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71" r:id="rId3"/>
    <p:sldId id="257" r:id="rId4"/>
    <p:sldId id="258" r:id="rId5"/>
    <p:sldId id="259" r:id="rId6"/>
    <p:sldId id="260" r:id="rId7"/>
    <p:sldId id="261" r:id="rId8"/>
    <p:sldId id="262"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a:t>Asıl başlık stili için tıklatın</a:t>
            </a: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8675BB90-FBD7-4E46-9D00-EB64D82FED53}"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A5A8E3-937D-4F90-8D13-731BE66B19E7}" type="slidenum">
              <a:rPr lang="tr-TR" smtClean="0"/>
              <a:t>‹#›</a:t>
            </a:fld>
            <a:endParaRPr lang="tr-TR"/>
          </a:p>
        </p:txBody>
      </p:sp>
    </p:spTree>
    <p:extLst>
      <p:ext uri="{BB962C8B-B14F-4D97-AF65-F5344CB8AC3E}">
        <p14:creationId xmlns:p14="http://schemas.microsoft.com/office/powerpoint/2010/main" val="3456249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675BB90-FBD7-4E46-9D00-EB64D82FED53}"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A5A8E3-937D-4F90-8D13-731BE66B19E7}" type="slidenum">
              <a:rPr lang="tr-TR" smtClean="0"/>
              <a:t>‹#›</a:t>
            </a:fld>
            <a:endParaRPr lang="tr-TR"/>
          </a:p>
        </p:txBody>
      </p:sp>
    </p:spTree>
    <p:extLst>
      <p:ext uri="{BB962C8B-B14F-4D97-AF65-F5344CB8AC3E}">
        <p14:creationId xmlns:p14="http://schemas.microsoft.com/office/powerpoint/2010/main" val="2777349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675BB90-FBD7-4E46-9D00-EB64D82FED53}"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A5A8E3-937D-4F90-8D13-731BE66B19E7}" type="slidenum">
              <a:rPr lang="tr-TR" smtClean="0"/>
              <a:t>‹#›</a:t>
            </a:fld>
            <a:endParaRPr lang="tr-TR"/>
          </a:p>
        </p:txBody>
      </p:sp>
    </p:spTree>
    <p:extLst>
      <p:ext uri="{BB962C8B-B14F-4D97-AF65-F5344CB8AC3E}">
        <p14:creationId xmlns:p14="http://schemas.microsoft.com/office/powerpoint/2010/main" val="4204460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675BB90-FBD7-4E46-9D00-EB64D82FED53}"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A5A8E3-937D-4F90-8D13-731BE66B19E7}" type="slidenum">
              <a:rPr lang="tr-TR" smtClean="0"/>
              <a:t>‹#›</a:t>
            </a:fld>
            <a:endParaRPr lang="tr-TR"/>
          </a:p>
        </p:txBody>
      </p:sp>
    </p:spTree>
    <p:extLst>
      <p:ext uri="{BB962C8B-B14F-4D97-AF65-F5344CB8AC3E}">
        <p14:creationId xmlns:p14="http://schemas.microsoft.com/office/powerpoint/2010/main" val="2173159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8675BB90-FBD7-4E46-9D00-EB64D82FED53}"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A5A8E3-937D-4F90-8D13-731BE66B19E7}" type="slidenum">
              <a:rPr lang="tr-TR" smtClean="0"/>
              <a:t>‹#›</a:t>
            </a:fld>
            <a:endParaRPr lang="tr-TR"/>
          </a:p>
        </p:txBody>
      </p:sp>
    </p:spTree>
    <p:extLst>
      <p:ext uri="{BB962C8B-B14F-4D97-AF65-F5344CB8AC3E}">
        <p14:creationId xmlns:p14="http://schemas.microsoft.com/office/powerpoint/2010/main" val="1380050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8675BB90-FBD7-4E46-9D00-EB64D82FED53}"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A5A8E3-937D-4F90-8D13-731BE66B19E7}" type="slidenum">
              <a:rPr lang="tr-TR" smtClean="0"/>
              <a:t>‹#›</a:t>
            </a:fld>
            <a:endParaRPr lang="tr-TR"/>
          </a:p>
        </p:txBody>
      </p:sp>
    </p:spTree>
    <p:extLst>
      <p:ext uri="{BB962C8B-B14F-4D97-AF65-F5344CB8AC3E}">
        <p14:creationId xmlns:p14="http://schemas.microsoft.com/office/powerpoint/2010/main" val="2990908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8675BB90-FBD7-4E46-9D00-EB64D82FED53}" type="datetimeFigureOut">
              <a:rPr lang="tr-TR" smtClean="0"/>
              <a:t>10.05.2020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FA5A8E3-937D-4F90-8D13-731BE66B19E7}" type="slidenum">
              <a:rPr lang="tr-TR" smtClean="0"/>
              <a:t>‹#›</a:t>
            </a:fld>
            <a:endParaRPr lang="tr-TR"/>
          </a:p>
        </p:txBody>
      </p:sp>
    </p:spTree>
    <p:extLst>
      <p:ext uri="{BB962C8B-B14F-4D97-AF65-F5344CB8AC3E}">
        <p14:creationId xmlns:p14="http://schemas.microsoft.com/office/powerpoint/2010/main" val="64820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8675BB90-FBD7-4E46-9D00-EB64D82FED53}" type="datetimeFigureOut">
              <a:rPr lang="tr-TR" smtClean="0"/>
              <a:t>10.05.2020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FA5A8E3-937D-4F90-8D13-731BE66B19E7}" type="slidenum">
              <a:rPr lang="tr-TR" smtClean="0"/>
              <a:t>‹#›</a:t>
            </a:fld>
            <a:endParaRPr lang="tr-TR"/>
          </a:p>
        </p:txBody>
      </p:sp>
    </p:spTree>
    <p:extLst>
      <p:ext uri="{BB962C8B-B14F-4D97-AF65-F5344CB8AC3E}">
        <p14:creationId xmlns:p14="http://schemas.microsoft.com/office/powerpoint/2010/main" val="1162280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675BB90-FBD7-4E46-9D00-EB64D82FED53}" type="datetimeFigureOut">
              <a:rPr lang="tr-TR" smtClean="0"/>
              <a:t>10.05.2020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FA5A8E3-937D-4F90-8D13-731BE66B19E7}" type="slidenum">
              <a:rPr lang="tr-TR" smtClean="0"/>
              <a:t>‹#›</a:t>
            </a:fld>
            <a:endParaRPr lang="tr-TR"/>
          </a:p>
        </p:txBody>
      </p:sp>
    </p:spTree>
    <p:extLst>
      <p:ext uri="{BB962C8B-B14F-4D97-AF65-F5344CB8AC3E}">
        <p14:creationId xmlns:p14="http://schemas.microsoft.com/office/powerpoint/2010/main" val="1825332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8675BB90-FBD7-4E46-9D00-EB64D82FED53}"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A5A8E3-937D-4F90-8D13-731BE66B19E7}" type="slidenum">
              <a:rPr lang="tr-TR" smtClean="0"/>
              <a:t>‹#›</a:t>
            </a:fld>
            <a:endParaRPr lang="tr-TR"/>
          </a:p>
        </p:txBody>
      </p:sp>
    </p:spTree>
    <p:extLst>
      <p:ext uri="{BB962C8B-B14F-4D97-AF65-F5344CB8AC3E}">
        <p14:creationId xmlns:p14="http://schemas.microsoft.com/office/powerpoint/2010/main" val="2201446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8675BB90-FBD7-4E46-9D00-EB64D82FED53}"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A5A8E3-937D-4F90-8D13-731BE66B19E7}" type="slidenum">
              <a:rPr lang="tr-TR" smtClean="0"/>
              <a:t>‹#›</a:t>
            </a:fld>
            <a:endParaRPr lang="tr-TR"/>
          </a:p>
        </p:txBody>
      </p:sp>
    </p:spTree>
    <p:extLst>
      <p:ext uri="{BB962C8B-B14F-4D97-AF65-F5344CB8AC3E}">
        <p14:creationId xmlns:p14="http://schemas.microsoft.com/office/powerpoint/2010/main" val="2923921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75BB90-FBD7-4E46-9D00-EB64D82FED53}" type="datetimeFigureOut">
              <a:rPr lang="tr-TR" smtClean="0"/>
              <a:t>10.05.2020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A5A8E3-937D-4F90-8D13-731BE66B19E7}" type="slidenum">
              <a:rPr lang="tr-TR" smtClean="0"/>
              <a:t>‹#›</a:t>
            </a:fld>
            <a:endParaRPr lang="tr-TR"/>
          </a:p>
        </p:txBody>
      </p:sp>
    </p:spTree>
    <p:extLst>
      <p:ext uri="{BB962C8B-B14F-4D97-AF65-F5344CB8AC3E}">
        <p14:creationId xmlns:p14="http://schemas.microsoft.com/office/powerpoint/2010/main" val="17205239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
          <p:cNvSpPr>
            <a:spLocks noGrp="1" noChangeArrowheads="1"/>
          </p:cNvSpPr>
          <p:nvPr>
            <p:ph type="ftr" sz="quarter" idx="4294967295"/>
          </p:nvPr>
        </p:nvSpPr>
        <p:spPr>
          <a:xfrm>
            <a:off x="5791200" y="6248400"/>
            <a:ext cx="2897188" cy="474663"/>
          </a:xfrm>
          <a:prstGeom prst="rect">
            <a:avLst/>
          </a:prstGeom>
        </p:spPr>
        <p:txBody>
          <a:bodyPr/>
          <a:lstStyle/>
          <a:p>
            <a:r>
              <a:rPr lang="tr-TR"/>
              <a:t>Dr. Semiyha Dolaşır TUNCEL</a:t>
            </a:r>
          </a:p>
        </p:txBody>
      </p:sp>
      <p:sp>
        <p:nvSpPr>
          <p:cNvPr id="5" name="Rectangle 11"/>
          <p:cNvSpPr>
            <a:spLocks noGrp="1" noChangeArrowheads="1"/>
          </p:cNvSpPr>
          <p:nvPr>
            <p:ph type="sldNum" sz="quarter" idx="4294967295"/>
          </p:nvPr>
        </p:nvSpPr>
        <p:spPr>
          <a:xfrm>
            <a:off x="76200" y="6248400"/>
            <a:ext cx="587375" cy="488950"/>
          </a:xfrm>
          <a:prstGeom prst="rect">
            <a:avLst/>
          </a:prstGeom>
        </p:spPr>
        <p:txBody>
          <a:bodyPr/>
          <a:lstStyle/>
          <a:p>
            <a:fld id="{CD172866-B4F2-4D25-B8D4-1EC4FD61B450}" type="slidenum">
              <a:rPr lang="tr-TR"/>
              <a:pPr/>
              <a:t>1</a:t>
            </a:fld>
            <a:endParaRPr lang="tr-TR"/>
          </a:p>
        </p:txBody>
      </p:sp>
      <p:sp>
        <p:nvSpPr>
          <p:cNvPr id="2050" name="AutoShape 2"/>
          <p:cNvSpPr>
            <a:spLocks noGrp="1" noChangeArrowheads="1"/>
          </p:cNvSpPr>
          <p:nvPr>
            <p:ph type="ctrTitle"/>
          </p:nvPr>
        </p:nvSpPr>
        <p:spPr/>
        <p:txBody>
          <a:bodyPr/>
          <a:lstStyle/>
          <a:p>
            <a:r>
              <a:rPr lang="tr-TR" sz="3200"/>
              <a:t>BEDEN EĞİTİMİNDE YÖNETİM VE ORGANİZASYON</a:t>
            </a:r>
          </a:p>
        </p:txBody>
      </p:sp>
    </p:spTree>
    <p:extLst>
      <p:ext uri="{BB962C8B-B14F-4D97-AF65-F5344CB8AC3E}">
        <p14:creationId xmlns:p14="http://schemas.microsoft.com/office/powerpoint/2010/main" val="49395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4FCE7347-C929-4D80-9DC7-9BF2D85D2FC7}" type="slidenum">
              <a:rPr lang="tr-TR"/>
              <a:pPr/>
              <a:t>2</a:t>
            </a:fld>
            <a:endParaRPr lang="tr-TR"/>
          </a:p>
        </p:txBody>
      </p:sp>
      <p:sp>
        <p:nvSpPr>
          <p:cNvPr id="153602" name="AutoShape 2"/>
          <p:cNvSpPr>
            <a:spLocks noGrp="1" noChangeArrowheads="1"/>
          </p:cNvSpPr>
          <p:nvPr>
            <p:ph type="title"/>
          </p:nvPr>
        </p:nvSpPr>
        <p:spPr/>
        <p:txBody>
          <a:bodyPr/>
          <a:lstStyle/>
          <a:p>
            <a:r>
              <a:rPr lang="tr-TR" b="0"/>
              <a:t>Liderlik Yaklaşımları</a:t>
            </a:r>
          </a:p>
        </p:txBody>
      </p:sp>
      <p:sp>
        <p:nvSpPr>
          <p:cNvPr id="153603" name="Rectangle 3"/>
          <p:cNvSpPr>
            <a:spLocks noGrp="1" noChangeArrowheads="1"/>
          </p:cNvSpPr>
          <p:nvPr>
            <p:ph type="body" idx="1"/>
          </p:nvPr>
        </p:nvSpPr>
        <p:spPr/>
        <p:txBody>
          <a:bodyPr/>
          <a:lstStyle/>
          <a:p>
            <a:pPr>
              <a:buFont typeface="Wingdings" pitchFamily="2" charset="2"/>
              <a:buNone/>
            </a:pPr>
            <a:r>
              <a:rPr lang="tr-TR"/>
              <a:t>1. ÖZELLİK YAKLAŞIMLARI</a:t>
            </a:r>
          </a:p>
          <a:p>
            <a:pPr>
              <a:buFont typeface="Wingdings" pitchFamily="2" charset="2"/>
              <a:buNone/>
            </a:pPr>
            <a:r>
              <a:rPr lang="tr-TR"/>
              <a:t>2.DAVRANIŞSAL YAKLAŞIMLAR</a:t>
            </a:r>
          </a:p>
          <a:p>
            <a:pPr>
              <a:buFont typeface="Wingdings" pitchFamily="2" charset="2"/>
              <a:buNone/>
            </a:pPr>
            <a:r>
              <a:rPr lang="tr-TR"/>
              <a:t>	- OHIO STATE ARAŞTIRMALARI</a:t>
            </a:r>
          </a:p>
          <a:p>
            <a:pPr>
              <a:buFont typeface="Wingdings" pitchFamily="2" charset="2"/>
              <a:buNone/>
            </a:pPr>
            <a:r>
              <a:rPr lang="tr-TR"/>
              <a:t>	- MİCHIGAN ARAŞTIRMALARI</a:t>
            </a:r>
          </a:p>
          <a:p>
            <a:pPr>
              <a:buFont typeface="Wingdings" pitchFamily="2" charset="2"/>
              <a:buNone/>
            </a:pPr>
            <a:r>
              <a:rPr lang="tr-TR"/>
              <a:t>3. DURUMSAL YAKLAŞIMLAR</a:t>
            </a:r>
          </a:p>
          <a:p>
            <a:endParaRPr lang="tr-TR"/>
          </a:p>
        </p:txBody>
      </p:sp>
    </p:spTree>
    <p:extLst>
      <p:ext uri="{BB962C8B-B14F-4D97-AF65-F5344CB8AC3E}">
        <p14:creationId xmlns:p14="http://schemas.microsoft.com/office/powerpoint/2010/main" val="3095222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F092D6F9-9AF4-42F7-9DC1-94708D74B918}" type="slidenum">
              <a:rPr lang="tr-TR"/>
              <a:pPr/>
              <a:t>3</a:t>
            </a:fld>
            <a:endParaRPr lang="tr-TR"/>
          </a:p>
        </p:txBody>
      </p:sp>
      <p:sp>
        <p:nvSpPr>
          <p:cNvPr id="177154" name="AutoShape 2"/>
          <p:cNvSpPr>
            <a:spLocks noGrp="1" noChangeArrowheads="1"/>
          </p:cNvSpPr>
          <p:nvPr>
            <p:ph type="title"/>
          </p:nvPr>
        </p:nvSpPr>
        <p:spPr/>
        <p:txBody>
          <a:bodyPr/>
          <a:lstStyle/>
          <a:p>
            <a:r>
              <a:rPr lang="tr-TR" sz="3200"/>
              <a:t>Son Yıllarda Geliştirilen Yaklaşımlar</a:t>
            </a:r>
            <a:r>
              <a:rPr lang="tr-TR" sz="3200" b="0"/>
              <a:t/>
            </a:r>
            <a:br>
              <a:rPr lang="tr-TR" sz="3200" b="0"/>
            </a:br>
            <a:r>
              <a:rPr lang="tr-TR" sz="3200" b="0"/>
              <a:t> Atıf Kuramı</a:t>
            </a:r>
          </a:p>
        </p:txBody>
      </p:sp>
      <p:sp>
        <p:nvSpPr>
          <p:cNvPr id="177155" name="Rectangle 3"/>
          <p:cNvSpPr>
            <a:spLocks noGrp="1" noChangeArrowheads="1"/>
          </p:cNvSpPr>
          <p:nvPr>
            <p:ph type="body" idx="1"/>
          </p:nvPr>
        </p:nvSpPr>
        <p:spPr/>
        <p:txBody>
          <a:bodyPr/>
          <a:lstStyle/>
          <a:p>
            <a:pPr>
              <a:lnSpc>
                <a:spcPct val="90000"/>
              </a:lnSpc>
              <a:buFont typeface="Wingdings" pitchFamily="2" charset="2"/>
              <a:buNone/>
            </a:pPr>
            <a:endParaRPr lang="tr-TR" sz="2400"/>
          </a:p>
          <a:p>
            <a:pPr>
              <a:lnSpc>
                <a:spcPct val="90000"/>
              </a:lnSpc>
            </a:pPr>
            <a:r>
              <a:rPr lang="tr-TR" sz="2400"/>
              <a:t>Liderlik, izleyicilerin olağandışı özelliklere sahip olan kişilere yaptıkları atıftan ibarettir. Liderlerin diğer kişilerden farklı özellikleri vardır. Bu özellikler, zeka, uyum yeteneği, iletişim yeteneği, saldırganlık, kararlılık ve istikrarlılık gibi yeteneklerdir. Atıf kuramında olağandışı özellikler ön plana çıkarılarak liderler bu özellikleriyle tanımlanır. Bir kişinin bu anlamda olağandışı bir özelliği yoksa lider olarak tanımlanamaz. </a:t>
            </a:r>
          </a:p>
        </p:txBody>
      </p:sp>
    </p:spTree>
    <p:extLst>
      <p:ext uri="{BB962C8B-B14F-4D97-AF65-F5344CB8AC3E}">
        <p14:creationId xmlns:p14="http://schemas.microsoft.com/office/powerpoint/2010/main" val="2030660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5E84C8E1-95E1-463A-9DDB-0901EEDB6E47}" type="slidenum">
              <a:rPr lang="tr-TR"/>
              <a:pPr/>
              <a:t>4</a:t>
            </a:fld>
            <a:endParaRPr lang="tr-TR"/>
          </a:p>
        </p:txBody>
      </p:sp>
      <p:sp>
        <p:nvSpPr>
          <p:cNvPr id="178178" name="AutoShape 2"/>
          <p:cNvSpPr>
            <a:spLocks noGrp="1" noChangeArrowheads="1"/>
          </p:cNvSpPr>
          <p:nvPr>
            <p:ph type="title"/>
          </p:nvPr>
        </p:nvSpPr>
        <p:spPr/>
        <p:txBody>
          <a:bodyPr/>
          <a:lstStyle/>
          <a:p>
            <a:r>
              <a:rPr lang="tr-TR" b="0"/>
              <a:t>Karizmatik liderlik</a:t>
            </a:r>
          </a:p>
        </p:txBody>
      </p:sp>
      <p:sp>
        <p:nvSpPr>
          <p:cNvPr id="178179" name="Rectangle 3"/>
          <p:cNvSpPr>
            <a:spLocks noGrp="1" noChangeArrowheads="1"/>
          </p:cNvSpPr>
          <p:nvPr>
            <p:ph type="body" idx="1"/>
          </p:nvPr>
        </p:nvSpPr>
        <p:spPr/>
        <p:txBody>
          <a:bodyPr/>
          <a:lstStyle/>
          <a:p>
            <a:endParaRPr lang="tr-TR"/>
          </a:p>
          <a:p>
            <a:r>
              <a:rPr lang="tr-TR"/>
              <a:t>Karizmatik kişiler izleyicilerin kendisinde olağanüstü ve bazen doğa üstü güç ve yeteneklerin bulunduğunu düşündüğü liderlerdir. Bu kişiler kahramanlar, kurtarıcılar ve yegane güvenilecek kişiler olarak ortaya çıkarlar </a:t>
            </a:r>
          </a:p>
        </p:txBody>
      </p:sp>
    </p:spTree>
    <p:extLst>
      <p:ext uri="{BB962C8B-B14F-4D97-AF65-F5344CB8AC3E}">
        <p14:creationId xmlns:p14="http://schemas.microsoft.com/office/powerpoint/2010/main" val="380429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3A4588B3-474C-4E4F-A2B6-9EA40288245D}" type="slidenum">
              <a:rPr lang="tr-TR"/>
              <a:pPr/>
              <a:t>5</a:t>
            </a:fld>
            <a:endParaRPr lang="tr-TR"/>
          </a:p>
        </p:txBody>
      </p:sp>
      <p:sp>
        <p:nvSpPr>
          <p:cNvPr id="179202" name="AutoShape 2"/>
          <p:cNvSpPr>
            <a:spLocks noGrp="1" noChangeArrowheads="1"/>
          </p:cNvSpPr>
          <p:nvPr>
            <p:ph type="title"/>
          </p:nvPr>
        </p:nvSpPr>
        <p:spPr/>
        <p:txBody>
          <a:bodyPr/>
          <a:lstStyle/>
          <a:p>
            <a:r>
              <a:rPr lang="tr-TR"/>
              <a:t>Karizmatik liderler</a:t>
            </a:r>
          </a:p>
        </p:txBody>
      </p:sp>
      <p:sp>
        <p:nvSpPr>
          <p:cNvPr id="179203" name="Rectangle 3"/>
          <p:cNvSpPr>
            <a:spLocks noGrp="1" noChangeArrowheads="1"/>
          </p:cNvSpPr>
          <p:nvPr>
            <p:ph type="body" idx="1"/>
          </p:nvPr>
        </p:nvSpPr>
        <p:spPr/>
        <p:txBody>
          <a:bodyPr/>
          <a:lstStyle/>
          <a:p>
            <a:pPr>
              <a:lnSpc>
                <a:spcPct val="90000"/>
              </a:lnSpc>
            </a:pPr>
            <a:r>
              <a:rPr lang="tr-TR" b="1"/>
              <a:t>(a) radikal görüşlere sahip olma, </a:t>
            </a:r>
          </a:p>
          <a:p>
            <a:pPr>
              <a:lnSpc>
                <a:spcPct val="90000"/>
              </a:lnSpc>
            </a:pPr>
            <a:r>
              <a:rPr lang="tr-TR" b="1"/>
              <a:t> (b) görüşlerini gerçekleştirmek için geleneksel olmayan yöntemlere başvurma, </a:t>
            </a:r>
          </a:p>
          <a:p>
            <a:pPr>
              <a:lnSpc>
                <a:spcPct val="90000"/>
              </a:lnSpc>
            </a:pPr>
            <a:r>
              <a:rPr lang="tr-TR" b="1"/>
              <a:t>(c) kişisel ikna yöntemini kullanma ve güvenme, </a:t>
            </a:r>
          </a:p>
          <a:p>
            <a:pPr>
              <a:lnSpc>
                <a:spcPct val="90000"/>
              </a:lnSpc>
            </a:pPr>
            <a:r>
              <a:rPr lang="tr-TR" b="1"/>
              <a:t>(d) kendisiyle özdeşleşme, kendisini ön plana çıkarmadır. </a:t>
            </a:r>
            <a:endParaRPr lang="tr-TR"/>
          </a:p>
          <a:p>
            <a:pPr>
              <a:lnSpc>
                <a:spcPct val="90000"/>
              </a:lnSpc>
              <a:buFont typeface="Wingdings" pitchFamily="2" charset="2"/>
              <a:buNone/>
            </a:pPr>
            <a:endParaRPr lang="tr-TR" b="1"/>
          </a:p>
        </p:txBody>
      </p:sp>
    </p:spTree>
    <p:extLst>
      <p:ext uri="{BB962C8B-B14F-4D97-AF65-F5344CB8AC3E}">
        <p14:creationId xmlns:p14="http://schemas.microsoft.com/office/powerpoint/2010/main" val="1226713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E0874491-22D1-44BB-82F2-B814E9A03131}" type="slidenum">
              <a:rPr lang="tr-TR"/>
              <a:pPr/>
              <a:t>6</a:t>
            </a:fld>
            <a:endParaRPr lang="tr-TR"/>
          </a:p>
        </p:txBody>
      </p:sp>
      <p:sp>
        <p:nvSpPr>
          <p:cNvPr id="180226" name="AutoShape 2"/>
          <p:cNvSpPr>
            <a:spLocks noGrp="1" noChangeArrowheads="1"/>
          </p:cNvSpPr>
          <p:nvPr>
            <p:ph type="title"/>
          </p:nvPr>
        </p:nvSpPr>
        <p:spPr/>
        <p:txBody>
          <a:bodyPr/>
          <a:lstStyle/>
          <a:p>
            <a:r>
              <a:rPr lang="tr-TR"/>
              <a:t>Karizmatik liderler</a:t>
            </a:r>
          </a:p>
        </p:txBody>
      </p:sp>
      <p:sp>
        <p:nvSpPr>
          <p:cNvPr id="180227" name="Rectangle 3"/>
          <p:cNvSpPr>
            <a:spLocks noGrp="1" noChangeArrowheads="1"/>
          </p:cNvSpPr>
          <p:nvPr>
            <p:ph type="body" idx="1"/>
          </p:nvPr>
        </p:nvSpPr>
        <p:spPr/>
        <p:txBody>
          <a:bodyPr/>
          <a:lstStyle/>
          <a:p>
            <a:r>
              <a:rPr lang="tr-TR" sz="2400" b="1"/>
              <a:t>Katılan herkesi mecbur tutan bir amaç ve vizyona sahiptirler</a:t>
            </a:r>
          </a:p>
          <a:p>
            <a:r>
              <a:rPr lang="tr-TR" sz="2400" b="1"/>
              <a:t>Bu vizyonun etkin bir şekilde ve sürekli olarak yaygınlaşmasını ve kabul görmesini sağlarlar.</a:t>
            </a:r>
          </a:p>
          <a:p>
            <a:r>
              <a:rPr lang="tr-TR" sz="2400" b="1"/>
              <a:t>İstikrarlılık ve odaklanmaya büyük önem verirler</a:t>
            </a:r>
          </a:p>
          <a:p>
            <a:r>
              <a:rPr lang="tr-TR" sz="2400" b="1"/>
              <a:t>Kendi güçlerinin farkındadırlar ve bu gücü en etkin bir şekilde kullanırlar</a:t>
            </a:r>
          </a:p>
          <a:p>
            <a:endParaRPr lang="tr-TR" sz="2400"/>
          </a:p>
        </p:txBody>
      </p:sp>
    </p:spTree>
    <p:extLst>
      <p:ext uri="{BB962C8B-B14F-4D97-AF65-F5344CB8AC3E}">
        <p14:creationId xmlns:p14="http://schemas.microsoft.com/office/powerpoint/2010/main" val="1283835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DE21A6E0-46A2-4FA2-8662-3FFA53F0004B}" type="slidenum">
              <a:rPr lang="tr-TR"/>
              <a:pPr/>
              <a:t>7</a:t>
            </a:fld>
            <a:endParaRPr lang="tr-TR"/>
          </a:p>
        </p:txBody>
      </p:sp>
      <p:sp>
        <p:nvSpPr>
          <p:cNvPr id="181250" name="AutoShape 2"/>
          <p:cNvSpPr>
            <a:spLocks noGrp="1" noChangeArrowheads="1"/>
          </p:cNvSpPr>
          <p:nvPr>
            <p:ph type="title"/>
          </p:nvPr>
        </p:nvSpPr>
        <p:spPr/>
        <p:txBody>
          <a:bodyPr/>
          <a:lstStyle/>
          <a:p>
            <a:r>
              <a:rPr lang="tr-TR" sz="3200"/>
              <a:t>Dönüşümcü / Etkileşimci Liderlik</a:t>
            </a:r>
            <a:r>
              <a:rPr lang="tr-TR" sz="3200" b="0"/>
              <a:t/>
            </a:r>
            <a:br>
              <a:rPr lang="tr-TR" sz="3200" b="0"/>
            </a:br>
            <a:endParaRPr lang="tr-TR" sz="3200" b="0"/>
          </a:p>
        </p:txBody>
      </p:sp>
      <p:sp>
        <p:nvSpPr>
          <p:cNvPr id="181251" name="Rectangle 3"/>
          <p:cNvSpPr>
            <a:spLocks noGrp="1" noChangeArrowheads="1"/>
          </p:cNvSpPr>
          <p:nvPr>
            <p:ph type="body" idx="1"/>
          </p:nvPr>
        </p:nvSpPr>
        <p:spPr/>
        <p:txBody>
          <a:bodyPr/>
          <a:lstStyle/>
          <a:p>
            <a:r>
              <a:rPr lang="tr-TR"/>
              <a:t>Bu yaklaşımda lider ve üyeler birbirlerini daha üst düzeyde teşvik ederek birbirlerine moral verirler. Dönüşümcü liderler adalet, eşitlik gibi yüksek ideallere ve ahlaki değerlere sahip olan kişilerdir.</a:t>
            </a:r>
          </a:p>
        </p:txBody>
      </p:sp>
    </p:spTree>
    <p:extLst>
      <p:ext uri="{BB962C8B-B14F-4D97-AF65-F5344CB8AC3E}">
        <p14:creationId xmlns:p14="http://schemas.microsoft.com/office/powerpoint/2010/main" val="1888796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E3B78AAC-1644-42A5-BA08-ED0899BB1CC8}" type="slidenum">
              <a:rPr lang="tr-TR"/>
              <a:pPr/>
              <a:t>8</a:t>
            </a:fld>
            <a:endParaRPr lang="tr-TR"/>
          </a:p>
        </p:txBody>
      </p:sp>
      <p:sp>
        <p:nvSpPr>
          <p:cNvPr id="182274" name="AutoShape 2"/>
          <p:cNvSpPr>
            <a:spLocks noGrp="1" noChangeArrowheads="1"/>
          </p:cNvSpPr>
          <p:nvPr>
            <p:ph type="title"/>
          </p:nvPr>
        </p:nvSpPr>
        <p:spPr/>
        <p:txBody>
          <a:bodyPr/>
          <a:lstStyle/>
          <a:p>
            <a:r>
              <a:rPr lang="tr-TR" sz="3200"/>
              <a:t>Dönüşümcü / Etkileşimci Liderlik</a:t>
            </a:r>
            <a:r>
              <a:rPr lang="tr-TR" sz="3200" b="0"/>
              <a:t/>
            </a:r>
            <a:br>
              <a:rPr lang="tr-TR" sz="3200" b="0"/>
            </a:br>
            <a:endParaRPr lang="tr-TR" sz="3200" b="0"/>
          </a:p>
        </p:txBody>
      </p:sp>
      <p:sp>
        <p:nvSpPr>
          <p:cNvPr id="182275" name="Rectangle 3"/>
          <p:cNvSpPr>
            <a:spLocks noGrp="1" noChangeArrowheads="1"/>
          </p:cNvSpPr>
          <p:nvPr>
            <p:ph type="body" idx="1"/>
          </p:nvPr>
        </p:nvSpPr>
        <p:spPr>
          <a:xfrm>
            <a:off x="838200" y="1484313"/>
            <a:ext cx="7693025" cy="4602162"/>
          </a:xfrm>
        </p:spPr>
        <p:txBody>
          <a:bodyPr/>
          <a:lstStyle/>
          <a:p>
            <a:r>
              <a:rPr lang="tr-TR" sz="2400"/>
              <a:t>Dönüşümcü liderler gerçekleştirmek istedikleri </a:t>
            </a:r>
            <a:r>
              <a:rPr lang="tr-TR" sz="2400">
                <a:solidFill>
                  <a:schemeClr val="bg1"/>
                </a:solidFill>
              </a:rPr>
              <a:t>projeleri üyelerine ve ekiplerine çok iyi aktaran,</a:t>
            </a:r>
          </a:p>
          <a:p>
            <a:r>
              <a:rPr lang="tr-TR" sz="2400"/>
              <a:t>ekibini belirledikleri amaçlar doğrultusunda yönlendirip inandıran liderlerdir. </a:t>
            </a:r>
          </a:p>
          <a:p>
            <a:r>
              <a:rPr lang="tr-TR" sz="2400"/>
              <a:t>Dönüşümcü liderler bireysel ilgi, entellektüel uyarma ve etkileme gücüne sahiptirler. </a:t>
            </a:r>
          </a:p>
          <a:p>
            <a:r>
              <a:rPr lang="tr-TR" sz="2400"/>
              <a:t>Dönüşümcü liderlik etkileşimci liderliğin en üst düzeyidir.</a:t>
            </a:r>
          </a:p>
          <a:p>
            <a:r>
              <a:rPr lang="tr-TR" sz="2400"/>
              <a:t> Dönüşümcü lidere bağlı olan astlar kendilerini güvenilen, takdir edilen, saygı duyulan sadık kişiler olarak görürler. </a:t>
            </a:r>
          </a:p>
        </p:txBody>
      </p:sp>
    </p:spTree>
    <p:extLst>
      <p:ext uri="{BB962C8B-B14F-4D97-AF65-F5344CB8AC3E}">
        <p14:creationId xmlns:p14="http://schemas.microsoft.com/office/powerpoint/2010/main" val="348008960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339</Words>
  <Application>Microsoft Office PowerPoint</Application>
  <PresentationFormat>Ekran Gösterisi (4:3)</PresentationFormat>
  <Paragraphs>47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Wingdings</vt:lpstr>
      <vt:lpstr>Ofis Teması</vt:lpstr>
      <vt:lpstr>BEDEN EĞİTİMİNDE YÖNETİM VE ORGANİZASYON</vt:lpstr>
      <vt:lpstr>Liderlik Yaklaşımları</vt:lpstr>
      <vt:lpstr>Son Yıllarda Geliştirilen Yaklaşımlar  Atıf Kuramı</vt:lpstr>
      <vt:lpstr>Karizmatik liderlik</vt:lpstr>
      <vt:lpstr>Karizmatik liderler</vt:lpstr>
      <vt:lpstr>Karizmatik liderler</vt:lpstr>
      <vt:lpstr>Dönüşümcü / Etkileşimci Liderlik </vt:lpstr>
      <vt:lpstr>Dönüşümcü / Etkileşimci Liderlik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EĞİTİMİNDE YÖNETİM VE ORGANİZASYON</dc:title>
  <dc:creator>Öğretmenlik</dc:creator>
  <cp:lastModifiedBy>User</cp:lastModifiedBy>
  <cp:revision>2</cp:revision>
  <dcterms:created xsi:type="dcterms:W3CDTF">2017-11-30T11:59:03Z</dcterms:created>
  <dcterms:modified xsi:type="dcterms:W3CDTF">2020-05-10T15:53:19Z</dcterms:modified>
</cp:coreProperties>
</file>