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61D7C65-C210-4AF7-A5CE-A2EA5F6A772F}"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87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F68AE33-DC97-4F2A-A6E7-861E65C3A9C8}"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1D7C65-C210-4AF7-A5CE-A2EA5F6A772F}" type="slidenum">
              <a:rPr lang="tr-TR" smtClean="0"/>
              <a:t>‹#›</a:t>
            </a:fld>
            <a:endParaRPr lang="tr-TR"/>
          </a:p>
        </p:txBody>
      </p:sp>
    </p:spTree>
    <p:extLst>
      <p:ext uri="{BB962C8B-B14F-4D97-AF65-F5344CB8AC3E}">
        <p14:creationId xmlns:p14="http://schemas.microsoft.com/office/powerpoint/2010/main" val="294123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40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spTree>
    <p:extLst>
      <p:ext uri="{BB962C8B-B14F-4D97-AF65-F5344CB8AC3E}">
        <p14:creationId xmlns:p14="http://schemas.microsoft.com/office/powerpoint/2010/main" val="15129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6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03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524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15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spTree>
    <p:extLst>
      <p:ext uri="{BB962C8B-B14F-4D97-AF65-F5344CB8AC3E}">
        <p14:creationId xmlns:p14="http://schemas.microsoft.com/office/powerpoint/2010/main" val="392987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F68AE33-DC97-4F2A-A6E7-861E65C3A9C8}"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1D7C65-C210-4AF7-A5CE-A2EA5F6A772F}"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09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F68AE33-DC97-4F2A-A6E7-861E65C3A9C8}"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1D7C65-C210-4AF7-A5CE-A2EA5F6A772F}" type="slidenum">
              <a:rPr lang="tr-TR" smtClean="0"/>
              <a:t>‹#›</a:t>
            </a:fld>
            <a:endParaRPr lang="tr-TR"/>
          </a:p>
        </p:txBody>
      </p:sp>
    </p:spTree>
    <p:extLst>
      <p:ext uri="{BB962C8B-B14F-4D97-AF65-F5344CB8AC3E}">
        <p14:creationId xmlns:p14="http://schemas.microsoft.com/office/powerpoint/2010/main" val="252429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F68AE33-DC97-4F2A-A6E7-861E65C3A9C8}" type="datetimeFigureOut">
              <a:rPr lang="tr-TR" smtClean="0"/>
              <a:t>18.12.2017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61D7C65-C210-4AF7-A5CE-A2EA5F6A772F}"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48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F68AE33-DC97-4F2A-A6E7-861E65C3A9C8}" type="datetimeFigureOut">
              <a:rPr lang="tr-TR" smtClean="0"/>
              <a:t>18.12.2017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61D7C65-C210-4AF7-A5CE-A2EA5F6A772F}"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94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8AE33-DC97-4F2A-A6E7-861E65C3A9C8}" type="datetimeFigureOut">
              <a:rPr lang="tr-TR" smtClean="0"/>
              <a:t>18.12.2017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61D7C65-C210-4AF7-A5CE-A2EA5F6A772F}" type="slidenum">
              <a:rPr lang="tr-TR" smtClean="0"/>
              <a:t>‹#›</a:t>
            </a:fld>
            <a:endParaRPr lang="tr-TR"/>
          </a:p>
        </p:txBody>
      </p:sp>
    </p:spTree>
    <p:extLst>
      <p:ext uri="{BB962C8B-B14F-4D97-AF65-F5344CB8AC3E}">
        <p14:creationId xmlns:p14="http://schemas.microsoft.com/office/powerpoint/2010/main" val="132739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F68AE33-DC97-4F2A-A6E7-861E65C3A9C8}"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1D7C65-C210-4AF7-A5CE-A2EA5F6A772F}"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97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F68AE33-DC97-4F2A-A6E7-861E65C3A9C8}"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1D7C65-C210-4AF7-A5CE-A2EA5F6A772F}" type="slidenum">
              <a:rPr lang="tr-TR" smtClean="0"/>
              <a:t>‹#›</a:t>
            </a:fld>
            <a:endParaRPr lang="tr-TR"/>
          </a:p>
        </p:txBody>
      </p:sp>
    </p:spTree>
    <p:extLst>
      <p:ext uri="{BB962C8B-B14F-4D97-AF65-F5344CB8AC3E}">
        <p14:creationId xmlns:p14="http://schemas.microsoft.com/office/powerpoint/2010/main" val="124990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68AE33-DC97-4F2A-A6E7-861E65C3A9C8}" type="datetimeFigureOut">
              <a:rPr lang="tr-TR" smtClean="0"/>
              <a:t>18.12.2017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1D7C65-C210-4AF7-A5CE-A2EA5F6A772F}" type="slidenum">
              <a:rPr lang="tr-TR" smtClean="0"/>
              <a:t>‹#›</a:t>
            </a:fld>
            <a:endParaRPr lang="tr-TR"/>
          </a:p>
        </p:txBody>
      </p:sp>
    </p:spTree>
    <p:extLst>
      <p:ext uri="{BB962C8B-B14F-4D97-AF65-F5344CB8AC3E}">
        <p14:creationId xmlns:p14="http://schemas.microsoft.com/office/powerpoint/2010/main" val="9642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2. Hafta: Sosyoloji ve Din İlişkisi</a:t>
            </a:r>
          </a:p>
          <a:p>
            <a:endParaRPr lang="tr-TR" dirty="0"/>
          </a:p>
        </p:txBody>
      </p:sp>
    </p:spTree>
    <p:extLst>
      <p:ext uri="{BB962C8B-B14F-4D97-AF65-F5344CB8AC3E}">
        <p14:creationId xmlns:p14="http://schemas.microsoft.com/office/powerpoint/2010/main" val="398112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4. Sosyolog, sosyal davranış örüntülerini inceler. </a:t>
            </a:r>
          </a:p>
        </p:txBody>
      </p:sp>
      <p:sp>
        <p:nvSpPr>
          <p:cNvPr id="3" name="İçerik Yer Tutucusu 2"/>
          <p:cNvSpPr>
            <a:spLocks noGrp="1"/>
          </p:cNvSpPr>
          <p:nvPr>
            <p:ph idx="1"/>
          </p:nvPr>
        </p:nvSpPr>
        <p:spPr/>
        <p:txBody>
          <a:bodyPr>
            <a:normAutofit/>
          </a:bodyPr>
          <a:lstStyle/>
          <a:p>
            <a:r>
              <a:rPr lang="tr-TR" dirty="0"/>
              <a:t>Sosyal örüntüler, boşanma oranlarından moda eğilimlerine, suç göstergelerinden insanların nasıl öpüştüklerine, uyuşturucu kullanımından insanların neler yediklerine kadar her şeyi içine almaktadır. Kişisel olarak, Uluslararası Los Angeles Havaalanında gözlemlenebilen sosyal örüntüleri, özellikle </a:t>
            </a:r>
            <a:r>
              <a:rPr lang="tr-TR" dirty="0" err="1"/>
              <a:t>etnisite</a:t>
            </a:r>
            <a:r>
              <a:rPr lang="tr-TR" dirty="0"/>
              <a:t> ve cinsiyetle ilgili olanları dikkatlice düşünmeyi isterim</a:t>
            </a:r>
            <a:r>
              <a:rPr lang="tr-TR" dirty="0" smtClean="0"/>
              <a:t>:</a:t>
            </a:r>
            <a:endParaRPr lang="tr-TR" dirty="0"/>
          </a:p>
        </p:txBody>
      </p:sp>
    </p:spTree>
    <p:extLst>
      <p:ext uri="{BB962C8B-B14F-4D97-AF65-F5344CB8AC3E}">
        <p14:creationId xmlns:p14="http://schemas.microsoft.com/office/powerpoint/2010/main" val="263536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4. Sosyolog, sosyal davranış örüntülerini inceler. </a:t>
            </a:r>
          </a:p>
        </p:txBody>
      </p:sp>
      <p:sp>
        <p:nvSpPr>
          <p:cNvPr id="3" name="İçerik Yer Tutucusu 2"/>
          <p:cNvSpPr>
            <a:spLocks noGrp="1"/>
          </p:cNvSpPr>
          <p:nvPr>
            <p:ph idx="1"/>
          </p:nvPr>
        </p:nvSpPr>
        <p:spPr/>
        <p:txBody>
          <a:bodyPr/>
          <a:lstStyle/>
          <a:p>
            <a:r>
              <a:rPr lang="tr-TR" dirty="0"/>
              <a:t>Koridor kenarında bagajlarını kontrol edenler, neredeyse tamamıyla orta yaşlı siyahlardır. Uçuş görevlileri genellikle beyaz hanımlardır. Bagajların geçtiği x rey makinelerinin başında bulunanlar neredeyse tamamıyla genç siyah hanımlardır. Pilotlar ise daima beyazlardır. Niçin? Bazı mesleklerin belirli cinsler veya etnik gruplar tarafından icra edilmesi gibi sosyal örüntülerin anlaşılması ve açıklanması sosyolojik ilginin tipik bir örneğini teşkil etmektedir. </a:t>
            </a:r>
          </a:p>
        </p:txBody>
      </p:sp>
    </p:spTree>
    <p:extLst>
      <p:ext uri="{BB962C8B-B14F-4D97-AF65-F5344CB8AC3E}">
        <p14:creationId xmlns:p14="http://schemas.microsoft.com/office/powerpoint/2010/main" val="324604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733778"/>
            <a:ext cx="9601196" cy="1552221"/>
          </a:xfrm>
        </p:spPr>
        <p:txBody>
          <a:bodyPr>
            <a:noAutofit/>
          </a:bodyPr>
          <a:lstStyle/>
          <a:p>
            <a:r>
              <a:rPr lang="tr-TR" sz="3600" dirty="0"/>
              <a:t>5. Sosyolog, ferdin </a:t>
            </a:r>
            <a:r>
              <a:rPr lang="tr-TR" sz="3600" dirty="0" err="1"/>
              <a:t>sosyo</a:t>
            </a:r>
            <a:r>
              <a:rPr lang="tr-TR" sz="3600" dirty="0"/>
              <a:t>-kültürel ve tarihi arka planı düşünülerek tam manasıyla anlaşılabileceğini düşünür.</a:t>
            </a:r>
          </a:p>
        </p:txBody>
      </p:sp>
      <p:sp>
        <p:nvSpPr>
          <p:cNvPr id="3" name="İçerik Yer Tutucusu 2"/>
          <p:cNvSpPr>
            <a:spLocks noGrp="1"/>
          </p:cNvSpPr>
          <p:nvPr>
            <p:ph idx="1"/>
          </p:nvPr>
        </p:nvSpPr>
        <p:spPr/>
        <p:txBody>
          <a:bodyPr/>
          <a:lstStyle/>
          <a:p>
            <a:r>
              <a:rPr lang="tr-TR" dirty="0"/>
              <a:t>Bundan önceki başlıklar okunduğunda, sosyologların bizatihi bireyin kendisiyle ilgilenmediği gibi bir izlenim ortaya çıkabilir. Açıkçası durum böyle değildir. Sosyologlar oldukça yoğun bir şekilde bireylerle ilgilenmektedir. Fakat </a:t>
            </a:r>
            <a:r>
              <a:rPr lang="tr-TR" dirty="0" err="1"/>
              <a:t>sosyologun</a:t>
            </a:r>
            <a:r>
              <a:rPr lang="tr-TR" dirty="0"/>
              <a:t> bireyin incelenmesine yaklaşımı kendine özgü, sosyolojik bir bakış açısıyla gerçekleşmektedir. </a:t>
            </a:r>
          </a:p>
        </p:txBody>
      </p:sp>
    </p:spTree>
    <p:extLst>
      <p:ext uri="{BB962C8B-B14F-4D97-AF65-F5344CB8AC3E}">
        <p14:creationId xmlns:p14="http://schemas.microsoft.com/office/powerpoint/2010/main" val="55128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Sosyolog, </a:t>
            </a:r>
            <a:r>
              <a:rPr lang="tr-TR" dirty="0" smtClean="0"/>
              <a:t>ferdin…</a:t>
            </a:r>
            <a:endParaRPr lang="tr-TR" dirty="0"/>
          </a:p>
        </p:txBody>
      </p:sp>
      <p:sp>
        <p:nvSpPr>
          <p:cNvPr id="3" name="İçerik Yer Tutucusu 2"/>
          <p:cNvSpPr>
            <a:spLocks noGrp="1"/>
          </p:cNvSpPr>
          <p:nvPr>
            <p:ph idx="1"/>
          </p:nvPr>
        </p:nvSpPr>
        <p:spPr/>
        <p:txBody>
          <a:bodyPr/>
          <a:lstStyle/>
          <a:p>
            <a:r>
              <a:rPr lang="tr-TR" dirty="0"/>
              <a:t>Basit bir biçimde ortaya koymak gerekirse, sosyologlara göre birey, ancak sosyal çevresi dikkate alındığında anlamlı ve önemlidir. Her birimiz birer birey olsak da, belirli bir tarihsel geçmiş, belirli bir ülke, belirli komşular, belirli ekonomik yapılar ve belirli ailelerle kimliğimizi kazanmaktayız. Bireyler olarak belirli bir zaman, belirli bir mekan ve belirli bir sosyal çevrede yaşıyor olmamız, kişisel yaşamımızı ve kimliğimizi şekillendirmede inanılmaz derecede önemli faktörlerdir. </a:t>
            </a:r>
          </a:p>
        </p:txBody>
      </p:sp>
    </p:spTree>
    <p:extLst>
      <p:ext uri="{BB962C8B-B14F-4D97-AF65-F5344CB8AC3E}">
        <p14:creationId xmlns:p14="http://schemas.microsoft.com/office/powerpoint/2010/main" val="116023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Sosyolog, ferdin…</a:t>
            </a:r>
          </a:p>
        </p:txBody>
      </p:sp>
      <p:sp>
        <p:nvSpPr>
          <p:cNvPr id="3" name="İçerik Yer Tutucusu 2"/>
          <p:cNvSpPr>
            <a:spLocks noGrp="1"/>
          </p:cNvSpPr>
          <p:nvPr>
            <p:ph idx="1"/>
          </p:nvPr>
        </p:nvSpPr>
        <p:spPr/>
        <p:txBody>
          <a:bodyPr/>
          <a:lstStyle/>
          <a:p>
            <a:r>
              <a:rPr lang="tr-TR" dirty="0"/>
              <a:t>Her bireyin bir giyinme tarzı, yemek yeme stili, politik tercihleri, sevme ve sevgiyi ifade etme biçimi ve bir iletişim şekli vardır. Örnekler çoğaltılabilir; fakat önemli olan bütün bunların bireyin kontrolü, hatta şuuru dışında özel bir </a:t>
            </a:r>
            <a:r>
              <a:rPr lang="tr-TR" dirty="0" err="1"/>
              <a:t>sosyo</a:t>
            </a:r>
            <a:r>
              <a:rPr lang="tr-TR" dirty="0"/>
              <a:t>-kültürel ve tarihsel çerçevede gerçekleşmesidir. </a:t>
            </a:r>
          </a:p>
        </p:txBody>
      </p:sp>
    </p:spTree>
    <p:extLst>
      <p:ext uri="{BB962C8B-B14F-4D97-AF65-F5344CB8AC3E}">
        <p14:creationId xmlns:p14="http://schemas.microsoft.com/office/powerpoint/2010/main" val="341821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 Sosyolog, ferdin…</a:t>
            </a:r>
          </a:p>
        </p:txBody>
      </p:sp>
      <p:sp>
        <p:nvSpPr>
          <p:cNvPr id="3" name="İçerik Yer Tutucusu 2"/>
          <p:cNvSpPr>
            <a:spLocks noGrp="1"/>
          </p:cNvSpPr>
          <p:nvPr>
            <p:ph idx="1"/>
          </p:nvPr>
        </p:nvSpPr>
        <p:spPr/>
        <p:txBody>
          <a:bodyPr/>
          <a:lstStyle/>
          <a:p>
            <a:r>
              <a:rPr lang="tr-TR" dirty="0"/>
              <a:t>C. Wright </a:t>
            </a:r>
            <a:r>
              <a:rPr lang="tr-TR" dirty="0" err="1"/>
              <a:t>Mills’in</a:t>
            </a:r>
            <a:r>
              <a:rPr lang="tr-TR" dirty="0"/>
              <a:t> (1959, 7) bizlere öğrettiği şekliyle, dünyayı sosyolojik bakış açısıyla kavramak, “toplumdaki tarihi ve biyografik kesişme noktalarını kavramayı” gerektirir. Burada anlatılmak istenen nokta, yaşamın görüntüleri ve kişisel koşulları tecrübe edilerek kurulan bireysel hayatın, tarihi süreç içinde adeta bir ağ gibi örülmesi ve özel sosyal sınırlara dayalı olarak meydana getirilmesidir. Bu nokta, bizleri sosyolojik bakış açısının sıradaki önemli özelliğiyle tanıştırmaktadır</a:t>
            </a:r>
            <a:r>
              <a:rPr lang="tr-TR" dirty="0" smtClean="0"/>
              <a:t>. Ancak biz bu özelliği önümüzdeki dersimizde tanıyacağız.</a:t>
            </a:r>
            <a:endParaRPr lang="tr-TR" dirty="0"/>
          </a:p>
        </p:txBody>
      </p:sp>
    </p:spTree>
    <p:extLst>
      <p:ext uri="{BB962C8B-B14F-4D97-AF65-F5344CB8AC3E}">
        <p14:creationId xmlns:p14="http://schemas.microsoft.com/office/powerpoint/2010/main" val="376812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Soru-cevap, tartışma ve ödev</a:t>
            </a:r>
            <a:endParaRPr lang="tr-TR" dirty="0"/>
          </a:p>
        </p:txBody>
      </p:sp>
      <p:sp>
        <p:nvSpPr>
          <p:cNvPr id="3" name="İçerik Yer Tutucusu 2"/>
          <p:cNvSpPr>
            <a:spLocks noGrp="1"/>
          </p:cNvSpPr>
          <p:nvPr>
            <p:ph idx="1"/>
          </p:nvPr>
        </p:nvSpPr>
        <p:spPr/>
        <p:txBody>
          <a:bodyPr/>
          <a:lstStyle/>
          <a:p>
            <a:r>
              <a:rPr lang="tr-TR" dirty="0"/>
              <a:t>Bu nokta, bizleri sosyolojik bakış açısının sıradaki önemli özelliğiyle tanıştırmaktadır. Ancak biz bu özelliği önümüzdeki dersimizde tanıyacağız</a:t>
            </a:r>
            <a:r>
              <a:rPr lang="tr-TR" dirty="0" smtClean="0"/>
              <a:t>. Sizden önümüzdeki derse kadar sizi etkileyen </a:t>
            </a:r>
            <a:r>
              <a:rPr lang="tr-TR" dirty="0" err="1" smtClean="0"/>
              <a:t>sosyo</a:t>
            </a:r>
            <a:r>
              <a:rPr lang="tr-TR" dirty="0" smtClean="0"/>
              <a:t>-kültürel çevre koşullarının neler olduğuna ilişkin bir ödev hazırlamanızı istiyorum.</a:t>
            </a:r>
          </a:p>
          <a:p>
            <a:r>
              <a:rPr lang="tr-TR" dirty="0" smtClean="0"/>
              <a:t>Şimdi konuyla ilgili katılarınızı ve sorularınızı alabiliriz…</a:t>
            </a:r>
            <a:endParaRPr lang="tr-TR" dirty="0"/>
          </a:p>
          <a:p>
            <a:endParaRPr lang="tr-TR" dirty="0"/>
          </a:p>
        </p:txBody>
      </p:sp>
    </p:spTree>
    <p:extLst>
      <p:ext uri="{BB962C8B-B14F-4D97-AF65-F5344CB8AC3E}">
        <p14:creationId xmlns:p14="http://schemas.microsoft.com/office/powerpoint/2010/main" val="350809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a:t>
            </a:r>
            <a:endParaRPr lang="tr-TR" dirty="0"/>
          </a:p>
        </p:txBody>
      </p:sp>
      <p:sp>
        <p:nvSpPr>
          <p:cNvPr id="3" name="İçerik Yer Tutucusu 2"/>
          <p:cNvSpPr>
            <a:spLocks noGrp="1"/>
          </p:cNvSpPr>
          <p:nvPr>
            <p:ph idx="1"/>
          </p:nvPr>
        </p:nvSpPr>
        <p:spPr/>
        <p:txBody>
          <a:bodyPr/>
          <a:lstStyle/>
          <a:p>
            <a:r>
              <a:rPr lang="tr-TR" dirty="0" smtClean="0"/>
              <a:t>Derse katılımınızdan dolayı teşekkür ederim…</a:t>
            </a:r>
            <a:endParaRPr lang="tr-TR" dirty="0"/>
          </a:p>
        </p:txBody>
      </p:sp>
    </p:spTree>
    <p:extLst>
      <p:ext uri="{BB962C8B-B14F-4D97-AF65-F5344CB8AC3E}">
        <p14:creationId xmlns:p14="http://schemas.microsoft.com/office/powerpoint/2010/main" val="379086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Sosyoloji ve Din</a:t>
            </a:r>
            <a:endParaRPr lang="tr-TR" dirty="0"/>
          </a:p>
        </p:txBody>
      </p:sp>
      <p:sp>
        <p:nvSpPr>
          <p:cNvPr id="3" name="İçerik Yer Tutucusu 2"/>
          <p:cNvSpPr>
            <a:spLocks noGrp="1"/>
          </p:cNvSpPr>
          <p:nvPr>
            <p:ph idx="1"/>
          </p:nvPr>
        </p:nvSpPr>
        <p:spPr/>
        <p:txBody>
          <a:bodyPr/>
          <a:lstStyle/>
          <a:p>
            <a:r>
              <a:rPr lang="tr-TR" dirty="0"/>
              <a:t>Felsefeden fiziğe, her akademik disiplin, farklı bir bakış açısıyla din konusunda belirli bir “yaklaşım tarzı” ortaya koymuştur. </a:t>
            </a:r>
            <a:endParaRPr lang="tr-TR" dirty="0" smtClean="0"/>
          </a:p>
          <a:p>
            <a:r>
              <a:rPr lang="tr-TR" dirty="0"/>
              <a:t>Biz de bu dersimizde din konusuna sosyolojik bakış açısının bir </a:t>
            </a:r>
            <a:r>
              <a:rPr lang="tr-TR" dirty="0" smtClean="0"/>
              <a:t>örneğini ortaya çıkarmaya çalışacağız.</a:t>
            </a:r>
            <a:endParaRPr lang="tr-TR" dirty="0"/>
          </a:p>
        </p:txBody>
      </p:sp>
    </p:spTree>
    <p:extLst>
      <p:ext uri="{BB962C8B-B14F-4D97-AF65-F5344CB8AC3E}">
        <p14:creationId xmlns:p14="http://schemas.microsoft.com/office/powerpoint/2010/main" val="328605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 sosyolojisi nedir?</a:t>
            </a:r>
            <a:endParaRPr lang="tr-TR" dirty="0"/>
          </a:p>
        </p:txBody>
      </p:sp>
      <p:sp>
        <p:nvSpPr>
          <p:cNvPr id="3" name="İçerik Yer Tutucusu 2"/>
          <p:cNvSpPr>
            <a:spLocks noGrp="1"/>
          </p:cNvSpPr>
          <p:nvPr>
            <p:ph idx="1"/>
          </p:nvPr>
        </p:nvSpPr>
        <p:spPr/>
        <p:txBody>
          <a:bodyPr/>
          <a:lstStyle/>
          <a:p>
            <a:r>
              <a:rPr lang="tr-TR" dirty="0"/>
              <a:t>Din sosyolojisini açıklamak için, işe öncelikle sosyolojiyle, daha sonra sosyolojinin din konusuna nasıl uygulanacağını göstermekle başlamam gerekmektedir. Elbette sosyolojiyi kısaca özetlemek basit bir iş değildir. </a:t>
            </a:r>
            <a:r>
              <a:rPr lang="tr-TR" dirty="0" smtClean="0"/>
              <a:t>Her </a:t>
            </a:r>
            <a:r>
              <a:rPr lang="tr-TR" dirty="0"/>
              <a:t>sosyolog, disiplini, kendine özgü bir bakış açısıyla ele </a:t>
            </a:r>
            <a:r>
              <a:rPr lang="tr-TR" dirty="0" smtClean="0"/>
              <a:t>almaktadır.</a:t>
            </a:r>
            <a:endParaRPr lang="tr-TR" dirty="0"/>
          </a:p>
        </p:txBody>
      </p:sp>
    </p:spTree>
    <p:extLst>
      <p:ext uri="{BB962C8B-B14F-4D97-AF65-F5344CB8AC3E}">
        <p14:creationId xmlns:p14="http://schemas.microsoft.com/office/powerpoint/2010/main" val="121399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 sosyolojisi nedir?</a:t>
            </a:r>
            <a:endParaRPr lang="tr-TR" dirty="0"/>
          </a:p>
        </p:txBody>
      </p:sp>
      <p:sp>
        <p:nvSpPr>
          <p:cNvPr id="3" name="İçerik Yer Tutucusu 2"/>
          <p:cNvSpPr>
            <a:spLocks noGrp="1"/>
          </p:cNvSpPr>
          <p:nvPr>
            <p:ph idx="1"/>
          </p:nvPr>
        </p:nvSpPr>
        <p:spPr/>
        <p:txBody>
          <a:bodyPr/>
          <a:lstStyle/>
          <a:p>
            <a:r>
              <a:rPr lang="tr-TR" dirty="0"/>
              <a:t>Peter Berger’in (1963, 18) ifadesiyle, sosyolog, “yoğun bir biçimde, durmaksızın, çekinmeden” insanlara ilgi duymaktadır. Asansördeki insanların davranışlarından deve yarışlarına, bira bağımlılarından silikon taktıranlara, ırk ilişkilerinden kilim dokumalarına kadar insanların içinde yer aldıkları her olay sosyologların ilgisini çekmektedir. Sosyoloji, hem kendine özgü araştırma konularıyla, hem de tayin edilmiş eğilim ve perspektifleriyle ayırt edilmektedir.</a:t>
            </a:r>
          </a:p>
        </p:txBody>
      </p:sp>
    </p:spTree>
    <p:extLst>
      <p:ext uri="{BB962C8B-B14F-4D97-AF65-F5344CB8AC3E}">
        <p14:creationId xmlns:p14="http://schemas.microsoft.com/office/powerpoint/2010/main" val="377297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t>
            </a:r>
            <a:r>
              <a:rPr lang="tr-TR" dirty="0" smtClean="0"/>
              <a:t>osyolojisi </a:t>
            </a:r>
            <a:r>
              <a:rPr lang="tr-TR" dirty="0"/>
              <a:t>nedir?</a:t>
            </a:r>
          </a:p>
        </p:txBody>
      </p:sp>
      <p:sp>
        <p:nvSpPr>
          <p:cNvPr id="3" name="İçerik Yer Tutucusu 2"/>
          <p:cNvSpPr>
            <a:spLocks noGrp="1"/>
          </p:cNvSpPr>
          <p:nvPr>
            <p:ph idx="1"/>
          </p:nvPr>
        </p:nvSpPr>
        <p:spPr/>
        <p:txBody>
          <a:bodyPr/>
          <a:lstStyle/>
          <a:p>
            <a:r>
              <a:rPr lang="tr-TR" dirty="0" smtClean="0"/>
              <a:t>Din sosyolojisini açıklamak için öncelikle «Sosyoloji nedir?» sorusunu sormamız gerekir. Ancak bu sorunun da tek bir yanıtı bulunmamaktadır. </a:t>
            </a:r>
            <a:r>
              <a:rPr lang="tr-TR" dirty="0"/>
              <a:t>Bu durumda </a:t>
            </a:r>
            <a:r>
              <a:rPr lang="tr-TR" dirty="0" smtClean="0"/>
              <a:t>konuya sosyolojinin </a:t>
            </a:r>
            <a:r>
              <a:rPr lang="tr-TR" dirty="0"/>
              <a:t>temel unsurlarını </a:t>
            </a:r>
            <a:r>
              <a:rPr lang="tr-TR" dirty="0" smtClean="0"/>
              <a:t>özetleyerek başlamamız yerinde olacaktır.</a:t>
            </a:r>
            <a:endParaRPr lang="tr-TR" dirty="0"/>
          </a:p>
        </p:txBody>
      </p:sp>
    </p:spTree>
    <p:extLst>
      <p:ext uri="{BB962C8B-B14F-4D97-AF65-F5344CB8AC3E}">
        <p14:creationId xmlns:p14="http://schemas.microsoft.com/office/powerpoint/2010/main" val="384964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Sosyolog</a:t>
            </a:r>
            <a:r>
              <a:rPr lang="tr-TR" dirty="0"/>
              <a:t>, sosyal grupları inceler. </a:t>
            </a:r>
          </a:p>
        </p:txBody>
      </p:sp>
      <p:sp>
        <p:nvSpPr>
          <p:cNvPr id="3" name="İçerik Yer Tutucusu 2"/>
          <p:cNvSpPr>
            <a:spLocks noGrp="1"/>
          </p:cNvSpPr>
          <p:nvPr>
            <p:ph idx="1"/>
          </p:nvPr>
        </p:nvSpPr>
        <p:spPr/>
        <p:txBody>
          <a:bodyPr/>
          <a:lstStyle/>
          <a:p>
            <a:r>
              <a:rPr lang="tr-TR" dirty="0"/>
              <a:t>Sokak çeteleri ve öğrenci hareketleri, basketbol takımları ve izci çocuklar, lezbiyenler ve hürriyet taraftarları, bahriyeliler ve içkili araba kullanmaya karşı çıkan anneler, </a:t>
            </a:r>
            <a:r>
              <a:rPr lang="tr-TR" dirty="0" err="1"/>
              <a:t>Ku</a:t>
            </a:r>
            <a:r>
              <a:rPr lang="tr-TR" dirty="0"/>
              <a:t> </a:t>
            </a:r>
            <a:r>
              <a:rPr lang="tr-TR" dirty="0" err="1"/>
              <a:t>Klux</a:t>
            </a:r>
            <a:r>
              <a:rPr lang="tr-TR" dirty="0"/>
              <a:t> Klan , Kara Panterler, hayvan hakları gönüllüleri, hayvan postu doldurucuları vs. Özetle, akla gelebilecek insan gruplarının tümü bir sosyolog tarafından incelenmiştir, inceleniyordur ya da incelenmek için sırasını bekliyordur. </a:t>
            </a:r>
          </a:p>
        </p:txBody>
      </p:sp>
    </p:spTree>
    <p:extLst>
      <p:ext uri="{BB962C8B-B14F-4D97-AF65-F5344CB8AC3E}">
        <p14:creationId xmlns:p14="http://schemas.microsoft.com/office/powerpoint/2010/main" val="50396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Sosyolog</a:t>
            </a:r>
            <a:r>
              <a:rPr lang="tr-TR" dirty="0"/>
              <a:t>, sosyal münasebetleri inceler. </a:t>
            </a:r>
          </a:p>
        </p:txBody>
      </p:sp>
      <p:sp>
        <p:nvSpPr>
          <p:cNvPr id="3" name="İçerik Yer Tutucusu 2"/>
          <p:cNvSpPr>
            <a:spLocks noGrp="1"/>
          </p:cNvSpPr>
          <p:nvPr>
            <p:ph idx="1"/>
          </p:nvPr>
        </p:nvSpPr>
        <p:spPr/>
        <p:txBody>
          <a:bodyPr/>
          <a:lstStyle/>
          <a:p>
            <a:r>
              <a:rPr lang="tr-TR" dirty="0"/>
              <a:t>Siz, bir arkadaşınızla sokak köşesinde beklerken, önemli bir konuşma esnasında, her seferinde üçüncü bir kişinin size katılmasıyla konuşmanın seyrinin birden bire nasıl değiştiğini hiç fark ettiniz mi? Erkek veya kız arkadaşınızın, sizinle yalnızken ve onun ya da sizin arkadaşlarınızdan birileri yanınızdayken nasıl farklı davrandığına hiç dikkat ettiniz mi? Bunlar, “mikro” sosyolojik bakış açısıyla incelenen konulara sadece iki örnektir: </a:t>
            </a:r>
          </a:p>
        </p:txBody>
      </p:sp>
    </p:spTree>
    <p:extLst>
      <p:ext uri="{BB962C8B-B14F-4D97-AF65-F5344CB8AC3E}">
        <p14:creationId xmlns:p14="http://schemas.microsoft.com/office/powerpoint/2010/main" val="116160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Sosyolog, sosyal münasebetleri inceler. </a:t>
            </a:r>
          </a:p>
        </p:txBody>
      </p:sp>
      <p:sp>
        <p:nvSpPr>
          <p:cNvPr id="3" name="İçerik Yer Tutucusu 2"/>
          <p:cNvSpPr>
            <a:spLocks noGrp="1"/>
          </p:cNvSpPr>
          <p:nvPr>
            <p:ph idx="1"/>
          </p:nvPr>
        </p:nvSpPr>
        <p:spPr/>
        <p:txBody>
          <a:bodyPr/>
          <a:lstStyle/>
          <a:p>
            <a:r>
              <a:rPr lang="tr-TR" dirty="0"/>
              <a:t>İnsanların diğer insanlarla nasıl etkileşimde bulundukları; bir insanın kendisini diğerine nasıl sunduğu; insanların pek çok kimliği olduğu ve bu kimliklerin çeşitli sosyal çerçeveler, şartlar ve etkileşim biçimleri içinde nasıl değişikliğe uğradığı hep birer sosyolojik olgudur (</a:t>
            </a:r>
            <a:r>
              <a:rPr lang="tr-TR" dirty="0" err="1"/>
              <a:t>Simmel</a:t>
            </a:r>
            <a:r>
              <a:rPr lang="tr-TR" dirty="0"/>
              <a:t> 1950; </a:t>
            </a:r>
            <a:r>
              <a:rPr lang="tr-TR" dirty="0" err="1"/>
              <a:t>Goffman</a:t>
            </a:r>
            <a:r>
              <a:rPr lang="tr-TR" dirty="0"/>
              <a:t> 1959; </a:t>
            </a:r>
            <a:r>
              <a:rPr lang="tr-TR" dirty="0" err="1"/>
              <a:t>Garfinkel</a:t>
            </a:r>
            <a:r>
              <a:rPr lang="tr-TR" dirty="0"/>
              <a:t> 1967). </a:t>
            </a:r>
          </a:p>
        </p:txBody>
      </p:sp>
    </p:spTree>
    <p:extLst>
      <p:ext uri="{BB962C8B-B14F-4D97-AF65-F5344CB8AC3E}">
        <p14:creationId xmlns:p14="http://schemas.microsoft.com/office/powerpoint/2010/main" val="259034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3. Sosyolog, sosyal kurumları ve sosyal yapıları inceler. </a:t>
            </a:r>
          </a:p>
        </p:txBody>
      </p:sp>
      <p:sp>
        <p:nvSpPr>
          <p:cNvPr id="3" name="İçerik Yer Tutucusu 2"/>
          <p:cNvSpPr>
            <a:spLocks noGrp="1"/>
          </p:cNvSpPr>
          <p:nvPr>
            <p:ph idx="1"/>
          </p:nvPr>
        </p:nvSpPr>
        <p:spPr/>
        <p:txBody>
          <a:bodyPr/>
          <a:lstStyle/>
          <a:p>
            <a:r>
              <a:rPr lang="tr-TR" dirty="0"/>
              <a:t>Okullar. Ordu. Polis. Şirketler. Belediye Başkanlığı. Hükümet. Hastaneler. Hapishaneler. Aile. Mahkeme. Sanayi. Medya. Spor. Ekonomi. Siyasi sistem. İş sahaları. Sosyal güvenlik sistemi ve daha pek çoğu. Sosyologlar, yaşadığımız yeri, nasıl yaşadığımızı, kiminle yaşadığımızı, hatta ne kadar yaşadığımızı bile derinden etkileyen, hayatımızı kuran ve şekillendiren çeşitli sosyal yapı ve kurumları inceler. </a:t>
            </a:r>
          </a:p>
        </p:txBody>
      </p:sp>
    </p:spTree>
    <p:extLst>
      <p:ext uri="{BB962C8B-B14F-4D97-AF65-F5344CB8AC3E}">
        <p14:creationId xmlns:p14="http://schemas.microsoft.com/office/powerpoint/2010/main" val="34427397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963</Words>
  <Application>Microsoft Office PowerPoint</Application>
  <PresentationFormat>Geniş ekran</PresentationFormat>
  <Paragraphs>37</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Garamond</vt:lpstr>
      <vt:lpstr>Organik</vt:lpstr>
      <vt:lpstr>Din Sosyolojisi I</vt:lpstr>
      <vt:lpstr>Sosyoloji ve Din</vt:lpstr>
      <vt:lpstr>Din sosyolojisi nedir?</vt:lpstr>
      <vt:lpstr>Din sosyolojisi nedir?</vt:lpstr>
      <vt:lpstr>Sosyolojisi nedir?</vt:lpstr>
      <vt:lpstr>1. Sosyolog, sosyal grupları inceler. </vt:lpstr>
      <vt:lpstr>2. Sosyolog, sosyal münasebetleri inceler. </vt:lpstr>
      <vt:lpstr>2. Sosyolog, sosyal münasebetleri inceler. </vt:lpstr>
      <vt:lpstr>3. Sosyolog, sosyal kurumları ve sosyal yapıları inceler. </vt:lpstr>
      <vt:lpstr>4. Sosyolog, sosyal davranış örüntülerini inceler. </vt:lpstr>
      <vt:lpstr>4. Sosyolog, sosyal davranış örüntülerini inceler. </vt:lpstr>
      <vt:lpstr>5. Sosyolog, ferdin sosyo-kültürel ve tarihi arka planı düşünülerek tam manasıyla anlaşılabileceğini düşünür.</vt:lpstr>
      <vt:lpstr>5. Sosyolog, ferdin…</vt:lpstr>
      <vt:lpstr>5. Sosyolog, ferdin…</vt:lpstr>
      <vt:lpstr>5. Sosyolog, ferdin…</vt:lpstr>
      <vt:lpstr>Soru-cevap, tartışma ve ödev</vt:lpstr>
      <vt:lpstr>Teşekkür…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user</dc:creator>
  <cp:lastModifiedBy>user</cp:lastModifiedBy>
  <cp:revision>3</cp:revision>
  <dcterms:created xsi:type="dcterms:W3CDTF">2017-12-18T09:44:40Z</dcterms:created>
  <dcterms:modified xsi:type="dcterms:W3CDTF">2017-12-18T10:10:07Z</dcterms:modified>
</cp:coreProperties>
</file>