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9" r:id="rId3"/>
    <p:sldId id="258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47" d="100"/>
          <a:sy n="47" d="100"/>
        </p:scale>
        <p:origin x="-115" y="-26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56923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56996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76972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119505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105955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17.11.2017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17077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17.11.2017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648646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17.11.2017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88210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17.11.2017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38525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17.11.2017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129764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17.11.2017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066146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1A78F8-B80D-4AEA-B8F3-A5982438474A}" type="datetimeFigureOut">
              <a:rPr lang="tr-TR" smtClean="0"/>
              <a:pPr/>
              <a:t>17.11.2017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13301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3004" y="2069618"/>
            <a:ext cx="8947374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6600" b="1" dirty="0" smtClean="0">
                <a:latin typeface="Times New Roman" pitchFamily="18" charset="0"/>
                <a:cs typeface="Times New Roman" pitchFamily="18" charset="0"/>
              </a:rPr>
              <a:t>I. ANAYASA </a:t>
            </a:r>
            <a:r>
              <a:rPr lang="tr-TR" sz="6600" b="1" dirty="0">
                <a:latin typeface="Times New Roman" pitchFamily="18" charset="0"/>
                <a:cs typeface="Times New Roman" pitchFamily="18" charset="0"/>
              </a:rPr>
              <a:t>HUKUKU</a:t>
            </a:r>
            <a:r>
              <a:rPr lang="tr-TR" sz="6600" b="1" dirty="0">
                <a:latin typeface="Helvetica"/>
                <a:cs typeface="Helvetica"/>
              </a:rPr>
              <a:t/>
            </a:r>
            <a:br>
              <a:rPr lang="tr-TR" sz="6600" b="1" dirty="0">
                <a:latin typeface="Helvetica"/>
                <a:cs typeface="Helvetica"/>
              </a:rPr>
            </a:br>
            <a:r>
              <a:rPr lang="tr-TR" sz="5400" b="1" dirty="0">
                <a:latin typeface="Helvetica"/>
                <a:cs typeface="Helvetica"/>
              </a:rPr>
              <a:t/>
            </a:r>
            <a:br>
              <a:rPr lang="tr-TR" sz="5400" b="1" dirty="0">
                <a:latin typeface="Helvetica"/>
                <a:cs typeface="Helvetica"/>
              </a:rPr>
            </a:b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xmlns="" val="1505657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42900" y="359229"/>
            <a:ext cx="11104127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tr-TR" sz="3200" b="1" dirty="0" smtClean="0">
                <a:latin typeface="Times New Roman" pitchFamily="18" charset="0"/>
                <a:cs typeface="Times New Roman" pitchFamily="18" charset="0"/>
              </a:rPr>
              <a:t>I. Anayasa Hukuku</a:t>
            </a:r>
          </a:p>
          <a:p>
            <a:pPr>
              <a:lnSpc>
                <a:spcPct val="200000"/>
              </a:lnSpc>
            </a:pPr>
            <a:r>
              <a:rPr lang="tr-TR" sz="32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A. Genel Olarak Hukuk ve Hukuk Disiplini</a:t>
            </a:r>
          </a:p>
          <a:p>
            <a:pPr>
              <a:lnSpc>
                <a:spcPct val="200000"/>
              </a:lnSpc>
            </a:pP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	B. Hukuk Disiplininin Dalları ve 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Anayasa Hukuku</a:t>
            </a:r>
          </a:p>
          <a:p>
            <a:pPr>
              <a:lnSpc>
                <a:spcPct val="200000"/>
              </a:lnSpc>
            </a:pP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	C.  Genel Olarak Anayasa Hukukunun Konusu ve Yöntemi</a:t>
            </a:r>
          </a:p>
          <a:p>
            <a:pPr>
              <a:lnSpc>
                <a:spcPct val="200000"/>
              </a:lnSpc>
            </a:pP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	D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. Anayasa Hukuku Derslerinin Kapsamı, Yöntem ve 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	 	     Kaynaklar</a:t>
            </a:r>
            <a:endParaRPr lang="tr-TR" sz="3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5657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2 Tablo"/>
          <p:cNvGraphicFramePr>
            <a:graphicFrameLocks noGrp="1"/>
          </p:cNvGraphicFramePr>
          <p:nvPr/>
        </p:nvGraphicFramePr>
        <p:xfrm>
          <a:off x="1469571" y="750336"/>
          <a:ext cx="9180287" cy="5012871"/>
        </p:xfrm>
        <a:graphic>
          <a:graphicData uri="http://schemas.openxmlformats.org/drawingml/2006/table">
            <a:tbl>
              <a:tblPr/>
              <a:tblGrid>
                <a:gridCol w="2743070"/>
                <a:gridCol w="2741234"/>
                <a:gridCol w="3695983"/>
              </a:tblGrid>
              <a:tr h="966579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32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“Anayasa Hukuku” Konusu için Genel Kaynakça</a:t>
                      </a:r>
                      <a:endParaRPr lang="tr-TR" sz="3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740" marR="677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740" marR="677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740" marR="677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56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Eserin</a:t>
                      </a:r>
                      <a:r>
                        <a:rPr lang="tr-TR" sz="2400" b="1" baseline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Künyesi</a:t>
                      </a:r>
                      <a:r>
                        <a:rPr lang="tr-TR" sz="2400" b="1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:</a:t>
                      </a:r>
                      <a:endParaRPr lang="tr-TR" sz="2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740" marR="677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Erdoğan </a:t>
                      </a:r>
                      <a:r>
                        <a:rPr lang="tr-TR" sz="24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Teziç</a:t>
                      </a:r>
                      <a:r>
                        <a:rPr lang="tr-TR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lang="tr-TR" sz="2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Anayasa Hukuku</a:t>
                      </a:r>
                      <a:r>
                        <a:rPr lang="tr-TR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19.b. , Beta, İstanbul 2015. </a:t>
                      </a:r>
                      <a:endParaRPr lang="tr-TR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740" marR="677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Kemal Gözler, </a:t>
                      </a:r>
                      <a:r>
                        <a:rPr lang="tr-TR" sz="2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Anayasa Hukukunun Genel Esasları,</a:t>
                      </a:r>
                      <a:r>
                        <a:rPr lang="tr-TR" sz="2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7.b. , Ekin, Bursa 2015</a:t>
                      </a:r>
                      <a:endParaRPr lang="tr-TR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740" marR="677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65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800" b="1" u="non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Sayfa Sayıları:</a:t>
                      </a:r>
                      <a:endParaRPr lang="tr-TR" sz="2800" u="none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740" marR="677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36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3-10</a:t>
                      </a:r>
                      <a:endParaRPr lang="tr-TR" sz="3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740" marR="677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36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20-34</a:t>
                      </a:r>
                      <a:endParaRPr lang="tr-TR" sz="3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7740" marR="677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4083">
                <a:tc gridSpan="3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u="sng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Not:</a:t>
                      </a:r>
                      <a:r>
                        <a:rPr lang="tr-TR" sz="1800" b="1" u="none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tr-TR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“Okuma Çizelgesi”, öğrencilerin </a:t>
                      </a:r>
                      <a:r>
                        <a:rPr lang="tr-TR" sz="1800" u="sng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2017-2018 güz yarı yılında</a:t>
                      </a:r>
                      <a:r>
                        <a:rPr lang="tr-TR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anılan eserlerden yararlanmalarını kolaylaştırmak amacıyla düzenlenmiş olup, </a:t>
                      </a:r>
                      <a:r>
                        <a:rPr lang="tr-TR" sz="1800" u="sng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derslerde işlenen konuların hepsini kapsamamaktadır.</a:t>
                      </a:r>
                      <a:endParaRPr lang="tr-TR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7740" marR="677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3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740" marR="677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3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740" marR="677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4885404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78</Words>
  <Application>Microsoft Office PowerPoint</Application>
  <PresentationFormat>Özel</PresentationFormat>
  <Paragraphs>14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Office Teması</vt:lpstr>
      <vt:lpstr>Slayt 1</vt:lpstr>
      <vt:lpstr>Slayt 2</vt:lpstr>
      <vt:lpstr>Slayt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Anayasa Hukuku</dc:title>
  <dc:creator>Deniz POLAT</dc:creator>
  <cp:lastModifiedBy>Ali Erdem Doğanoğlu</cp:lastModifiedBy>
  <cp:revision>15</cp:revision>
  <dcterms:created xsi:type="dcterms:W3CDTF">2017-10-23T13:21:40Z</dcterms:created>
  <dcterms:modified xsi:type="dcterms:W3CDTF">2017-11-17T14:23:09Z</dcterms:modified>
</cp:coreProperties>
</file>