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60" r:id="rId5"/>
    <p:sldId id="259"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50"/>
    <p:restoredTop sz="94697"/>
  </p:normalViewPr>
  <p:slideViewPr>
    <p:cSldViewPr snapToGrid="0" snapToObjects="1">
      <p:cViewPr varScale="1">
        <p:scale>
          <a:sx n="90" d="100"/>
          <a:sy n="90" d="100"/>
        </p:scale>
        <p:origin x="1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stilini düzenlemek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745571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99212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stilini düzenlemek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434008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idx="1"/>
          </p:nvPr>
        </p:nvSpPr>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050149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stilini düzenlemek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tıklayın</a:t>
            </a: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39010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59682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9F6A117-8A50-0E4E-8826-3632BA8E4C05}" type="datetimeFigureOut">
              <a:rPr lang="tr-TR" smtClean="0"/>
              <a:t>19.02.2018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625980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Veri Yer Tutucusu 2"/>
          <p:cNvSpPr>
            <a:spLocks noGrp="1"/>
          </p:cNvSpPr>
          <p:nvPr>
            <p:ph type="dt" sz="half" idx="10"/>
          </p:nvPr>
        </p:nvSpPr>
        <p:spPr/>
        <p:txBody>
          <a:bodyPr/>
          <a:lstStyle/>
          <a:p>
            <a:fld id="{69F6A117-8A50-0E4E-8826-3632BA8E4C05}" type="datetimeFigureOut">
              <a:rPr lang="tr-TR" smtClean="0"/>
              <a:t>19.02.2018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337843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9F6A117-8A50-0E4E-8826-3632BA8E4C05}" type="datetimeFigureOut">
              <a:rPr lang="tr-TR" smtClean="0"/>
              <a:t>19.02.2018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6118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353338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5618725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F6A117-8A50-0E4E-8826-3632BA8E4C05}" type="datetimeFigureOut">
              <a:rPr lang="tr-TR" smtClean="0"/>
              <a:t>19.02.2018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9296AE-051B-7048-AF0A-1B3CF84F79EA}" type="slidenum">
              <a:rPr lang="tr-TR" smtClean="0"/>
              <a:t>‹#›</a:t>
            </a:fld>
            <a:endParaRPr lang="tr-TR"/>
          </a:p>
        </p:txBody>
      </p:sp>
    </p:spTree>
    <p:extLst>
      <p:ext uri="{BB962C8B-B14F-4D97-AF65-F5344CB8AC3E}">
        <p14:creationId xmlns:p14="http://schemas.microsoft.com/office/powerpoint/2010/main" val="1317061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HUKUK BAŞLANGICI 3</a:t>
            </a:r>
            <a:endParaRPr lang="tr-TR" dirty="0"/>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4141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Norm Kavramı</a:t>
            </a:r>
            <a:endParaRPr lang="tr-TR" dirty="0"/>
          </a:p>
        </p:txBody>
      </p:sp>
      <p:sp>
        <p:nvSpPr>
          <p:cNvPr id="3" name="İçerik Yer Tutucusu 2"/>
          <p:cNvSpPr>
            <a:spLocks noGrp="1"/>
          </p:cNvSpPr>
          <p:nvPr>
            <p:ph idx="1"/>
          </p:nvPr>
        </p:nvSpPr>
        <p:spPr/>
        <p:txBody>
          <a:bodyPr/>
          <a:lstStyle/>
          <a:p>
            <a:r>
              <a:rPr lang="tr-TR" dirty="0" smtClean="0"/>
              <a:t>Normların Temellendirilmesi</a:t>
            </a:r>
          </a:p>
          <a:p>
            <a:r>
              <a:rPr lang="tr-TR" dirty="0" smtClean="0"/>
              <a:t>Temellendirilebilir normlar bilgiye bağlanabilir. Bunun için normların türetildikleri kaynağa bakmak gerekir. Normlar iki şekilde türetilir</a:t>
            </a:r>
          </a:p>
          <a:p>
            <a:r>
              <a:rPr lang="tr-TR" dirty="0" smtClean="0"/>
              <a:t>1.Deneysel olarak</a:t>
            </a:r>
          </a:p>
          <a:p>
            <a:r>
              <a:rPr lang="tr-TR" dirty="0" smtClean="0"/>
              <a:t>2.İnsan değerinin bilgisinden</a:t>
            </a:r>
            <a:endParaRPr lang="tr-TR" dirty="0"/>
          </a:p>
        </p:txBody>
      </p:sp>
    </p:spTree>
    <p:extLst>
      <p:ext uri="{BB962C8B-B14F-4D97-AF65-F5344CB8AC3E}">
        <p14:creationId xmlns:p14="http://schemas.microsoft.com/office/powerpoint/2010/main" val="1249743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NORM KAVRAMI</a:t>
            </a:r>
            <a:endParaRPr lang="tr-TR" dirty="0"/>
          </a:p>
        </p:txBody>
      </p:sp>
      <p:sp>
        <p:nvSpPr>
          <p:cNvPr id="3" name="İçerik Yer Tutucusu 2"/>
          <p:cNvSpPr>
            <a:spLocks noGrp="1"/>
          </p:cNvSpPr>
          <p:nvPr>
            <p:ph idx="1"/>
          </p:nvPr>
        </p:nvSpPr>
        <p:spPr/>
        <p:txBody>
          <a:bodyPr/>
          <a:lstStyle/>
          <a:p>
            <a:r>
              <a:rPr lang="tr-TR" dirty="0" smtClean="0"/>
              <a:t>Temellendirme Türlerine Göre Normlar</a:t>
            </a:r>
          </a:p>
          <a:p>
            <a:r>
              <a:rPr lang="tr-TR" dirty="0" smtClean="0"/>
              <a:t>Kültürel Normlar-</a:t>
            </a:r>
            <a:r>
              <a:rPr lang="tr-TR" dirty="0" err="1" smtClean="0"/>
              <a:t>Empirik</a:t>
            </a:r>
            <a:r>
              <a:rPr lang="tr-TR" dirty="0" smtClean="0"/>
              <a:t>-İstatiksel Temellendirme</a:t>
            </a:r>
          </a:p>
          <a:p>
            <a:r>
              <a:rPr lang="tr-TR" dirty="0" smtClean="0"/>
              <a:t>“Büyüklerin karşısında bacak bacak üstüne atmamak gerekir”</a:t>
            </a:r>
          </a:p>
          <a:p>
            <a:r>
              <a:rPr lang="tr-TR" dirty="0" smtClean="0"/>
              <a:t>“Namus için insan öldürülür”</a:t>
            </a:r>
          </a:p>
          <a:p>
            <a:r>
              <a:rPr lang="tr-TR" dirty="0" smtClean="0"/>
              <a:t>“Büyük odaya girince ayağa kalkmak gerekir”</a:t>
            </a:r>
          </a:p>
          <a:p>
            <a:r>
              <a:rPr lang="tr-TR" dirty="0" smtClean="0"/>
              <a:t>“Kız çocuklarını okutmamak gerekir”</a:t>
            </a:r>
            <a:endParaRPr lang="tr-TR" dirty="0"/>
          </a:p>
          <a:p>
            <a:endParaRPr lang="tr-TR" dirty="0" smtClean="0"/>
          </a:p>
        </p:txBody>
      </p:sp>
    </p:spTree>
    <p:extLst>
      <p:ext uri="{BB962C8B-B14F-4D97-AF65-F5344CB8AC3E}">
        <p14:creationId xmlns:p14="http://schemas.microsoft.com/office/powerpoint/2010/main" val="119246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Kültürel Normlar</a:t>
            </a:r>
            <a:endParaRPr lang="tr-TR" dirty="0"/>
          </a:p>
        </p:txBody>
      </p:sp>
      <p:sp>
        <p:nvSpPr>
          <p:cNvPr id="3" name="İçerik Yer Tutucusu 2"/>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tr-TR" dirty="0" smtClean="0"/>
              <a:t>Bu normların kaynağı</a:t>
            </a:r>
          </a:p>
          <a:p>
            <a:pPr marL="0" marR="0" lvl="0" indent="0" defTabSz="914400" eaLnBrk="1" fontAlgn="auto" latinLnBrk="0" hangingPunct="1">
              <a:lnSpc>
                <a:spcPct val="100000"/>
              </a:lnSpc>
              <a:spcBef>
                <a:spcPts val="0"/>
              </a:spcBef>
              <a:spcAft>
                <a:spcPts val="0"/>
              </a:spcAft>
              <a:buClrTx/>
              <a:buSzTx/>
              <a:buFontTx/>
              <a:buNone/>
              <a:tabLst/>
              <a:defRPr/>
            </a:pPr>
            <a:r>
              <a:rPr lang="tr-TR" dirty="0" smtClean="0"/>
              <a:t>“</a:t>
            </a:r>
            <a:r>
              <a:rPr lang="tr-TR" i="1" dirty="0" smtClean="0"/>
              <a:t>belirli  doğal-toplumsal koşullar ve farklı kültürlerin insan anlayışlarıdır. Bunlar, belirli bir tarihsel anda mevcut koşullarla ilgili davranış normlarıdır. Türetildikleri anda, türetildikleri durumun koşullarında, bir grupta düzen kurmayı  veya mevcut düzeni korumayı amaçlarlar</a:t>
            </a:r>
            <a:r>
              <a:rPr lang="tr-TR" dirty="0" smtClean="0"/>
              <a:t>.”</a:t>
            </a:r>
          </a:p>
          <a:p>
            <a:pPr marL="0" indent="0">
              <a:lnSpc>
                <a:spcPct val="100000"/>
              </a:lnSpc>
              <a:spcBef>
                <a:spcPts val="0"/>
              </a:spcBef>
              <a:buNone/>
            </a:pPr>
            <a:r>
              <a:rPr lang="tr-TR" dirty="0"/>
              <a:t>(</a:t>
            </a:r>
            <a:r>
              <a:rPr lang="tr-TR" dirty="0" err="1"/>
              <a:t>İoanna</a:t>
            </a:r>
            <a:r>
              <a:rPr lang="tr-TR" dirty="0"/>
              <a:t> </a:t>
            </a:r>
            <a:r>
              <a:rPr lang="tr-TR" dirty="0" err="1"/>
              <a:t>Kuçuradi</a:t>
            </a:r>
            <a:r>
              <a:rPr lang="tr-TR" dirty="0"/>
              <a:t>: “Etik İlkeler ve Hukukun Temel Öncülleri Olarak İnsan Hakları”, </a:t>
            </a:r>
            <a:r>
              <a:rPr lang="tr-TR" i="1" dirty="0"/>
              <a:t>İnsan Hakları Kavramları ve Sorunları</a:t>
            </a:r>
            <a:r>
              <a:rPr lang="tr-TR" dirty="0"/>
              <a:t>, Türkiye Felsefe Kurumu Yayını, Ankara </a:t>
            </a:r>
            <a:r>
              <a:rPr lang="tr-TR" dirty="0" smtClean="0"/>
              <a:t>2011, s.65)</a:t>
            </a:r>
            <a:endParaRPr lang="tr-TR" dirty="0"/>
          </a:p>
          <a:p>
            <a:pPr marL="0" marR="0" lvl="0" indent="0" defTabSz="914400" eaLnBrk="1" fontAlgn="auto" latinLnBrk="0" hangingPunct="1">
              <a:lnSpc>
                <a:spcPct val="100000"/>
              </a:lnSpc>
              <a:spcBef>
                <a:spcPts val="0"/>
              </a:spcBef>
              <a:spcAft>
                <a:spcPts val="0"/>
              </a:spcAft>
              <a:buClrTx/>
              <a:buSzTx/>
              <a:buFontTx/>
              <a:buNone/>
              <a:tabLst/>
              <a:defRPr/>
            </a:pPr>
            <a:endParaRPr lang="tr-TR" dirty="0"/>
          </a:p>
          <a:p>
            <a:pPr marL="0" marR="0" lvl="0" indent="0" defTabSz="914400" eaLnBrk="1" fontAlgn="auto" latinLnBrk="0" hangingPunct="1">
              <a:lnSpc>
                <a:spcPct val="100000"/>
              </a:lnSpc>
              <a:spcBef>
                <a:spcPts val="0"/>
              </a:spcBef>
              <a:spcAft>
                <a:spcPts val="0"/>
              </a:spcAft>
              <a:buClrTx/>
              <a:buSzTx/>
              <a:buFontTx/>
              <a:buNone/>
              <a:tabLst/>
              <a:defRPr/>
            </a:pPr>
            <a:endParaRPr lang="tr-TR" dirty="0"/>
          </a:p>
        </p:txBody>
      </p:sp>
    </p:spTree>
    <p:extLst>
      <p:ext uri="{BB962C8B-B14F-4D97-AF65-F5344CB8AC3E}">
        <p14:creationId xmlns:p14="http://schemas.microsoft.com/office/powerpoint/2010/main" val="309581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NORM KAVRAMI</a:t>
            </a:r>
            <a:endParaRPr lang="tr-TR" dirty="0"/>
          </a:p>
        </p:txBody>
      </p:sp>
      <p:sp>
        <p:nvSpPr>
          <p:cNvPr id="3" name="İçerik Yer Tutucusu 2"/>
          <p:cNvSpPr>
            <a:spLocks noGrp="1"/>
          </p:cNvSpPr>
          <p:nvPr>
            <p:ph idx="1"/>
          </p:nvPr>
        </p:nvSpPr>
        <p:spPr/>
        <p:txBody>
          <a:bodyPr>
            <a:normAutofit lnSpcReduction="10000"/>
          </a:bodyPr>
          <a:lstStyle/>
          <a:p>
            <a:r>
              <a:rPr lang="tr-TR" dirty="0" smtClean="0"/>
              <a:t>Bilgiye Dayalı Temellendirme</a:t>
            </a:r>
          </a:p>
          <a:p>
            <a:r>
              <a:rPr lang="tr-TR" dirty="0" smtClean="0"/>
              <a:t>İkinci grup norm insan değerinin bilgisinden türetilmektedir.</a:t>
            </a:r>
          </a:p>
          <a:p>
            <a:r>
              <a:rPr lang="tr-TR" dirty="0" smtClean="0"/>
              <a:t>”</a:t>
            </a:r>
            <a:r>
              <a:rPr lang="tr-TR" i="1" dirty="0" smtClean="0"/>
              <a:t>bu değere zarar veren  insansal ya da tarihsel koşullar karşısında, doğrudan ya da dolaylı olarak bu bilgiden türetiliyorlar –işkence yapmamak gerekir, ırk ayrımı yapmamak gerekir normları gibi</a:t>
            </a:r>
            <a:r>
              <a:rPr lang="tr-TR" dirty="0" smtClean="0"/>
              <a:t>”</a:t>
            </a:r>
          </a:p>
          <a:p>
            <a:r>
              <a:rPr lang="tr-TR" dirty="0"/>
              <a:t>(</a:t>
            </a:r>
            <a:r>
              <a:rPr lang="tr-TR" dirty="0" err="1"/>
              <a:t>İoanna</a:t>
            </a:r>
            <a:r>
              <a:rPr lang="tr-TR" dirty="0"/>
              <a:t> </a:t>
            </a:r>
            <a:r>
              <a:rPr lang="tr-TR" dirty="0" err="1"/>
              <a:t>Kuçuradi</a:t>
            </a:r>
            <a:r>
              <a:rPr lang="tr-TR" dirty="0"/>
              <a:t>: “Etik İlkeler ve Hukukun Temel Öncülleri Olarak İnsan Hakları”, </a:t>
            </a:r>
            <a:r>
              <a:rPr lang="tr-TR" i="1" dirty="0"/>
              <a:t>İnsan Hakları Kavramları ve Sorunları</a:t>
            </a:r>
            <a:r>
              <a:rPr lang="tr-TR" dirty="0"/>
              <a:t>, Türkiye Felsefe Kurumu Yayını, Ankara </a:t>
            </a:r>
            <a:r>
              <a:rPr lang="tr-TR" dirty="0" smtClean="0"/>
              <a:t>2011, s.65)</a:t>
            </a:r>
            <a:endParaRPr lang="tr-TR" dirty="0"/>
          </a:p>
          <a:p>
            <a:endParaRPr lang="tr-TR" dirty="0"/>
          </a:p>
          <a:p>
            <a:r>
              <a:rPr lang="tr-TR" dirty="0" smtClean="0"/>
              <a:t>ÖRNEKLERLE TARTIŞMA</a:t>
            </a:r>
          </a:p>
          <a:p>
            <a:endParaRPr lang="tr-TR" dirty="0"/>
          </a:p>
        </p:txBody>
      </p:sp>
    </p:spTree>
    <p:extLst>
      <p:ext uri="{BB962C8B-B14F-4D97-AF65-F5344CB8AC3E}">
        <p14:creationId xmlns:p14="http://schemas.microsoft.com/office/powerpoint/2010/main" val="884999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“insan yaralamamak gerekir”</a:t>
            </a:r>
          </a:p>
          <a:p>
            <a:endParaRPr lang="tr-TR" dirty="0"/>
          </a:p>
          <a:p>
            <a:r>
              <a:rPr lang="tr-TR" dirty="0" smtClean="0"/>
              <a:t>“Sözünde durmak gerekir”</a:t>
            </a:r>
            <a:endParaRPr lang="tr-TR" dirty="0"/>
          </a:p>
          <a:p>
            <a:r>
              <a:rPr lang="tr-TR" dirty="0" smtClean="0"/>
              <a:t>“Büyüklerin yanında saygılı davranmak gerekir”</a:t>
            </a:r>
          </a:p>
          <a:p>
            <a:r>
              <a:rPr lang="tr-TR" dirty="0" smtClean="0"/>
              <a:t>“</a:t>
            </a:r>
            <a:r>
              <a:rPr lang="tr-TR" dirty="0"/>
              <a:t>Y</a:t>
            </a:r>
            <a:r>
              <a:rPr lang="tr-TR" dirty="0" smtClean="0"/>
              <a:t>alan söylememek gerekir”</a:t>
            </a:r>
          </a:p>
          <a:p>
            <a:r>
              <a:rPr lang="tr-TR" smtClean="0"/>
              <a:t>“Dürüst davranmak gerekir”</a:t>
            </a:r>
            <a:endParaRPr lang="tr-TR" dirty="0" smtClean="0"/>
          </a:p>
          <a:p>
            <a:endParaRPr lang="tr-TR" dirty="0"/>
          </a:p>
          <a:p>
            <a:endParaRPr lang="tr-TR" dirty="0"/>
          </a:p>
        </p:txBody>
      </p:sp>
    </p:spTree>
    <p:extLst>
      <p:ext uri="{BB962C8B-B14F-4D97-AF65-F5344CB8AC3E}">
        <p14:creationId xmlns:p14="http://schemas.microsoft.com/office/powerpoint/2010/main" val="1038935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Hukuk Normları</a:t>
            </a:r>
            <a:endParaRPr lang="tr-TR" dirty="0"/>
          </a:p>
          <a:p>
            <a:r>
              <a:rPr lang="tr-TR" dirty="0" smtClean="0"/>
              <a:t>Kültürel olarak veya bilgiye dayalı olarak türetilmiş olabilir.</a:t>
            </a:r>
          </a:p>
          <a:p>
            <a:r>
              <a:rPr lang="tr-TR" dirty="0" smtClean="0"/>
              <a:t>Bazı hukuk normları hem kültürel, hem de bilgiye dayalı olarak türetilebilir</a:t>
            </a:r>
          </a:p>
          <a:p>
            <a:r>
              <a:rPr lang="tr-TR" dirty="0" smtClean="0"/>
              <a:t>“İnsan öldürmemek gerekir”</a:t>
            </a:r>
          </a:p>
          <a:p>
            <a:r>
              <a:rPr lang="tr-TR" dirty="0" smtClean="0"/>
              <a:t>Bazı hukuk normları sadece kültürle ilişkilidir.</a:t>
            </a:r>
          </a:p>
          <a:p>
            <a:r>
              <a:rPr lang="tr-TR" dirty="0" smtClean="0"/>
              <a:t>“Kadın evlenmekle kocanın soyadını alır”</a:t>
            </a:r>
          </a:p>
        </p:txBody>
      </p:sp>
    </p:spTree>
    <p:extLst>
      <p:ext uri="{BB962C8B-B14F-4D97-AF65-F5344CB8AC3E}">
        <p14:creationId xmlns:p14="http://schemas.microsoft.com/office/powerpoint/2010/main" val="1531202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-Bazı hukuk normları bilgiyle ilişkili olup, kültürel norma karşıdır.</a:t>
            </a:r>
          </a:p>
          <a:p>
            <a:r>
              <a:rPr lang="tr-TR" dirty="0" smtClean="0"/>
              <a:t>“Töre </a:t>
            </a:r>
            <a:r>
              <a:rPr lang="tr-TR" dirty="0" err="1" smtClean="0"/>
              <a:t>saikiyle</a:t>
            </a:r>
            <a:r>
              <a:rPr lang="tr-TR" dirty="0" smtClean="0"/>
              <a:t> insan öldüren ağırlaştırılmış hapis </a:t>
            </a:r>
            <a:r>
              <a:rPr lang="tr-TR" smtClean="0"/>
              <a:t>cezasına çarptırılır”</a:t>
            </a:r>
          </a:p>
          <a:p>
            <a:endParaRPr lang="tr-TR" dirty="0"/>
          </a:p>
          <a:p>
            <a:r>
              <a:rPr lang="tr-TR" dirty="0" smtClean="0"/>
              <a:t>Hukuk </a:t>
            </a:r>
            <a:r>
              <a:rPr lang="tr-TR" dirty="0"/>
              <a:t>normlarının bilgiyle ilgisinin kurulması insanın olanakları bilgisine bağlanmasıyla mümkün olur.</a:t>
            </a:r>
          </a:p>
          <a:p>
            <a:endParaRPr lang="tr-TR" dirty="0"/>
          </a:p>
        </p:txBody>
      </p:sp>
    </p:spTree>
    <p:extLst>
      <p:ext uri="{BB962C8B-B14F-4D97-AF65-F5344CB8AC3E}">
        <p14:creationId xmlns:p14="http://schemas.microsoft.com/office/powerpoint/2010/main" val="43002403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323</Words>
  <Application>Microsoft Macintosh PowerPoint</Application>
  <PresentationFormat>Geniş Ekran</PresentationFormat>
  <Paragraphs>40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Calibri Light</vt:lpstr>
      <vt:lpstr>Arial</vt:lpstr>
      <vt:lpstr>Office Teması</vt:lpstr>
      <vt:lpstr>HUKUK BAŞLANGICI 3</vt:lpstr>
      <vt:lpstr>Norm Kavramı</vt:lpstr>
      <vt:lpstr>NORM KAVRAMI</vt:lpstr>
      <vt:lpstr>Kültürel Normlar</vt:lpstr>
      <vt:lpstr>NORM KAVRAMI</vt:lpstr>
      <vt:lpstr>PowerPoint Sunusu</vt:lpstr>
      <vt:lpstr>PowerPoint Sunusu</vt:lpstr>
      <vt:lpstr>PowerPoint Sunusu</vt:lpstr>
    </vt:vector>
  </TitlesOfParts>
  <Company/>
  <LinksUpToDate>false</LinksUpToDate>
  <SharedDoc>false</SharedDoc>
  <HyperlinksChanged>false</HyperlinksChanged>
  <AppVersion>15.0041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BAŞLANGICI 1</dc:title>
  <dc:creator>Gülriz Uygur</dc:creator>
  <cp:lastModifiedBy>Gülriz Uygur</cp:lastModifiedBy>
  <cp:revision>7</cp:revision>
  <dcterms:created xsi:type="dcterms:W3CDTF">2017-11-26T15:05:28Z</dcterms:created>
  <dcterms:modified xsi:type="dcterms:W3CDTF">2018-02-19T18:00:06Z</dcterms:modified>
</cp:coreProperties>
</file>