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5"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425019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282968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6A12C8-B1F6-4285-A047-4C564AA9CFE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272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349956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6A12C8-B1F6-4285-A047-4C564AA9CFE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4785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2656125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3847980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1100946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34277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FC2B58F7-220B-4FE6-8829-45A1E58D8BB6}"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862259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2714877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C2B58F7-220B-4FE6-8829-45A1E58D8BB6}"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1076176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FC2B58F7-220B-4FE6-8829-45A1E58D8BB6}"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98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2B58F7-220B-4FE6-8829-45A1E58D8BB6}"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427952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3958630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FC2B58F7-220B-4FE6-8829-45A1E58D8BB6}"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6A12C8-B1F6-4285-A047-4C564AA9CFE6}" type="slidenum">
              <a:rPr lang="tr-TR" smtClean="0"/>
              <a:t>‹#›</a:t>
            </a:fld>
            <a:endParaRPr lang="tr-TR"/>
          </a:p>
        </p:txBody>
      </p:sp>
    </p:spTree>
    <p:extLst>
      <p:ext uri="{BB962C8B-B14F-4D97-AF65-F5344CB8AC3E}">
        <p14:creationId xmlns:p14="http://schemas.microsoft.com/office/powerpoint/2010/main" val="4135015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2B58F7-220B-4FE6-8829-45A1E58D8BB6}" type="datetimeFigureOut">
              <a:rPr lang="tr-TR" smtClean="0"/>
              <a:t>24.04.2020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26A12C8-B1F6-4285-A047-4C564AA9CFE6}" type="slidenum">
              <a:rPr lang="tr-TR" smtClean="0"/>
              <a:t>‹#›</a:t>
            </a:fld>
            <a:endParaRPr lang="tr-TR"/>
          </a:p>
        </p:txBody>
      </p:sp>
    </p:spTree>
    <p:extLst>
      <p:ext uri="{BB962C8B-B14F-4D97-AF65-F5344CB8AC3E}">
        <p14:creationId xmlns:p14="http://schemas.microsoft.com/office/powerpoint/2010/main" val="4175125512"/>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47" r:id="rId12"/>
    <p:sldLayoutId id="2147483848" r:id="rId13"/>
    <p:sldLayoutId id="2147483849" r:id="rId14"/>
    <p:sldLayoutId id="2147483850" r:id="rId15"/>
    <p:sldLayoutId id="214748385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Mesleki Etik</a:t>
            </a:r>
            <a:br>
              <a:rPr lang="tr-TR" dirty="0"/>
            </a:br>
            <a:endParaRPr lang="tr-TR" dirty="0"/>
          </a:p>
        </p:txBody>
      </p:sp>
      <p:sp>
        <p:nvSpPr>
          <p:cNvPr id="3" name="İçerik Yer Tutucusu 2"/>
          <p:cNvSpPr>
            <a:spLocks noGrp="1"/>
          </p:cNvSpPr>
          <p:nvPr>
            <p:ph idx="1"/>
          </p:nvPr>
        </p:nvSpPr>
        <p:spPr/>
        <p:txBody>
          <a:bodyPr>
            <a:normAutofit/>
          </a:bodyPr>
          <a:lstStyle/>
          <a:p>
            <a:pPr algn="just"/>
            <a:r>
              <a:rPr lang="tr-TR" dirty="0">
                <a:solidFill>
                  <a:schemeClr val="tx1"/>
                </a:solidFill>
              </a:rPr>
              <a:t>Meslek, “bireysel ve toplumsal yaşam için zorunlu bir işbölümü ve temel gereksinimleri karşılama ile ilgili bir uğraş alanıdır” (Alkan,2000,197). Aynı meslek çalışanlarının hem birbirleri ile ilişkilerinde, hem de hizmet verdikleri insanlarla ilişkilerinde belli etik kurallara uymaları beklenir. Meslek etiğinin  temelinde insan ilişkileri vardır. Aynı meslekte bulunan bireylerin birbirleriyle ve hizmet verdikleri kişilerle ilişkilerinde belli davranış kalıplarına uymaları, mesleki etik gereğidir (Aydın, 1986, 72). Burada uyulacak etik kurallar o meslek üyelerinin oluşturduğu gruplar, dernekler veya benzeri kurumlar tarafından belirlenebilir. Mesleki etik kurallar dünyanın neresinde olursa olsun aynı meslekte çalışan bireylerin uyması gerekli olan kurallardır (Kuçuradi,1997,21). </a:t>
            </a:r>
          </a:p>
          <a:p>
            <a:endParaRPr lang="tr-TR" dirty="0"/>
          </a:p>
        </p:txBody>
      </p:sp>
    </p:spTree>
    <p:extLst>
      <p:ext uri="{BB962C8B-B14F-4D97-AF65-F5344CB8AC3E}">
        <p14:creationId xmlns:p14="http://schemas.microsoft.com/office/powerpoint/2010/main" val="467546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364566" y="2133600"/>
            <a:ext cx="10140046" cy="3777622"/>
          </a:xfrm>
        </p:spPr>
        <p:txBody>
          <a:bodyPr/>
          <a:lstStyle/>
          <a:p>
            <a:pPr marL="0" indent="0" algn="just">
              <a:buNone/>
            </a:pPr>
            <a:r>
              <a:rPr lang="tr-TR" dirty="0">
                <a:solidFill>
                  <a:schemeClr val="tx1"/>
                </a:solidFill>
              </a:rPr>
              <a:t>Mesleki etik ilkelerin  yararı, etik dışı davranan meslek sahiplerine karşı, toplumu  ciddi şekilde koruduğuna ikna etmesidir. İlkeler özellikle, birine kaçınılmaz zararlar veren bir sonuç ortaya çıkacağı zaman değerlidir. İlkeler meslek üyelerine, müşterilere ve halka yol göstermede rehberlik yapabilir. Mesleğin yerleşmiş bir kuralı yoksa, uygulayıcı  ne yapacağına kendi mantığı ile tek başına karar vermek zorundadır. Oysa meslek birlikleri tarafından ortaya konmuş ve yaptırımlarla desteklenmiş ilkeler, olası ikilemlerde uygulayıcıya yol gösterecek, karar vermesine yardımcı olacaktır( Fain,1992,1-4 ).</a:t>
            </a:r>
          </a:p>
          <a:p>
            <a:endParaRPr lang="tr-TR" dirty="0"/>
          </a:p>
        </p:txBody>
      </p:sp>
    </p:spTree>
    <p:extLst>
      <p:ext uri="{BB962C8B-B14F-4D97-AF65-F5344CB8AC3E}">
        <p14:creationId xmlns:p14="http://schemas.microsoft.com/office/powerpoint/2010/main" val="1667171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 </a:t>
            </a:r>
            <a:r>
              <a:rPr lang="tr-TR" dirty="0">
                <a:solidFill>
                  <a:schemeClr val="tx1"/>
                </a:solidFill>
              </a:rPr>
              <a:t>Mesleki etik, mesleki uygulamaların  adalet, hakkaniyet, dürüstlük gibi kavramları temel alarak  gerçekleşmesini sağlar. Bunu yaparken kendi özel yasalarını ortaya koyar. Bu özel yasalar meslek yaşamını  daha iyi anlamaya ve denetlemeye katkıda bulunur. Mesleki bir görevi yerine getirirken meslek etiğine uygun davranmak,  doğabilecek zarar ve diğer sorunları ortaya çıkmadan önler (Airaksinen,1988, 672). </a:t>
            </a:r>
          </a:p>
          <a:p>
            <a:pPr marL="0" indent="0" algn="just">
              <a:buNone/>
            </a:pPr>
            <a:r>
              <a:rPr lang="tr-TR" dirty="0">
                <a:solidFill>
                  <a:schemeClr val="tx1"/>
                </a:solidFill>
              </a:rPr>
              <a:t>           Çeşitli meslek  alanlarına özel  etik ilke ve kurallar ilk  Batı </a:t>
            </a:r>
            <a:r>
              <a:rPr lang="tr-TR" dirty="0" err="1">
                <a:solidFill>
                  <a:schemeClr val="tx1"/>
                </a:solidFill>
              </a:rPr>
              <a:t>Uygarlığı’nda</a:t>
            </a:r>
            <a:r>
              <a:rPr lang="tr-TR" dirty="0">
                <a:solidFill>
                  <a:schemeClr val="tx1"/>
                </a:solidFill>
              </a:rPr>
              <a:t> görülür (Aydın, 2000, 17). Meslek ilkeleri bilinen ilk meslek hekimliktir. Eski Yunanlı hekim Hipokrat (M.Ö.460-370) tarafından hekimlik mesleğindeki etik ilkelere  kaynaklık eden bir </a:t>
            </a:r>
            <a:r>
              <a:rPr lang="tr-TR" dirty="0" err="1">
                <a:solidFill>
                  <a:schemeClr val="tx1"/>
                </a:solidFill>
              </a:rPr>
              <a:t>and</a:t>
            </a:r>
            <a:r>
              <a:rPr lang="tr-TR" dirty="0">
                <a:solidFill>
                  <a:schemeClr val="tx1"/>
                </a:solidFill>
              </a:rPr>
              <a:t> hazırlandığı bilinmektedir. (Aydın, 2001,12-17). </a:t>
            </a:r>
          </a:p>
        </p:txBody>
      </p:sp>
    </p:spTree>
    <p:extLst>
      <p:ext uri="{BB962C8B-B14F-4D97-AF65-F5344CB8AC3E}">
        <p14:creationId xmlns:p14="http://schemas.microsoft.com/office/powerpoint/2010/main" val="222903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3718" y="103605"/>
            <a:ext cx="10353820" cy="1280890"/>
          </a:xfrm>
        </p:spPr>
        <p:txBody>
          <a:bodyPr>
            <a:normAutofit fontScale="90000"/>
          </a:bodyPr>
          <a:lstStyle/>
          <a:p>
            <a:r>
              <a:rPr lang="tr-TR" dirty="0"/>
              <a:t> </a:t>
            </a:r>
            <a:r>
              <a:rPr lang="tr-TR" sz="1800" dirty="0">
                <a:solidFill>
                  <a:schemeClr val="tx1"/>
                </a:solidFill>
              </a:rPr>
              <a:t>Anadolu’da 12. yüzyılda, Ahi Evren tarafından kurulan  Ahilik Örgütü, hem </a:t>
            </a:r>
            <a:r>
              <a:rPr lang="tr-TR" sz="1800" dirty="0" err="1">
                <a:solidFill>
                  <a:schemeClr val="tx1"/>
                </a:solidFill>
              </a:rPr>
              <a:t>sosyo</a:t>
            </a:r>
            <a:r>
              <a:rPr lang="tr-TR" sz="1800" dirty="0">
                <a:solidFill>
                  <a:schemeClr val="tx1"/>
                </a:solidFill>
              </a:rPr>
              <a:t>-kültürel yaşamın düzenlenmesinde, hem de çalışma kurallarının koyulup uygulanmasında etkili olan bir meslek örgütüdür. Başlangıçta Türk esnaf, sanatkar ve üreticiler birliği olarak faaliyet gösteren örgüt daha sonra toplumun tüm kesimlerini içine alacak şekilde genişlemiştir. Ahiliğin gelişmesindeki en önemli etken kurumun ortaya koyduğu ilkelerdir.  Sayısı 124 olan bu ilkelerin bazıları aşağıda verilmiştir ( Demir, 2001, 76,80):</a:t>
            </a:r>
            <a:br>
              <a:rPr lang="tr-TR" sz="1800" dirty="0">
                <a:solidFill>
                  <a:schemeClr val="tx1"/>
                </a:solidFill>
              </a:rPr>
            </a:br>
            <a:endParaRPr lang="tr-TR" sz="1800" dirty="0">
              <a:solidFill>
                <a:schemeClr val="tx1"/>
              </a:solidFill>
            </a:endParaRPr>
          </a:p>
        </p:txBody>
      </p:sp>
      <p:sp>
        <p:nvSpPr>
          <p:cNvPr id="3" name="İçerik Yer Tutucusu 2"/>
          <p:cNvSpPr>
            <a:spLocks noGrp="1"/>
          </p:cNvSpPr>
          <p:nvPr>
            <p:ph idx="1"/>
          </p:nvPr>
        </p:nvSpPr>
        <p:spPr/>
        <p:txBody>
          <a:bodyPr>
            <a:normAutofit fontScale="92500" lnSpcReduction="20000"/>
          </a:bodyPr>
          <a:lstStyle/>
          <a:p>
            <a:r>
              <a:rPr lang="tr-TR" dirty="0"/>
              <a:t>1-İyi huylu ve güzel ahlaklı olmak,</a:t>
            </a:r>
          </a:p>
          <a:p>
            <a:r>
              <a:rPr lang="tr-TR" dirty="0"/>
              <a:t>           2-İşinde ve hayatında doğru, güvenilir olmak,</a:t>
            </a:r>
          </a:p>
          <a:p>
            <a:r>
              <a:rPr lang="tr-TR" dirty="0"/>
              <a:t>           3-Sözünü bilmek sözünde durmak,</a:t>
            </a:r>
          </a:p>
          <a:p>
            <a:r>
              <a:rPr lang="tr-TR" dirty="0"/>
              <a:t>           4-Hizmette ve vermede ayrım yapmamak,</a:t>
            </a:r>
          </a:p>
          <a:p>
            <a:r>
              <a:rPr lang="tr-TR" dirty="0"/>
              <a:t>           5-Dostluğa önem vermek,</a:t>
            </a:r>
          </a:p>
          <a:p>
            <a:r>
              <a:rPr lang="tr-TR" dirty="0"/>
              <a:t>           6-Kötülük edenlere iyilikte bulunmak,</a:t>
            </a:r>
          </a:p>
          <a:p>
            <a:r>
              <a:rPr lang="tr-TR" dirty="0"/>
              <a:t>           7-Hiç kimseyi azarlamamak,</a:t>
            </a:r>
          </a:p>
          <a:p>
            <a:r>
              <a:rPr lang="tr-TR" dirty="0"/>
              <a:t>           8-Sabır ehli olmak,</a:t>
            </a:r>
          </a:p>
          <a:p>
            <a:r>
              <a:rPr lang="tr-TR" dirty="0"/>
              <a:t>           9-Sır saklamak,</a:t>
            </a:r>
          </a:p>
          <a:p>
            <a:r>
              <a:rPr lang="tr-TR" dirty="0"/>
              <a:t>           10-Kötü söz ve hareketlerden sakınmak,</a:t>
            </a:r>
          </a:p>
          <a:p>
            <a:r>
              <a:rPr lang="tr-TR" dirty="0"/>
              <a:t>           11-Maiyetinde ve hizmetindekileri korumak ve gözetmektir.</a:t>
            </a:r>
          </a:p>
        </p:txBody>
      </p:sp>
    </p:spTree>
    <p:extLst>
      <p:ext uri="{BB962C8B-B14F-4D97-AF65-F5344CB8AC3E}">
        <p14:creationId xmlns:p14="http://schemas.microsoft.com/office/powerpoint/2010/main" val="1842041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solidFill>
                  <a:schemeClr val="tx1"/>
                </a:solidFill>
              </a:rPr>
              <a:t>Mesleki etik ilkeler önce meslek birlikleri tarafından ortaya konuldu, zamanla tartışılarak geliştirildi, gözden geçirildi ve benimsendi. Etik ilkeler teorilerden, değişik meslek gruplarından ve mesleki uygulamalardan etkilendi. Sonuçta ortaya çıkan mesleki etik ilkelerin doğru   olduğu kabul edildi. “Mesleki etik davranış, bir mesleği uygulamada doğru ve dürüst davranmaktır. Bir mesleğin toplumun beklentilerine uygun yürütülmesi, böylelikle mesleğin itibarının korunması için  koyulmuş kurallara uyulması beklenir” (</a:t>
            </a:r>
            <a:r>
              <a:rPr lang="tr-TR" dirty="0" err="1">
                <a:solidFill>
                  <a:schemeClr val="tx1"/>
                </a:solidFill>
              </a:rPr>
              <a:t>Namal</a:t>
            </a:r>
            <a:r>
              <a:rPr lang="tr-TR" dirty="0">
                <a:solidFill>
                  <a:schemeClr val="tx1"/>
                </a:solidFill>
              </a:rPr>
              <a:t>, 2001, 15).</a:t>
            </a:r>
          </a:p>
        </p:txBody>
      </p:sp>
    </p:spTree>
    <p:extLst>
      <p:ext uri="{BB962C8B-B14F-4D97-AF65-F5344CB8AC3E}">
        <p14:creationId xmlns:p14="http://schemas.microsoft.com/office/powerpoint/2010/main" val="1889316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solidFill>
                  <a:schemeClr val="tx1"/>
                </a:solidFill>
              </a:rPr>
              <a:t>Etik ilkelerin amacı, mesleki uygulamaların niteliğini artırmaktır (Kultgen,1988, 210-211). Günümüzde mesleki etik ilkeler, bir mesleğin olmazsa olmaz koşullarından biri haline gelmiştir. Çoğu eğitimci bir mesleğin çağdaş ilkelerini oluşturan beş ölçüt kabul etmektedir: 1)Yaşam boyu iş güvencesi,  2)Sosyal hizmet,  3)Entelektüel teknikler, 4)Mesleki uygulamanın tarafsız denetimi ve değerlendirilmesi, 5)Etik ilkeler (Travers ve </a:t>
            </a:r>
            <a:r>
              <a:rPr lang="tr-TR" dirty="0" err="1">
                <a:solidFill>
                  <a:schemeClr val="tx1"/>
                </a:solidFill>
              </a:rPr>
              <a:t>Rebore</a:t>
            </a:r>
            <a:r>
              <a:rPr lang="tr-TR" dirty="0">
                <a:solidFill>
                  <a:schemeClr val="tx1"/>
                </a:solidFill>
              </a:rPr>
              <a:t>, 2000,14). Meslek etiğine uygun davranma, mesleki yeterliğin temel koşullarından biridir. Meslek üyesi kişi, mesleki etik kurallara uygun davranmanın  yanında, bu kuralları gözden geçirip, uygun olmayanları elemeli, yetersiz olanları düzeltmeye çalışmalıdır (</a:t>
            </a:r>
            <a:r>
              <a:rPr lang="tr-TR" dirty="0" err="1">
                <a:solidFill>
                  <a:schemeClr val="tx1"/>
                </a:solidFill>
              </a:rPr>
              <a:t>Sünbül</a:t>
            </a:r>
            <a:r>
              <a:rPr lang="tr-TR" dirty="0">
                <a:solidFill>
                  <a:schemeClr val="tx1"/>
                </a:solidFill>
              </a:rPr>
              <a:t>, 1996, 604). </a:t>
            </a:r>
          </a:p>
        </p:txBody>
      </p:sp>
    </p:spTree>
    <p:extLst>
      <p:ext uri="{BB962C8B-B14F-4D97-AF65-F5344CB8AC3E}">
        <p14:creationId xmlns:p14="http://schemas.microsoft.com/office/powerpoint/2010/main" val="2333308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solidFill>
                  <a:schemeClr val="tx1"/>
                </a:solidFill>
              </a:rPr>
              <a:t>Bütün etik ilkelerin kaynağı, koşulsuz sevgi ve merhamettir. Koşulsuz sevgi başkasını karşılık beklemeden sevmektir. İnsan doğası gereği sevmeye ve sevilmeye eğilimlidir. Bu sevgi nedeniyle diğer insanların iyi olmasından kaygılanmak, etik davranışın temelini oluşturur (</a:t>
            </a:r>
            <a:r>
              <a:rPr lang="tr-TR" dirty="0" err="1">
                <a:solidFill>
                  <a:schemeClr val="tx1"/>
                </a:solidFill>
              </a:rPr>
              <a:t>Colero</a:t>
            </a:r>
            <a:r>
              <a:rPr lang="tr-TR" dirty="0">
                <a:solidFill>
                  <a:schemeClr val="tx1"/>
                </a:solidFill>
              </a:rPr>
              <a:t>, 2000). Etik ilkeler gruptan gruba değişir. Etik ilkeler kısa ve genel ahlaki amaçları içeren bir listedir. İlkeler meslek üyelerinin, hizmet verilen müşterilerin ya da  kamunun yararı için  oluşturulur (Pritchard,1988,528).</a:t>
            </a:r>
          </a:p>
        </p:txBody>
      </p:sp>
    </p:spTree>
    <p:extLst>
      <p:ext uri="{BB962C8B-B14F-4D97-AF65-F5344CB8AC3E}">
        <p14:creationId xmlns:p14="http://schemas.microsoft.com/office/powerpoint/2010/main" val="180269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Bir meslek etiğinden söz edebilmek için bir grubun ya da topluluğun olması gerekir. Meslek etiği, bu grup ya da topluluk onu koruduğu sürece geçerlidir. Meslek etiği, bir mesleğe üye insanların eylemlerini sınırlayan, hangi eylemi yapıp yapmayacaklarını emreden kurallardan oluşur. Meslek etiğini oluşturacak ve geçerli kılacak özel gruplara ihtiyaç vardır. Bu gruplar da ancak aynı meslekten olan bireylerin bir araya gelerek oluşturduğu dernek, federasyon, sendika ve meslek birlikleri gibi kuruluşlar olabilir (Durkheim,1949, 12-13). </a:t>
            </a:r>
          </a:p>
          <a:p>
            <a:endParaRPr lang="tr-TR" dirty="0"/>
          </a:p>
        </p:txBody>
      </p:sp>
    </p:spTree>
    <p:extLst>
      <p:ext uri="{BB962C8B-B14F-4D97-AF65-F5344CB8AC3E}">
        <p14:creationId xmlns:p14="http://schemas.microsoft.com/office/powerpoint/2010/main" val="565075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solidFill>
                  <a:schemeClr val="tx1"/>
                </a:solidFill>
              </a:rPr>
              <a:t>Mesleki  kuruluşların oluşturacağı etik ilkelerden aktif olarak yararlanmalı, aynı zamanda bu ilkeler yenilenmeli, gözden geçirilip geliştirilmelidir. Mesleki etik ilkeler görevlerle ilgili konularda, çok küçük beklentilere hitap eder. İlkeler meslek yaşamının gerçeklerini yansıttığı zaman önemlidir. İlkeler mesleklerin alanları ile ilgili sorumlulukları hakkındaki düşünceleri açıklayarak ortaya koyar. </a:t>
            </a:r>
            <a:r>
              <a:rPr lang="tr-TR" dirty="0" err="1">
                <a:solidFill>
                  <a:schemeClr val="tx1"/>
                </a:solidFill>
              </a:rPr>
              <a:t>Hizmetiçi</a:t>
            </a:r>
            <a:r>
              <a:rPr lang="tr-TR" dirty="0">
                <a:solidFill>
                  <a:schemeClr val="tx1"/>
                </a:solidFill>
              </a:rPr>
              <a:t> ve mesleğe hazırlık programlarında etik ilkelerin önemini belirtilerek, ilkelerden nasıl yararlanılacağı açıklanır, böylece grup üyelerinin nasıl davranacağını, birbirlerine karşı sorumluluklarının ne olacağı ortaya konur. </a:t>
            </a:r>
          </a:p>
        </p:txBody>
      </p:sp>
    </p:spTree>
    <p:extLst>
      <p:ext uri="{BB962C8B-B14F-4D97-AF65-F5344CB8AC3E}">
        <p14:creationId xmlns:p14="http://schemas.microsoft.com/office/powerpoint/2010/main" val="29711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a:solidFill>
                  <a:schemeClr val="tx1"/>
                </a:solidFill>
              </a:rPr>
              <a:t>Meslek etiğinin oluşturulabilmesi için kişisel vicdanın yanı sıra hukuk kurallarına da ihtiyaç vardır. Hukuk kuralları insanların yanlış eylemlerden uzak durmasını sağlar. Meslek etiğinin oluşturulmasında  mesleki birliklerin önemli işlevleri vardır. Mesleki birlikler (ticaret odaları, sanayi odaları, ziraat odaları, barolar, tabip odaları, gazeteciler cemiyeti vb.) meslek üyelerinin kendi kendilerini denetlemelerinde önemli bir görevi yerine getirebilirler (Aktan, 1999b, 69). Diğer yandan, bir meslek sahibinden hizmet bekleyen insanlar onun, güvenilir olmasını ister. Bir mesleğe girerken yapılan yemin törenleri (Tıp Doktorlarının Hipokrat Yemini, Öğretmen Yemini gibi) ile meslek adayı mesleğin ilkelerine bağlı davranacağına yemin eder. Böyle meslek ilkeleri üzerine yemin edilen mesleklerden hizmet alan insanlar, bu meslek üyelerinin  iyi karakterli olduğunu ve kendisinin  sömürülmeyeceğini  düşünür (Tezcan, 1997, 233). </a:t>
            </a:r>
          </a:p>
          <a:p>
            <a:pPr marL="0" indent="0" algn="just">
              <a:buNone/>
            </a:pPr>
            <a:r>
              <a:rPr lang="tr-TR" dirty="0">
                <a:solidFill>
                  <a:schemeClr val="tx1"/>
                </a:solidFill>
              </a:rPr>
              <a:t> </a:t>
            </a:r>
          </a:p>
          <a:p>
            <a:endParaRPr lang="tr-TR" dirty="0"/>
          </a:p>
        </p:txBody>
      </p:sp>
    </p:spTree>
    <p:extLst>
      <p:ext uri="{BB962C8B-B14F-4D97-AF65-F5344CB8AC3E}">
        <p14:creationId xmlns:p14="http://schemas.microsoft.com/office/powerpoint/2010/main" val="275456966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13</TotalTime>
  <Words>1057</Words>
  <Application>Microsoft Office PowerPoint</Application>
  <PresentationFormat>Geniş ekran</PresentationFormat>
  <Paragraphs>24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Mesleki Etik </vt:lpstr>
      <vt:lpstr>PowerPoint Sunusu</vt:lpstr>
      <vt:lpstr> Anadolu’da 12. yüzyılda, Ahi Evren tarafından kurulan  Ahilik Örgütü, hem sosyo-kültürel yaşamın düzenlenmesinde, hem de çalışma kurallarının koyulup uygulanmasında etkili olan bir meslek örgütüdür. Başlangıçta Türk esnaf, sanatkar ve üreticiler birliği olarak faaliyet gösteren örgüt daha sonra toplumun tüm kesimlerini içine alacak şekilde genişlemiştir. Ahiliğin gelişmesindeki en önemli etken kurumun ortaya koyduğu ilkelerdir.  Sayısı 124 olan bu ilkelerin bazıları aşağıda verilmiştir ( Demir, 2001, 76,80):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Etik </dc:title>
  <dc:creator>Oğuz Özbek</dc:creator>
  <cp:lastModifiedBy>Oguz.Ozbek</cp:lastModifiedBy>
  <cp:revision>7</cp:revision>
  <dcterms:created xsi:type="dcterms:W3CDTF">2018-05-07T20:35:36Z</dcterms:created>
  <dcterms:modified xsi:type="dcterms:W3CDTF">2020-04-24T12:26:01Z</dcterms:modified>
</cp:coreProperties>
</file>