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hasCustomPrompt="1"/>
          </p:nvPr>
        </p:nvSpPr>
        <p:spPr>
          <a:xfrm>
            <a:off x="381000" y="4853411"/>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hasCustomPrompt="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8229600" y="6473952"/>
            <a:ext cx="758952" cy="246888"/>
          </a:xfrm>
        </p:spPr>
        <p:txBody>
          <a:bodyPr/>
          <a:lstStyle/>
          <a:p>
            <a:fld id="{B1DEFA8C-F947-479F-BE07-76B6B3F80BF1}"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549276"/>
            <a:ext cx="62484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27" name="26 İçerik Yer Tutucusu"/>
          <p:cNvSpPr>
            <a:spLocks noGrp="1"/>
          </p:cNvSpPr>
          <p:nvPr>
            <p:ph idx="1" hasCustomPrompt="1"/>
          </p:nvPr>
        </p:nvSpPr>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19" name="18 Altbilgi Yer Tutucusu"/>
          <p:cNvSpPr>
            <a:spLocks noGrp="1"/>
          </p:cNvSpPr>
          <p:nvPr>
            <p:ph type="ftr" sz="quarter" idx="11"/>
          </p:nvPr>
        </p:nvSpPr>
        <p:spPr>
          <a:xfrm>
            <a:off x="3581400" y="76200"/>
            <a:ext cx="2895600" cy="288925"/>
          </a:xfrm>
        </p:spPr>
        <p:txBody>
          <a:bodyPr/>
          <a:lstStyle/>
          <a:p>
            <a:endParaRPr lang="tr-TR"/>
          </a:p>
        </p:txBody>
      </p:sp>
      <p:sp>
        <p:nvSpPr>
          <p:cNvPr id="16" name="15 Slayt Numarası Yer Tutucusu"/>
          <p:cNvSpPr>
            <a:spLocks noGrp="1"/>
          </p:cNvSpPr>
          <p:nvPr>
            <p:ph type="sldNum" sz="quarter" idx="12"/>
          </p:nvPr>
        </p:nvSpPr>
        <p:spPr>
          <a:xfrm>
            <a:off x="8229600" y="6473952"/>
            <a:ext cx="758952" cy="246888"/>
          </a:xfrm>
        </p:spPr>
        <p:txBody>
          <a:bodyPr/>
          <a:lstStyle/>
          <a:p>
            <a:fld id="{B1DEFA8C-F947-479F-BE07-76B6B3F80BF1}"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hasCustomPrompt="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19" name="18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Başlık"/>
          <p:cNvSpPr>
            <a:spLocks noGrp="1"/>
          </p:cNvSpPr>
          <p:nvPr>
            <p:ph type="title" hasCustomPrompt="1"/>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hasCustomPrompt="1"/>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hasCustomPrompt="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3" name="12 İçerik Yer Tutucusu"/>
          <p:cNvSpPr>
            <a:spLocks noGrp="1"/>
          </p:cNvSpPr>
          <p:nvPr>
            <p:ph sz="half" idx="2" hasCustomPrompt="1"/>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Karşılaştırma">
    <p:spTree>
      <p:nvGrpSpPr>
        <p:cNvPr id="1" name=""/>
        <p:cNvGrpSpPr/>
        <p:nvPr/>
      </p:nvGrpSpPr>
      <p:grpSpPr>
        <a:xfrm>
          <a:off x="0" y="0"/>
          <a:ext cx="0" cy="0"/>
          <a:chOff x="0" y="0"/>
          <a:chExt cx="0" cy="0"/>
        </a:xfrm>
      </p:grpSpPr>
      <p:sp>
        <p:nvSpPr>
          <p:cNvPr id="29" name="28 Başlık"/>
          <p:cNvSpPr>
            <a:spLocks noGrp="1"/>
          </p:cNvSpPr>
          <p:nvPr>
            <p:ph type="title" hasCustomPrompt="1"/>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hasCustomPrompt="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25" name="24 Metin Yer Tutucusu"/>
          <p:cNvSpPr>
            <a:spLocks noGrp="1"/>
          </p:cNvSpPr>
          <p:nvPr>
            <p:ph type="body" sz="half" idx="3" hasCustomPrompt="1"/>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İçerik Yer Tutucusu"/>
          <p:cNvSpPr>
            <a:spLocks noGrp="1"/>
          </p:cNvSpPr>
          <p:nvPr>
            <p:ph sz="quarter" idx="2" hasCustomPrompt="1"/>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8" name="27 İçerik Yer Tutucusu"/>
          <p:cNvSpPr>
            <a:spLocks noGrp="1"/>
          </p:cNvSpPr>
          <p:nvPr>
            <p:ph sz="quarter" idx="4" hasCustomPrompt="1"/>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229600" y="6477000"/>
            <a:ext cx="762000" cy="246888"/>
          </a:xfrm>
        </p:spPr>
        <p:txBody>
          <a:bodyPr/>
          <a:lstStyle/>
          <a:p>
            <a:fld id="{B1DEFA8C-F947-479F-BE07-76B6B3F80BF1}" type="slidenum">
              <a:rPr lang="tr-TR" smtClean="0"/>
            </a:fld>
            <a:endParaRPr lang="tr-TR"/>
          </a:p>
        </p:txBody>
      </p:sp>
      <p:sp>
        <p:nvSpPr>
          <p:cNvPr id="11" name="10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hasCustomPrompt="1"/>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hasCustomPrompt="1"/>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hasCustomPrompt="1"/>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14" name="13 İçerik Yer Tutucusu"/>
          <p:cNvSpPr>
            <a:spLocks noGrp="1"/>
          </p:cNvSpPr>
          <p:nvPr>
            <p:ph sz="half" idx="1" hasCustomPrompt="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hasCustomPrompt="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7" name="16 Başlık"/>
          <p:cNvSpPr>
            <a:spLocks noGrp="1"/>
          </p:cNvSpPr>
          <p:nvPr>
            <p:ph type="title" hasCustomPrompt="1"/>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hasCustomPrompt="1"/>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D9F75050-0E15-4C5B-92B0-66D068882F1F}" type="datetimeFigureOut">
              <a:rPr lang="tr-TR" smtClean="0"/>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1DEFA8C-F947-479F-BE07-76B6B3F80BF1}" type="slidenum">
              <a:rPr lang="tr-TR" smtClean="0"/>
            </a:fld>
            <a:endParaRPr lang="tr-TR"/>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panose="05020102010507070707"/>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panose="05020102010507070707"/>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panose="05020102010507070707"/>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panose="05020102010507070707"/>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panose="05020102010507070707"/>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panose="05020102010507070707"/>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panose="05020102010507070707"/>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panose="05020102010507070707"/>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panose="05020102010507070707"/>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endParaRPr lang="tr-TR"/>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916832"/>
            <a:ext cx="8686800" cy="4163293"/>
          </a:xfrm>
        </p:spPr>
        <p:txBody>
          <a:bodyPr>
            <a:normAutofit/>
          </a:bodyPr>
          <a:lstStyle/>
          <a:p>
            <a:pPr algn="just">
              <a:buNone/>
            </a:pPr>
            <a:r>
              <a:rPr lang="tr-TR" sz="1600" b="1" dirty="0" smtClean="0"/>
              <a:t>		Isı. </a:t>
            </a:r>
            <a:r>
              <a:rPr lang="tr-TR" sz="1600" dirty="0" smtClean="0"/>
              <a:t>C vitamini ve B1 gibi bazı vitaminler, ısıya özelliklerini kaybeder veya zarar görür. Bu yüzden, yemek üretimi sırasında ısıyı gereğinden fazla yükseltmemek veya pişirme süresini uzatmamak gerekir. Proteinler de, ısıdan zarar görebilir. </a:t>
            </a:r>
            <a:endParaRPr lang="tr-TR" sz="1600" dirty="0" smtClean="0"/>
          </a:p>
          <a:p>
            <a:pPr algn="just">
              <a:buNone/>
            </a:pPr>
            <a:r>
              <a:rPr lang="tr-TR" sz="1600" dirty="0" smtClean="0"/>
              <a:t>		 </a:t>
            </a:r>
            <a:r>
              <a:rPr lang="tr-TR" sz="1600" b="1" dirty="0" smtClean="0"/>
              <a:t>Su.</a:t>
            </a:r>
            <a:r>
              <a:rPr lang="tr-TR" sz="1600" dirty="0" smtClean="0"/>
              <a:t> Vitamin ve minerallerin büyük çoğunluğu suda çözülür. Bu yüzden, yiyecekleri suyla ıslatmaktan kaçınmak gerekir. Yiyecekleri mümkün olan en az miktardaki su ile pişirmek, besin değerlerinin korunmasına yardımcı olur.</a:t>
            </a:r>
            <a:endParaRPr lang="tr-TR" sz="1600" dirty="0" smtClean="0"/>
          </a:p>
          <a:p>
            <a:pPr algn="just">
              <a:buNone/>
            </a:pPr>
            <a:r>
              <a:rPr lang="tr-TR" sz="1600" dirty="0" smtClean="0"/>
              <a:t>		</a:t>
            </a:r>
            <a:r>
              <a:rPr lang="tr-TR" sz="1600" b="1" dirty="0" smtClean="0"/>
              <a:t>Yan ürünlerin yanlış kullanımı.</a:t>
            </a:r>
            <a:r>
              <a:rPr lang="tr-TR" sz="1600" dirty="0" smtClean="0"/>
              <a:t> Bazı vitaminler, alkali ortamlarda zarar görürler. Özellikle fırında pişirmelerde, yemek soda (</a:t>
            </a:r>
            <a:r>
              <a:rPr lang="tr-TR" sz="1600" dirty="0" err="1" smtClean="0"/>
              <a:t>baking</a:t>
            </a:r>
            <a:r>
              <a:rPr lang="tr-TR" sz="1600" dirty="0" smtClean="0"/>
              <a:t> soda) gereğinden fazla kullanılmamalı ve yeşil sebzelere pişirme esnasında eklenmelidir.</a:t>
            </a:r>
            <a:endParaRPr lang="tr-TR" sz="1600" dirty="0" smtClean="0"/>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620688"/>
            <a:ext cx="8686800" cy="5459437"/>
          </a:xfrm>
        </p:spPr>
        <p:txBody>
          <a:bodyPr>
            <a:normAutofit/>
          </a:bodyPr>
          <a:lstStyle/>
          <a:p>
            <a:pPr algn="just">
              <a:buNone/>
            </a:pPr>
            <a:r>
              <a:rPr lang="tr-TR" sz="1600" b="1" dirty="0" smtClean="0"/>
              <a:t>Önemli Diyet Sorunları</a:t>
            </a:r>
            <a:endParaRPr lang="tr-TR" sz="1600" b="1" dirty="0" smtClean="0"/>
          </a:p>
          <a:p>
            <a:pPr algn="just">
              <a:buNone/>
            </a:pPr>
            <a:endParaRPr lang="tr-TR" sz="1600" b="1" dirty="0" smtClean="0"/>
          </a:p>
          <a:p>
            <a:pPr algn="just">
              <a:buNone/>
            </a:pPr>
            <a:r>
              <a:rPr lang="tr-TR" sz="1600" b="1" dirty="0" smtClean="0"/>
              <a:t>		Kaloriler. </a:t>
            </a:r>
            <a:r>
              <a:rPr lang="tr-TR" sz="1600" dirty="0" smtClean="0"/>
              <a:t>Kimi insanlar kilo almak isterler. Bununla birlikte çoğu insan, kilo verebilmek için kalorilerini kontrol altında tutar. Şişman kişiler, sağlık problemleriyle daha sık karşılaşırlar ve daha erken ölürler. Zayıflık konusunda, toplumsal baskı da bulunmaktadır. İnsan, tükettiğinden daha fazla kalori alırsa, bu şişmanlığa neden olur, tersi durumda kilo kaybı söz konusudur.</a:t>
            </a:r>
            <a:endParaRPr lang="tr-TR" sz="1600" dirty="0" smtClean="0"/>
          </a:p>
          <a:p>
            <a:pPr algn="just">
              <a:buNone/>
            </a:pPr>
            <a:r>
              <a:rPr lang="tr-TR" sz="1600" b="1" dirty="0" smtClean="0"/>
              <a:t>		</a:t>
            </a:r>
            <a:r>
              <a:rPr lang="tr-TR" sz="1600" dirty="0" smtClean="0"/>
              <a:t>İnsan ne kadar kalori tüketmeli? Bu kişinin yaşına, cinsiyetine, vücut yapısına ve diğer bazı değişkenlere bağlıdır. İnsan yaşlandıkça, kalori ihtiyacı azalır. Diğer faktörler, vücut ısısı, çevre ve sağlıktır. Eğer ideal kilodaysanız ve fazla aktif değilseniz, bunu 14 il çarpın; orta derecede hareketliyseniz 15ile; çok aktifseniz 16 ile çarparak günlün kalori ihtiyacınızı bulabilirsiniz. Yiyecek ve içecek yöneticileri, kalorine özen gösteren tüketiciler için düşük kalorili mönüler oluşturmalıdırlar.</a:t>
            </a:r>
            <a:endParaRPr lang="tr-TR" sz="1600" dirty="0" smtClean="0"/>
          </a:p>
          <a:p>
            <a:pPr algn="just">
              <a:buNone/>
            </a:pPr>
            <a:r>
              <a:rPr lang="tr-TR" sz="1600" dirty="0" smtClean="0"/>
              <a:t>		</a:t>
            </a:r>
            <a:r>
              <a:rPr lang="tr-TR" sz="1600" b="1" dirty="0" smtClean="0"/>
              <a:t>Yağ ve kolesterol.  </a:t>
            </a:r>
            <a:r>
              <a:rPr lang="tr-TR" sz="1600" dirty="0" smtClean="0"/>
              <a:t>Yağlar, diğer besinlerden daha fazla kalori içerdikleri için, özellikle kilo vermek isteyenlerin kaçınması gerekir. Uzmanlar, günlük kalori ihtiyacının %30-35 kadarının yağlardan sağlanmasını önermektedir. Bu yağların da, sadece üçte biri doymuş yağlardan sağlanmalıdır. Özellikle doymuş yağların kansere ve yüksek kolesterole yol açtığı söylenmektedir.</a:t>
            </a:r>
            <a:endParaRPr lang="tr-TR" sz="1600" dirty="0" smtClean="0"/>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buNone/>
            </a:pPr>
            <a:r>
              <a:rPr lang="tr-TR" sz="1600" b="1" dirty="0" smtClean="0"/>
              <a:t>		Kolesterol, </a:t>
            </a:r>
            <a:r>
              <a:rPr lang="tr-TR" sz="1600" dirty="0" smtClean="0"/>
              <a:t>bütün hayvansal besinlerde bulunan yağlı bir maddedir. İnsan, yaşamı için bunun belirli bir miktarına ihtiyaç duyar. İnsan vücudu, kolesterolü D vitamini, safra ve çeşitli hormonları üretmek için kullanır. Bazen kolesterol seviyesi çok yüksek olabilir. Bu olduğunda kolesterol, arterlerin duvarlarında birikir ve gerek kalp, gerekse diğer yaşamsal organlara kan akışını engeller. Yağ ve kolesterol seviyesini kontrol edebilmek için daha az yağ kullanımını içeren pişirme yöntemleri (ızgara, buhar) kullanılabilir. Örneğin, yağsız süt ve yumurtanın sadece beyazı gibi.</a:t>
            </a:r>
            <a:endParaRPr lang="tr-TR" sz="1600" dirty="0" smtClean="0"/>
          </a:p>
          <a:p>
            <a:pPr algn="just">
              <a:buNone/>
            </a:pPr>
            <a:r>
              <a:rPr lang="tr-TR" sz="1600" b="1" dirty="0" smtClean="0"/>
              <a:t>		Sodyum. </a:t>
            </a:r>
            <a:r>
              <a:rPr lang="tr-TR" sz="1600" dirty="0" smtClean="0"/>
              <a:t>Sodyum, sofra tuzunun bir mineral bileşenidir ve genellikle yemeği lezzetlendirmek için kullanılır. Bununla birlikte fazla tüketilen sodyum, hipertansiyona veya yüksek kan basıncına neden olur. Bu da, kalp ağrısı, çarpıntı ve böbrek rahatsızlıklarına yol açabilir. Bu yüzden mönülerde, daha az sodyum içeren yiyeceklere yer verilmeli ve fazla sodyum içeren yiyecekler hakkında konuklar uyarılmalıdır. Bazı işletmeler de yapay tuzlar, konuklara sunulmaktadır.</a:t>
            </a:r>
            <a:endParaRPr lang="tr-TR" sz="1600" dirty="0" smtClean="0"/>
          </a:p>
          <a:p>
            <a:pPr algn="just">
              <a:buNone/>
            </a:pPr>
            <a:r>
              <a:rPr lang="tr-TR" sz="1600" b="1" dirty="0" smtClean="0"/>
              <a:t>		Lif. </a:t>
            </a:r>
            <a:r>
              <a:rPr lang="tr-TR" sz="1600" dirty="0" smtClean="0"/>
              <a:t>Lif, bitkilerin hazmedilemeyen hücre duvarlarında bulunur. Lifli besinlerin tüketilmesinin özellikle kanser riskini azalttığı belirtilmektedir. Lifli gıdalar, kabızlığı da önlemektedir. Kahverengi pirinç, esmer ekmek, taze sebze ve meyvelerle günlük lif ihtiyacı karşılanabilir. Yiyecek yöneticileri, mönülerinde bu tür besinleri bulundurmalıdır.</a:t>
            </a:r>
            <a:r>
              <a:rPr lang="tr-TR" sz="1600" b="1" dirty="0" smtClean="0"/>
              <a:t> </a:t>
            </a:r>
            <a:endParaRPr lang="tr-TR" sz="1600" b="1" dirty="0" smtClean="0"/>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pPr algn="just">
              <a:buNone/>
            </a:pPr>
            <a:r>
              <a:rPr lang="tr-TR" dirty="0" smtClean="0"/>
              <a:t>		</a:t>
            </a:r>
            <a:r>
              <a:rPr lang="tr-TR" sz="1600" b="1" dirty="0" smtClean="0"/>
              <a:t>Yiyecek Alerjileri. </a:t>
            </a:r>
            <a:r>
              <a:rPr lang="tr-TR" sz="1600" dirty="0" smtClean="0"/>
              <a:t>Kimi konuklar, </a:t>
            </a:r>
            <a:r>
              <a:rPr lang="tr-TR" sz="1600" dirty="0" err="1" smtClean="0"/>
              <a:t>tölere</a:t>
            </a:r>
            <a:r>
              <a:rPr lang="tr-TR" sz="1600" dirty="0" smtClean="0"/>
              <a:t> edemedikleri ve/veya alerjiye sebep olduğu için bazı besinlerden kaçınırlar. Yiyecek alerjisi, bireyin çeşitli gıdalara deri ve mide, bağırsak reaksiyonu vermesi şeklinde ortaya çıkar. Deride kaşıntı, böcek ısırığı gibi lekeler, bulantı, kusma vb. özellikler ortaya çıkabilir. Birçok yiyecek alerjisi, az sayıdaki besinlerden kaynaklanır. Bu besinler, süt, yumurta, baklagiller veya buğday olabilir. Genellikle konuklar, bu tür kendilerini rahatsız edecek besinleri bilir ve siparişini vermeden önce yemek içeriğini öğrenmek ister. Bu kapsamda, servis elemanlarının mönü kalemlerinin içeriklerini iyi bilmesi gerekmektedir. </a:t>
            </a:r>
            <a:endParaRPr lang="tr-TR" sz="1600" dirty="0" smtClean="0"/>
          </a:p>
          <a:p>
            <a:pPr algn="just">
              <a:buNone/>
            </a:pPr>
            <a:r>
              <a:rPr lang="tr-TR" sz="1600" dirty="0" smtClean="0"/>
              <a:t>		</a:t>
            </a:r>
            <a:r>
              <a:rPr lang="tr-TR" sz="1600" b="1" dirty="0" smtClean="0"/>
              <a:t>Vejetaryen Yemekleri. </a:t>
            </a:r>
            <a:r>
              <a:rPr lang="tr-TR" sz="1600" dirty="0" smtClean="0"/>
              <a:t>Gittikçe artan sayıda konuk, günümüzde vejetaryen yemeği seçimi yapmaktadır. Birçok insan sağlık nedenleriyle et tüketiminden kaçınırken, kimileri de ahlaki nedenlerle et tüketmek istememektedir. Özellikle hayvanların ölümüne neden olmamak için et ürünlerini tüketmekten kaçınan insanların sayısı artmaktadır. Vejetaryenler de, kendi aralarında sınıflandırılabilmektedir ve servis elemanları konukların vejetaryen özelliğine göre çeşitli özellikte yemek önerisinde bulunabilirler.</a:t>
            </a:r>
            <a:endParaRPr lang="tr-TR" sz="1600" dirty="0" smtClean="0"/>
          </a:p>
          <a:p>
            <a:pPr lvl="2" algn="just"/>
            <a:r>
              <a:rPr lang="tr-TR" sz="1600" b="1" dirty="0" err="1" smtClean="0"/>
              <a:t>Vegan</a:t>
            </a:r>
            <a:r>
              <a:rPr lang="tr-TR" sz="1600" b="1" dirty="0" smtClean="0"/>
              <a:t>. </a:t>
            </a:r>
            <a:r>
              <a:rPr lang="tr-TR" sz="1600" dirty="0" smtClean="0"/>
              <a:t>Etin yanı sıra et ve süt ürünlerini de kesinlikle yemeyen vejetaryen.</a:t>
            </a:r>
            <a:endParaRPr lang="tr-TR" sz="1600" dirty="0" smtClean="0"/>
          </a:p>
          <a:p>
            <a:pPr lvl="2" algn="just"/>
            <a:r>
              <a:rPr lang="tr-TR" sz="1600" b="1" dirty="0" err="1" smtClean="0"/>
              <a:t>Lacto</a:t>
            </a:r>
            <a:r>
              <a:rPr lang="tr-TR" sz="1600" b="1" dirty="0" smtClean="0"/>
              <a:t>-vejetaryen. </a:t>
            </a:r>
            <a:r>
              <a:rPr lang="tr-TR" sz="1600" dirty="0" smtClean="0"/>
              <a:t>Diyetlerinde süt ürünü tüketen vejetaryenler.</a:t>
            </a:r>
            <a:endParaRPr lang="tr-TR" sz="1600" dirty="0" smtClean="0"/>
          </a:p>
          <a:p>
            <a:pPr lvl="2" algn="just"/>
            <a:r>
              <a:rPr lang="tr-TR" sz="1600" b="1" dirty="0" err="1" smtClean="0"/>
              <a:t>Ovo</a:t>
            </a:r>
            <a:r>
              <a:rPr lang="tr-TR" sz="1600" b="1" dirty="0" smtClean="0"/>
              <a:t>- vejetaryen. </a:t>
            </a:r>
            <a:r>
              <a:rPr lang="tr-TR" sz="1600" dirty="0" smtClean="0"/>
              <a:t>Diyetlerinde yumurta tüketen vejetaryenler.</a:t>
            </a:r>
            <a:endParaRPr lang="tr-TR" sz="1600" dirty="0" smtClean="0"/>
          </a:p>
          <a:p>
            <a:pPr lvl="2" algn="just"/>
            <a:r>
              <a:rPr lang="tr-TR" sz="1600" b="1" dirty="0" err="1" smtClean="0"/>
              <a:t>Lacto</a:t>
            </a:r>
            <a:r>
              <a:rPr lang="tr-TR" sz="1600" b="1" dirty="0" smtClean="0"/>
              <a:t>-vejetaryen. </a:t>
            </a:r>
            <a:r>
              <a:rPr lang="tr-TR" sz="1600" dirty="0" smtClean="0"/>
              <a:t>Vejetaryen diyetlerine süt ve yumurta ürünlerini ilave edenler.</a:t>
            </a:r>
            <a:endParaRPr lang="tr-TR" sz="1600" b="1" dirty="0" smtClean="0"/>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idx="1"/>
          </p:nvPr>
        </p:nvSpPr>
        <p:spPr/>
        <p:txBody>
          <a:bodyPr/>
          <a:p>
            <a:r>
              <a:rPr lang="tr-TR" sz="1400" dirty="0" smtClean="0">
                <a:solidFill>
                  <a:sysClr val="windowText" lastClr="000000"/>
                </a:solidFill>
                <a:latin typeface="Arial" panose="020B0604020202020204" pitchFamily="34" charset="0"/>
                <a:ea typeface="+mn-ea"/>
                <a:cs typeface="Arial" panose="020B0604020202020204" pitchFamily="34" charset="0"/>
                <a:sym typeface="+mn-ea"/>
              </a:rPr>
              <a:t>Alptekin Sökmen, Yiyecek İçecek Hizmetleri Yönetimi ve İşletmeciliği, Detay Yayıncılık, 2005,s, 1-304</a:t>
            </a:r>
            <a:endParaRPr lang="tr-TR" sz="1400" dirty="0">
              <a:latin typeface="Arial" panose="020B0604020202020204" pitchFamily="34" charset="0"/>
              <a:cs typeface="Arial" panose="020B0604020202020204" pitchFamily="34" charset="0"/>
            </a:endParaRPr>
          </a:p>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784976" cy="6336704"/>
          </a:xfrm>
        </p:spPr>
        <p:txBody>
          <a:bodyPr>
            <a:normAutofit/>
          </a:bodyPr>
          <a:lstStyle/>
          <a:p>
            <a:pPr algn="just">
              <a:buNone/>
            </a:pPr>
            <a:r>
              <a:rPr lang="tr-TR" sz="1600" dirty="0" smtClean="0"/>
              <a:t>		Çeşitli besin öğelerini sağlayan yiyecekler ve bu yiyeceklerin besin değerlerini kaybetmeden hazırlanması üzerine bilgi sahibi olmak çok önemlidir. Yiyeceklerimiz genellikle çeşitli kimyasal moleküllerin meydana getirdiği bileşiklerdir. Bir yiyeceğin besin değeri, içerdiği besin öğelerinin cins ve miktarına bağlıdır ve bu nedenle yiyecekler, lezzet ve görünüş bakımından olduğu kadar, beslenme bakımından da birbirlerinden farklıdır.</a:t>
            </a:r>
            <a:endParaRPr lang="tr-TR" sz="1600" dirty="0" smtClean="0"/>
          </a:p>
          <a:p>
            <a:pPr algn="just">
              <a:buNone/>
            </a:pPr>
            <a:endParaRPr lang="tr-TR" sz="1600" dirty="0" smtClean="0"/>
          </a:p>
          <a:p>
            <a:pPr algn="just">
              <a:buNone/>
            </a:pPr>
            <a:r>
              <a:rPr lang="tr-TR" sz="1600" b="1" dirty="0" smtClean="0"/>
              <a:t>	Etler</a:t>
            </a:r>
            <a:endParaRPr lang="tr-TR" sz="1600" b="1" dirty="0" smtClean="0"/>
          </a:p>
          <a:p>
            <a:pPr algn="just">
              <a:buNone/>
            </a:pPr>
            <a:r>
              <a:rPr lang="tr-TR" sz="2000" b="1" dirty="0" smtClean="0"/>
              <a:t>		</a:t>
            </a:r>
            <a:r>
              <a:rPr lang="tr-TR" sz="1600" dirty="0" smtClean="0"/>
              <a:t>Etler biyolojik değeri yüksek, iyi kalite protein kaynağıdırlar. Ayrıca B grubu vitaminleri, demir ve çinko bakımından da zengindirler. Etin su olmayan kısımları çoğunlukla protein ve yağdan ibaret olduğundan aynı zamanda enerji kaynağıdır. Yağlı etler daha fazla enerji verirler. Bunun yanında, yağsız etlerin kalori değeri düşük, protein yüksektir. Tavuk eti, en yağsız ettir.</a:t>
            </a:r>
            <a:endParaRPr lang="tr-TR" sz="1600" dirty="0" smtClean="0"/>
          </a:p>
          <a:p>
            <a:pPr algn="just">
              <a:buNone/>
            </a:pPr>
            <a:r>
              <a:rPr lang="tr-TR" sz="1600" b="1" dirty="0" smtClean="0"/>
              <a:t>		</a:t>
            </a:r>
            <a:r>
              <a:rPr lang="tr-TR" sz="1600" dirty="0" smtClean="0"/>
              <a:t>Et, hayvanların yenebilen kas dokularıdır. Kaslar, zincir halinde sıralanmış hücre dizilerinin birbiriyle bağlanması sonucu meydana gelir. Hücre dizilerini birbirine bağlayan dokulara </a:t>
            </a:r>
            <a:r>
              <a:rPr lang="tr-TR" sz="1600" b="1" dirty="0" smtClean="0"/>
              <a:t>bağlantı dokuları </a:t>
            </a:r>
            <a:r>
              <a:rPr lang="tr-TR" sz="1600" dirty="0" smtClean="0"/>
              <a:t>denir. Bağlantı dokuları ikiye ayrılır. Beyaz renkte olan </a:t>
            </a:r>
            <a:r>
              <a:rPr lang="tr-TR" sz="1600" i="1" dirty="0" err="1" smtClean="0"/>
              <a:t>kollojen</a:t>
            </a:r>
            <a:r>
              <a:rPr lang="tr-TR" sz="1600" i="1" dirty="0" smtClean="0"/>
              <a:t>, </a:t>
            </a:r>
            <a:r>
              <a:rPr lang="tr-TR" sz="1600" dirty="0" smtClean="0"/>
              <a:t>sarı renkte olan </a:t>
            </a:r>
            <a:r>
              <a:rPr lang="tr-TR" sz="1600" i="1" dirty="0" err="1" smtClean="0"/>
              <a:t>elastin</a:t>
            </a:r>
            <a:r>
              <a:rPr lang="tr-TR" sz="1600" i="1" dirty="0" smtClean="0"/>
              <a:t> </a:t>
            </a:r>
            <a:r>
              <a:rPr lang="tr-TR" sz="1600" dirty="0" smtClean="0"/>
              <a:t>olarak adlandırılır. </a:t>
            </a:r>
            <a:r>
              <a:rPr lang="tr-TR" sz="1600" dirty="0" err="1" smtClean="0"/>
              <a:t>Kollojen</a:t>
            </a:r>
            <a:r>
              <a:rPr lang="tr-TR" sz="1600" dirty="0" smtClean="0"/>
              <a:t>, su ile ıslatıldığında jelatini hidrolize olur. </a:t>
            </a:r>
            <a:r>
              <a:rPr lang="tr-TR" sz="1600" dirty="0" err="1" smtClean="0"/>
              <a:t>Elastin</a:t>
            </a:r>
            <a:r>
              <a:rPr lang="tr-TR" sz="1600" dirty="0" smtClean="0"/>
              <a:t>, pişirme ile önemli bir değişiklik göstermez. Bağlantı dokuları, fazla hareket eden kaslarda daha fazladır. Etin pişirilmesi için seçilen yöntem, kullanılacak etin bağlantı dokularının miktarına bağlıdır. Fazla bağlantı dokusu bulunan etler, genellikle kaynatılarak veya kıyma şeklinde pişirilir. Bağlantı dokusu az olan etler kebap, biftek, pirzola ve rosto olarak kullanılır. Yine bağlantı dokusu fazla olan etler, kıyma halinde sucuk ve sosis yapımında kullanılırlar.</a:t>
            </a:r>
            <a:endParaRPr lang="tr-TR" sz="16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buNone/>
            </a:pPr>
            <a:r>
              <a:rPr lang="tr-TR" sz="1600" dirty="0" smtClean="0"/>
              <a:t>		Ülkemizde en çok koyun, sığır, kümes hayvanları, deniz hayvanları ve av hayvanları etleri kullanılmaktadır. Ülkemizin üç tarafı denizle çevrili olmasına ve birçok göl ve nehirlere sahip olmamıza rağmen, balık tüketimi ne yazık ki azdır. Önceleri saklama güçlüğü, teknolojinin gelişmemiş olması yüzünden balık tüketimi,  üretildiği yerler dışında ancak büyük şehirlerde mümkün olmaktaydı. Günümüzde gelişen teknoloji, taşıma ve saklama ile ilgili problemleri ortadan kaldırmıştır. Etler taze veya ürün olarak kullanılır. Ülkemizde de çeşitli et ürünleri yapılmaktadır. Başlıca et ürünleri; pastırma, sucuk, sosis, salam ve kavurmadır. </a:t>
            </a:r>
            <a:endParaRPr lang="tr-TR" sz="1600" dirty="0" smtClean="0"/>
          </a:p>
          <a:p>
            <a:pPr algn="just">
              <a:buNone/>
            </a:pPr>
            <a:r>
              <a:rPr lang="tr-TR" sz="1600" dirty="0" smtClean="0"/>
              <a:t>		Kasaplık hayvanlar, çeşitli hastalık etkenleri taşırlar. Bu hayvanlar kesilir ve denetimi yapılmadan yenilirse, hayvanın etindeki hastalık etkenleri insana geçer. Böylece hayvanı hasta eden ya da hayvan sağlam gibi görünmesine rağmen kist halinde buluna etkenler, yenen etle birlikte insana geçer. Hayvanlardan insanlara geçen hastalık etkenlerinin </a:t>
            </a:r>
            <a:r>
              <a:rPr lang="tr-TR" sz="1600" dirty="0" err="1" smtClean="0"/>
              <a:t>başlıcaları</a:t>
            </a:r>
            <a:r>
              <a:rPr lang="tr-TR" sz="1600" dirty="0" smtClean="0"/>
              <a:t>; </a:t>
            </a:r>
            <a:r>
              <a:rPr lang="tr-TR" sz="1600" dirty="0" err="1" smtClean="0"/>
              <a:t>kenyalar</a:t>
            </a:r>
            <a:r>
              <a:rPr lang="tr-TR" sz="1600" dirty="0" smtClean="0"/>
              <a:t>, şarbon, ruam, tüberküloz, </a:t>
            </a:r>
            <a:r>
              <a:rPr lang="tr-TR" sz="1600" dirty="0" err="1" smtClean="0"/>
              <a:t>salmonelle</a:t>
            </a:r>
            <a:r>
              <a:rPr lang="tr-TR" sz="1600" dirty="0" smtClean="0"/>
              <a:t>, sığır vebası ve kuduzdur.  </a:t>
            </a:r>
            <a:endParaRPr lang="tr-TR" sz="1600" dirty="0" smtClean="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764704"/>
            <a:ext cx="8515672" cy="5315421"/>
          </a:xfrm>
        </p:spPr>
        <p:txBody>
          <a:bodyPr>
            <a:normAutofit/>
          </a:bodyPr>
          <a:lstStyle/>
          <a:p>
            <a:pPr>
              <a:buNone/>
            </a:pPr>
            <a:r>
              <a:rPr lang="tr-TR" sz="1600" b="1" dirty="0" smtClean="0"/>
              <a:t>	Balıklar</a:t>
            </a:r>
            <a:endParaRPr lang="tr-TR" sz="1600" b="1" dirty="0" smtClean="0"/>
          </a:p>
          <a:p>
            <a:pPr algn="just">
              <a:buNone/>
            </a:pPr>
            <a:r>
              <a:rPr lang="tr-TR" sz="2600" b="1" dirty="0" smtClean="0"/>
              <a:t>		</a:t>
            </a:r>
            <a:r>
              <a:rPr lang="tr-TR" sz="1600" dirty="0" smtClean="0"/>
              <a:t>Deniz, göl ve nehirlerden elde edilen canlıların başında balıklar gelir. Son yıllarda tarlalarda, deniz ve göllerde özel hazırlanmış alanlarda da balık üretilmektedir. Balık dışında midye, istiridye, karides ve kerevit gibi su ürünleri de insan besini olarak kullanılmaktadır. </a:t>
            </a:r>
            <a:endParaRPr lang="tr-TR" sz="1600" dirty="0" smtClean="0"/>
          </a:p>
          <a:p>
            <a:pPr algn="just">
              <a:buNone/>
            </a:pPr>
            <a:r>
              <a:rPr lang="tr-TR" sz="1600" dirty="0" smtClean="0"/>
              <a:t>		Balıklar genelde deniz ve tatlı su balıkları olmak üzere iki grupta toplanır. Kimi yabancı kaynaklar ise balıkları, kılçıklı ve kabuklu olarak sınıflandırmaktadır. Ayrıca yağ oranlarına göre de, yağlı ve yağsız balıklar olarak gruplandırılır. Balık iyi kalite de protein kaynağıdır. Balık yağı A ve D vitamini açısından çok zengindir. Aynı zamanda bebeğin beyin ve göz gelişimde, kanın normal akıcılığının sağlanmasında etkisi olan çoklu doymamış yağ asitleri de içerir. Balık eti B vitaminlerinden çoğu, demir, çinko ve iyot yönünden de zengindir. Tatlı su balıkları K vitamini de sağlar. Hamsi gibi küçük balıklar, kılçığı ile birlikte yendiğinde kalsiyum sağlar.</a:t>
            </a:r>
            <a:endParaRPr lang="tr-TR" sz="1600" dirty="0" smtClean="0"/>
          </a:p>
          <a:p>
            <a:pPr algn="just">
              <a:buNone/>
            </a:pPr>
            <a:r>
              <a:rPr lang="tr-TR" sz="1600" dirty="0" smtClean="0"/>
              <a:t>		Balığın kalitesi tazeliğiyle ölçülür. Balık sudan çıkarılınca canlılığını yitirir ve bozulmaya başlar. Bu nedenle, suda çıkarılan balık, buz içerisine konarak taşınır. Taze balığın gözleri parlak ve lekesiz, solungaçları kırmızı pembe, pulları ve yüzgeçleri diri, kasları sert ve esnektir. Kaslara basıldığı zaman, parmağın bıraktığı iz hemen düzelir. Taze balığın nahoş kokusu yoktur. </a:t>
            </a:r>
            <a:endParaRPr lang="tr-TR" sz="1600"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836712"/>
            <a:ext cx="8991600" cy="5832648"/>
          </a:xfrm>
        </p:spPr>
        <p:txBody>
          <a:bodyPr>
            <a:normAutofit fontScale="55000" lnSpcReduction="20000"/>
          </a:bodyPr>
          <a:lstStyle/>
          <a:p>
            <a:pPr algn="just">
              <a:buNone/>
            </a:pPr>
            <a:r>
              <a:rPr lang="tr-TR" sz="2100" b="1" dirty="0" smtClean="0"/>
              <a:t>	</a:t>
            </a:r>
            <a:r>
              <a:rPr lang="tr-TR" sz="2900" b="1" dirty="0" smtClean="0"/>
              <a:t>Yumurta, Süt, ve Süt Ürünleri</a:t>
            </a:r>
            <a:endParaRPr lang="tr-TR" sz="2900" b="1" dirty="0" smtClean="0"/>
          </a:p>
          <a:p>
            <a:pPr algn="just">
              <a:buNone/>
            </a:pPr>
            <a:r>
              <a:rPr lang="tr-TR" sz="2900" b="1" dirty="0" smtClean="0"/>
              <a:t>		</a:t>
            </a:r>
            <a:r>
              <a:rPr lang="tr-TR" sz="2900" dirty="0" smtClean="0"/>
              <a:t>Yumurta, civcivin gelişmesi için gerekli bütün besin öğelerini bulundurur. Yumurta, örnek protein kaynağıdır. Bir yumurtada ortalama 6 gr kadar protein, 37 gr kadar su, 6 gr kadar yağ ve çok az karbonhidrat vardır. Ayrıca yumurta, demir, A ve B vitaminlerinden bazıları bakımından zengindir. Yumurtanın sarısı, akından daha fazla yağ, protein ve demir içerir.</a:t>
            </a:r>
            <a:endParaRPr lang="tr-TR" sz="2900" dirty="0" smtClean="0"/>
          </a:p>
          <a:p>
            <a:pPr algn="just">
              <a:buNone/>
            </a:pPr>
            <a:r>
              <a:rPr lang="tr-TR" sz="2900" b="1" dirty="0" smtClean="0"/>
              <a:t>		</a:t>
            </a:r>
            <a:r>
              <a:rPr lang="tr-TR" sz="2900" dirty="0" smtClean="0"/>
              <a:t>İnsanlar, hayvanların meydana getirdiği sütlerden yararlanmayı çok eski devirlerden beri bilmektedir. Sütünden yararlanılan hayvanların başında inek gelir. Birçok yerde koyun, keçi, manda ve deve gibi hayvanların sütleri de kullanılmaktadır.</a:t>
            </a:r>
            <a:endParaRPr lang="tr-TR" sz="2900" dirty="0" smtClean="0"/>
          </a:p>
          <a:p>
            <a:pPr algn="just">
              <a:buNone/>
            </a:pPr>
            <a:r>
              <a:rPr lang="tr-TR" sz="2900" b="1" dirty="0" smtClean="0"/>
              <a:t>		</a:t>
            </a:r>
            <a:r>
              <a:rPr lang="tr-TR" sz="2900" dirty="0" smtClean="0"/>
              <a:t>Ortalama sütün %87,5’i su, %3,5’i protein, %3,5’i yağ, %5’i karbonhidrat ve %1 kadarı da minerallerden oluşmuştur. Süt özellikle kalsiyum bakımından en zengin yiyecek sayılır. Ayrıca, süt A ve B vitaminlerinin birçoğu için de iyi bir kaynaktır. Bununla birlikte, demir ve C vitamini açısından fakirdir.</a:t>
            </a:r>
            <a:endParaRPr lang="tr-TR" sz="2900" dirty="0" smtClean="0"/>
          </a:p>
          <a:p>
            <a:pPr algn="just">
              <a:buNone/>
            </a:pPr>
            <a:r>
              <a:rPr lang="tr-TR" sz="2900" dirty="0" smtClean="0"/>
              <a:t>Süt, ya süt olarak ya da çeşitli süreçlerden sonra süt ürünü olarak kullanılır. Sütün saklanması çok güçtür. İnsanlar için değerli bir yiyecek olan sütte mikroplar kolayca ürer. Bu bakımdan kullanılacak sütün temizlenmesi ve mikropların çoğalmayacağı şekilde saklanması zorunludur hayvanlardan elde edilirken karışan yabancı maddeler süzülerek veya özel aletlerle ayrıldıktan sonra süt pastörize edilir. Sütün belirli sıcaklık derecesinde, belirli süre tutulduktan sonra soğutma süresine </a:t>
            </a:r>
            <a:r>
              <a:rPr lang="tr-TR" sz="2900" b="1" dirty="0" smtClean="0"/>
              <a:t>pastörize </a:t>
            </a:r>
            <a:r>
              <a:rPr lang="tr-TR" sz="2900" dirty="0" smtClean="0"/>
              <a:t> denmektedir.</a:t>
            </a:r>
            <a:endParaRPr lang="tr-TR" sz="2900" dirty="0" smtClean="0"/>
          </a:p>
          <a:p>
            <a:pPr algn="just">
              <a:buNone/>
            </a:pPr>
            <a:r>
              <a:rPr lang="tr-TR" sz="2900" dirty="0" smtClean="0"/>
              <a:t>		Yoğurt, sütün </a:t>
            </a:r>
            <a:r>
              <a:rPr lang="tr-TR" sz="2900" dirty="0" err="1" smtClean="0"/>
              <a:t>laktabasillus</a:t>
            </a:r>
            <a:r>
              <a:rPr lang="tr-TR" sz="2900" dirty="0" smtClean="0"/>
              <a:t> </a:t>
            </a:r>
            <a:r>
              <a:rPr lang="tr-TR" sz="2900" dirty="0" err="1" smtClean="0"/>
              <a:t>bulgarikus</a:t>
            </a:r>
            <a:r>
              <a:rPr lang="tr-TR" sz="2900" dirty="0" smtClean="0"/>
              <a:t>, </a:t>
            </a:r>
            <a:r>
              <a:rPr lang="tr-TR" sz="2900" dirty="0" err="1" smtClean="0"/>
              <a:t>asidefilus</a:t>
            </a:r>
            <a:r>
              <a:rPr lang="tr-TR" sz="2900" dirty="0" smtClean="0"/>
              <a:t>, </a:t>
            </a:r>
            <a:r>
              <a:rPr lang="tr-TR" sz="2900" dirty="0" err="1" smtClean="0"/>
              <a:t>streptokokus</a:t>
            </a:r>
            <a:r>
              <a:rPr lang="tr-TR" sz="2900" dirty="0" smtClean="0"/>
              <a:t> </a:t>
            </a:r>
            <a:r>
              <a:rPr lang="tr-TR" sz="2900" dirty="0" err="1" smtClean="0"/>
              <a:t>laktisden</a:t>
            </a:r>
            <a:r>
              <a:rPr lang="tr-TR" sz="2900" dirty="0" smtClean="0"/>
              <a:t> oluşan bakteri kültürü ile mayalanması sonucu elde edilir. Bu organizmalar, süt şekerini kullanarak asit meydana getirirler. Asit ortamda süt, katılaşarak yoğurt olur. Yoğurtta asit miktarı fazla olduğundan, diğer mikroorganizmalar üreyemez ve süte göre daha uzunca süre saklanabilir.</a:t>
            </a:r>
            <a:endParaRPr lang="tr-TR" sz="2900" dirty="0" smtClean="0"/>
          </a:p>
          <a:p>
            <a:pPr algn="just">
              <a:buNone/>
            </a:pPr>
            <a:r>
              <a:rPr lang="tr-TR" sz="2900" dirty="0" smtClean="0"/>
              <a:t>		Peynir, </a:t>
            </a:r>
            <a:r>
              <a:rPr lang="tr-TR" sz="2900" dirty="0" err="1" smtClean="0"/>
              <a:t>rennin</a:t>
            </a:r>
            <a:r>
              <a:rPr lang="tr-TR" sz="2900" dirty="0" smtClean="0"/>
              <a:t> (peynir mayası) enzimi  ile sütün katılaştırılması sonucu elde edilir. Sütün protein, yağ, madensel maddeler ve vitaminlerinin çoğunluğu katı kısımda kalır. Süt şekeri, az miktarda protein ve vitaminler sulu kısma geçer. Katı kısım ayrıldıktan sonra, kalıplar halinde ya tuzlu salamuralar içinde muhafaza edilir (beyaz peynir) veya kaşar peynirinde olduğu gibi katı kısım daha ileri bazı süreçlerden geçirilir.</a:t>
            </a:r>
            <a:endParaRPr lang="tr-TR" sz="2900" dirty="0" smtClean="0"/>
          </a:p>
          <a:p>
            <a:pPr algn="just">
              <a:buNone/>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692696"/>
            <a:ext cx="8686800" cy="5387429"/>
          </a:xfrm>
        </p:spPr>
        <p:txBody>
          <a:bodyPr>
            <a:normAutofit fontScale="47500" lnSpcReduction="20000"/>
          </a:bodyPr>
          <a:lstStyle/>
          <a:p>
            <a:pPr>
              <a:buNone/>
            </a:pPr>
            <a:r>
              <a:rPr lang="tr-TR" b="1" dirty="0" smtClean="0"/>
              <a:t>Tahıllar</a:t>
            </a:r>
            <a:endParaRPr lang="tr-TR" b="1" dirty="0" smtClean="0"/>
          </a:p>
          <a:p>
            <a:pPr>
              <a:buNone/>
            </a:pPr>
            <a:endParaRPr lang="tr-TR" b="1" dirty="0" smtClean="0"/>
          </a:p>
          <a:p>
            <a:pPr algn="just">
              <a:buNone/>
            </a:pPr>
            <a:r>
              <a:rPr lang="tr-TR" b="1" dirty="0" smtClean="0"/>
              <a:t>		</a:t>
            </a:r>
            <a:r>
              <a:rPr lang="tr-TR" sz="3400" dirty="0" smtClean="0"/>
              <a:t>Bazı bitkilerin tohumu olan tahıllar, az gelirli halk topluluklarının en önemli yiyeceğidir. Tahıllar grubu; buğday, pirinç, mısır, çavdar yulaf, arpa ve darı gibi tohumları içerir. Bunlar, insanlar tarafından besin olarak tüketildiği gibi havyan yemi olarak da kullanılır.</a:t>
            </a:r>
            <a:endParaRPr lang="tr-TR" sz="3400" dirty="0" smtClean="0"/>
          </a:p>
          <a:p>
            <a:pPr algn="just">
              <a:buNone/>
            </a:pPr>
            <a:r>
              <a:rPr lang="tr-TR" sz="3400" b="1" dirty="0" smtClean="0"/>
              <a:t>		</a:t>
            </a:r>
            <a:r>
              <a:rPr lang="tr-TR" sz="3400" dirty="0" smtClean="0"/>
              <a:t>Tahıllar, en ucuz enerji kaynağıdır ve bu nedenle ülkemizde kişi başına düşen günlük kalorinin %70 kadarı tahıllardan temin edilmektedir. Tahıllar içinde en çok kullanılanı buğdaydır. Genellikle, buğday tanelerinin %69-75 kadarı karbonhidrattır. Protein %8-12, yağ %1-5, madensel tuzlar %1-2 kadardır. Geri kalanı da sudur. Pirinç ve mısırda protein daha az, karbonhidratlar daha fazladır. Tahıllarda, B vitaminlerinin çoğunluğu ve madensel maddeler de bulunmaktadır.</a:t>
            </a:r>
            <a:endParaRPr lang="tr-TR" sz="3400" dirty="0" smtClean="0"/>
          </a:p>
          <a:p>
            <a:pPr algn="just">
              <a:buNone/>
            </a:pPr>
            <a:r>
              <a:rPr lang="tr-TR" sz="3400" b="1" dirty="0" smtClean="0"/>
              <a:t>		</a:t>
            </a:r>
            <a:r>
              <a:rPr lang="tr-TR" sz="3400" dirty="0" smtClean="0"/>
              <a:t>Tahıl tüketimi en çok un şeklindedir. Tahıl unları içerisinde, ekmek yapma özelliği olan, buğday ve çavdar unudur. Diğer tahıl unlarında, hamurun genişlemesinde esas olan elastik glüten maddesi oluşmaz. Tahıl unları, değirmenlerde tanelerin öğütülmesi ile elde edilir ve bu una ‘’tam un’’ denir. Köylerde üretilen unlar bu türdür ve rengi daha koyudur. Fabrikalarda, tahıl taneleri öğütülürken dış ve en içteki öz kısımlar ayrılır ve un daha beyaz olarak üretilir. </a:t>
            </a:r>
            <a:endParaRPr lang="tr-TR" sz="3400" dirty="0" smtClean="0"/>
          </a:p>
          <a:p>
            <a:pPr algn="just">
              <a:buNone/>
            </a:pPr>
            <a:r>
              <a:rPr lang="tr-TR" sz="3400" b="1" dirty="0" smtClean="0"/>
              <a:t>		</a:t>
            </a:r>
            <a:r>
              <a:rPr lang="tr-TR" sz="3400" dirty="0" smtClean="0"/>
              <a:t>Ülkemizde buğday ikinci olarak bulgur şeklinde kullanılır. Bulgur yapmak için buğday taneleri yıkandıktan sonra su ile kaynatılır. Buğday unu, yarması veya bulgurdan yapılan diğer bir yiyecek tarhanadır. Makarna ve şehriye, sert buğday unlarının hamur haline getirilip özel şekillerde kesildikten sonra, kurutulmasıyla elde edilir.</a:t>
            </a:r>
            <a:endParaRPr lang="tr-TR" sz="3400" b="1" dirty="0" smtClean="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692696"/>
            <a:ext cx="8686800" cy="5387429"/>
          </a:xfrm>
        </p:spPr>
        <p:txBody>
          <a:bodyPr>
            <a:normAutofit/>
          </a:bodyPr>
          <a:lstStyle/>
          <a:p>
            <a:pPr>
              <a:buNone/>
            </a:pPr>
            <a:r>
              <a:rPr lang="tr-TR" sz="1600" b="1" dirty="0" smtClean="0"/>
              <a:t>Sebze ve Meyveler </a:t>
            </a:r>
            <a:endParaRPr lang="tr-TR" sz="1600" b="1" dirty="0" smtClean="0"/>
          </a:p>
          <a:p>
            <a:pPr>
              <a:buNone/>
            </a:pPr>
            <a:endParaRPr lang="tr-TR" sz="1600" b="1" dirty="0" smtClean="0"/>
          </a:p>
          <a:p>
            <a:pPr algn="just">
              <a:buNone/>
            </a:pPr>
            <a:r>
              <a:rPr lang="tr-TR" sz="1600" b="1" dirty="0" smtClean="0"/>
              <a:t>		</a:t>
            </a:r>
            <a:r>
              <a:rPr lang="tr-TR" sz="1600" dirty="0" smtClean="0"/>
              <a:t>Sebzeler, bitkilerin insan yiyeceği olarak kullanılan kısımlarıdır. Meyveler ise, bitkilerin olgunlaşmış meyvesi ve civarındaki kısımlarıdır. Sebzeler, genellikle yemek ve salata olarak, meyveler ise tatlı yerine kullanılır. Yenilebilir otlar da, sebzelere dahil edilir.</a:t>
            </a:r>
            <a:endParaRPr lang="tr-TR" sz="1600" dirty="0" smtClean="0"/>
          </a:p>
          <a:p>
            <a:pPr algn="just">
              <a:buNone/>
            </a:pPr>
            <a:r>
              <a:rPr lang="tr-TR" sz="1600" b="1" dirty="0" smtClean="0"/>
              <a:t>		</a:t>
            </a:r>
            <a:r>
              <a:rPr lang="tr-TR" sz="1600" dirty="0" smtClean="0"/>
              <a:t>Genellikle, taze sebze ve meyveler günlük enerji ve protein gereksinmesine fazla katkıda bulunmazlar. Sebze ve meyveler, mineraller ve vitaminler bakımından zengindir. Özellikle yeşil yapraklı sebze ve otlar, diğerlerine göre daha fazla mineral  ve vitamin içerirler. Meyvelerden turunçgiller (portakal, limon vb.), çilek, kuşburnu gibi olanlarla, sebzelerden domates ve yeşil yapraklılar, C vitamininin en iyi kaynaklarıdırlar. Yeşil yapraklılar ve sarı sebzeler, A vitamini için iyi kaynaklardır.</a:t>
            </a:r>
            <a:endParaRPr lang="tr-TR" sz="1600" dirty="0" smtClean="0"/>
          </a:p>
          <a:p>
            <a:pPr algn="just">
              <a:buNone/>
            </a:pPr>
            <a:r>
              <a:rPr lang="tr-TR" sz="1600" b="1" dirty="0" smtClean="0"/>
              <a:t>		</a:t>
            </a:r>
            <a:r>
              <a:rPr lang="tr-TR" sz="1600" dirty="0" smtClean="0"/>
              <a:t>Sebze taze olarak tüketildiği gibi, konserve ve turşu yapılarak, dondurularak veya kurutularak, taze olarak bulunamayan mevsimlerde kullanılmaktadır. Aynı şekilde meyveler, taze, kurutularak, konserve ve reçel yapılarak tüketilmektedir. Kurutulan sebze ve meyvelerde C vitamini daha iyi muhafaza edilebilmektedir. </a:t>
            </a:r>
            <a:endParaRPr lang="tr-TR" sz="1600" b="1" dirty="0" smtClean="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764704"/>
            <a:ext cx="8686800" cy="5315421"/>
          </a:xfrm>
        </p:spPr>
        <p:txBody>
          <a:bodyPr>
            <a:normAutofit/>
          </a:bodyPr>
          <a:lstStyle/>
          <a:p>
            <a:pPr>
              <a:buNone/>
            </a:pPr>
            <a:r>
              <a:rPr lang="tr-TR" sz="1600" b="1" dirty="0" smtClean="0"/>
              <a:t>Şeker ve Şekerli Yiyecekler </a:t>
            </a:r>
            <a:endParaRPr lang="tr-TR" sz="1600" b="1" dirty="0" smtClean="0"/>
          </a:p>
          <a:p>
            <a:pPr>
              <a:buNone/>
            </a:pPr>
            <a:endParaRPr lang="tr-TR" sz="1600" b="1" dirty="0" smtClean="0"/>
          </a:p>
          <a:p>
            <a:pPr algn="just">
              <a:buNone/>
            </a:pPr>
            <a:r>
              <a:rPr lang="tr-TR" sz="1600" b="1" dirty="0" smtClean="0"/>
              <a:t>		</a:t>
            </a:r>
            <a:r>
              <a:rPr lang="tr-TR" sz="1600" dirty="0" smtClean="0"/>
              <a:t>Şeker, ilk çağlarda daha çok ilaç olarak kullanılmasına karşın, son yüzyılda insanın belli başlı enerji kaynaklarından biri durumuna gelmiştir. Pratikte şeker denilince, pancardan veya şeker kamışından fabrikasyonla elde edilen sakaroz akla gelir. Bunun yanında, bitkilerde früktoz, glikoz ve maltoz, sütte ise laktoz adı altında şekerler bulunmaktadır. Früktoz en çok meyvelerde, glikoz ise üzümde bulunur. Balda ise früktoz ve glikoz eşit miktarlardadır. Çay şekeri olan sakaroz, ülkemizde şeker pancarından elde edilir.</a:t>
            </a:r>
            <a:endParaRPr lang="tr-TR" sz="1600" dirty="0" smtClean="0"/>
          </a:p>
          <a:p>
            <a:pPr algn="just">
              <a:buNone/>
            </a:pPr>
            <a:r>
              <a:rPr lang="tr-TR" sz="1600" b="1" dirty="0" smtClean="0"/>
              <a:t>		</a:t>
            </a:r>
            <a:r>
              <a:rPr lang="tr-TR" sz="1600" dirty="0" smtClean="0"/>
              <a:t>Şekerler içinde en tatlısı früktozdur. Ondan sonra sırası ile sakaroz, glikoz, maltoz ve laktoz gelir. Pekmez, üzüm suyunun kaynatılarak koyulaştırılması ile elde edilir ve glikoz bakımından zengindir. Şekerler, hemen hemen saf karbonhidratlar olduklarından, vücuda ısı ve enerji verirler. Şekerler de vitaminler, mineraller ve protein bulunmaz. Bal ve pekmez, saf şekerin aksine az miktarda B vitaminleri de içerir. Bu bakımdan bal ve pekmez, beslenme yönünden şekerden daha değerli sayılır.</a:t>
            </a:r>
            <a:endParaRPr lang="tr-TR" sz="1600" b="1" dirty="0" smtClean="0"/>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620688"/>
            <a:ext cx="8686800" cy="5459437"/>
          </a:xfrm>
        </p:spPr>
        <p:txBody>
          <a:bodyPr>
            <a:normAutofit/>
          </a:bodyPr>
          <a:lstStyle/>
          <a:p>
            <a:pPr>
              <a:buNone/>
            </a:pPr>
            <a:r>
              <a:rPr lang="tr-TR" sz="1600" b="1" dirty="0" smtClean="0"/>
              <a:t>4. BESİNLERİN BOZULMASI, KAYBOLMASI VE DİYET SORUNLARI</a:t>
            </a:r>
            <a:endParaRPr lang="tr-TR" sz="1600" b="1" dirty="0" smtClean="0"/>
          </a:p>
          <a:p>
            <a:pPr>
              <a:buNone/>
            </a:pPr>
            <a:endParaRPr lang="tr-TR" sz="1600" b="1" dirty="0" smtClean="0"/>
          </a:p>
          <a:p>
            <a:pPr algn="just">
              <a:buNone/>
            </a:pPr>
            <a:r>
              <a:rPr lang="tr-TR" sz="1600" b="1" dirty="0" smtClean="0"/>
              <a:t>		</a:t>
            </a:r>
            <a:r>
              <a:rPr lang="tr-TR" sz="1600" dirty="0" smtClean="0"/>
              <a:t>Gerek hazırlık, gerekse üretim aşamasında besinlerin değerleri kayba uğrayabilir. Hem yöneticilerin, hem de diğer çalışanların temel prosedürlere uygun olarak besin işlerini gerçekleştirmeleri gerekmektedir. </a:t>
            </a:r>
            <a:endParaRPr lang="tr-TR" sz="1600" dirty="0" smtClean="0"/>
          </a:p>
          <a:p>
            <a:pPr algn="just">
              <a:buNone/>
            </a:pPr>
            <a:endParaRPr lang="tr-TR" sz="1600" dirty="0" smtClean="0"/>
          </a:p>
          <a:p>
            <a:pPr algn="just">
              <a:buNone/>
            </a:pPr>
            <a:r>
              <a:rPr lang="tr-TR" sz="1600" dirty="0" smtClean="0"/>
              <a:t>	</a:t>
            </a:r>
            <a:r>
              <a:rPr lang="tr-TR" sz="1600" b="1" dirty="0" smtClean="0"/>
              <a:t>Besinlerin Bozulma Nedenleri</a:t>
            </a:r>
            <a:endParaRPr lang="tr-TR" sz="1600" dirty="0" smtClean="0"/>
          </a:p>
          <a:p>
            <a:pPr algn="just">
              <a:buNone/>
            </a:pPr>
            <a:endParaRPr lang="tr-TR" sz="1600" dirty="0" smtClean="0"/>
          </a:p>
          <a:p>
            <a:pPr algn="just">
              <a:buNone/>
            </a:pPr>
            <a:r>
              <a:rPr lang="tr-TR" sz="1600" dirty="0" smtClean="0"/>
              <a:t>	</a:t>
            </a:r>
            <a:r>
              <a:rPr lang="tr-TR" sz="1600" b="1" dirty="0" smtClean="0"/>
              <a:t>	Temizleme ve kesme . </a:t>
            </a:r>
            <a:r>
              <a:rPr lang="tr-TR" sz="1600" dirty="0" smtClean="0"/>
              <a:t>Yiyecekler gereğinden fazla olarak temizlenmemeli ve kesilmemelidir. Çok derin soyulmamalıdır. Fazla soyma ile birlikte, kabuğun altında bulunan bazı mineraller kaybolmaktadır.</a:t>
            </a:r>
            <a:endParaRPr lang="tr-TR" sz="1600" dirty="0" smtClean="0"/>
          </a:p>
          <a:p>
            <a:pPr algn="just">
              <a:buNone/>
            </a:pPr>
            <a:r>
              <a:rPr lang="tr-TR" sz="1600" b="1" dirty="0" smtClean="0"/>
              <a:t>		Oksitlenme.</a:t>
            </a:r>
            <a:r>
              <a:rPr lang="tr-TR" sz="1600" dirty="0" smtClean="0"/>
              <a:t> Kimi besinler, oksijenle temas ettiğinde zarar görür. Yiyecekleri gereğinden küçük kesmek, ezmek veya büyük yüzeyleri havayla temas ettirmek, vitamin kaybına neden olur. Yiyecekleri uzun süre dışarıda bekletmek de, oksitlenmeye yol açabilir. </a:t>
            </a:r>
            <a:endParaRPr lang="tr-TR" sz="1600" dirty="0" smtClean="0"/>
          </a:p>
          <a:p>
            <a:pPr algn="just">
              <a:buNone/>
            </a:pPr>
            <a:r>
              <a:rPr lang="tr-TR" sz="1600" b="1" dirty="0" smtClean="0"/>
              <a:t>		Işık. </a:t>
            </a:r>
            <a:r>
              <a:rPr lang="tr-TR" sz="1600" dirty="0" smtClean="0"/>
              <a:t>Özellikle güneş ışığı, bazı renk pigmentlerine (maddelerine) ve besinlere zarar verir. Vitamin B2 (</a:t>
            </a:r>
            <a:r>
              <a:rPr lang="tr-TR" sz="1600" dirty="0" err="1" smtClean="0"/>
              <a:t>riboflavin</a:t>
            </a:r>
            <a:r>
              <a:rPr lang="tr-TR" sz="1600" dirty="0" smtClean="0"/>
              <a:t>) ve </a:t>
            </a:r>
            <a:r>
              <a:rPr lang="tr-TR" sz="1600" dirty="0" err="1" smtClean="0"/>
              <a:t>keratin</a:t>
            </a:r>
            <a:r>
              <a:rPr lang="tr-TR" sz="1600" dirty="0" smtClean="0"/>
              <a:t> gibi maddeler, güneş ışığına karşı son derece hassastır.</a:t>
            </a:r>
            <a:endParaRPr lang="tr-TR" sz="1600" b="1" dirty="0" smtClean="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Trek</Template>
  <TotalTime>0</TotalTime>
  <Words>15911</Words>
  <Application>WPS Presentation</Application>
  <PresentationFormat>Ekran Gösterisi (4:3)</PresentationFormat>
  <Paragraphs>86</Paragraphs>
  <Slides>14</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14</vt:i4>
      </vt:variant>
    </vt:vector>
  </HeadingPairs>
  <TitlesOfParts>
    <vt:vector size="26" baseType="lpstr">
      <vt:lpstr>Arial</vt:lpstr>
      <vt:lpstr>SimSun</vt:lpstr>
      <vt:lpstr>Wingdings</vt:lpstr>
      <vt:lpstr>Wingdings 2</vt:lpstr>
      <vt:lpstr>Franklin Gothic Book</vt:lpstr>
      <vt:lpstr>Franklin Gothic Medium</vt:lpstr>
      <vt:lpstr>Microsoft YaHei</vt:lpstr>
      <vt:lpstr/>
      <vt:lpstr>Arial Unicode MS</vt:lpstr>
      <vt:lpstr>Calibri</vt:lpstr>
      <vt:lpstr>Lucida Sans Unicode</vt:lpstr>
      <vt:lpstr>Gezinti</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ramazan</dc:creator>
  <cp:lastModifiedBy>ali</cp:lastModifiedBy>
  <cp:revision>3</cp:revision>
  <dcterms:created xsi:type="dcterms:W3CDTF">2018-01-26T09:24:00Z</dcterms:created>
  <dcterms:modified xsi:type="dcterms:W3CDTF">2018-02-16T13:08:57Z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