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9" r:id="rId3"/>
    <p:sldId id="258" r:id="rId4"/>
    <p:sldId id="256"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E4F24E-00C6-4A83-B200-6BFB2B0A40D2}" type="datetimeFigureOut">
              <a:rPr lang="tr-TR" smtClean="0"/>
              <a:t>12 Ara 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1D0E11-19D5-49BE-8440-67C7772FB962}" type="slidenum">
              <a:rPr lang="tr-TR" smtClean="0"/>
              <a:t>‹#›</a:t>
            </a:fld>
            <a:endParaRPr lang="tr-TR"/>
          </a:p>
        </p:txBody>
      </p:sp>
    </p:spTree>
    <p:extLst>
      <p:ext uri="{BB962C8B-B14F-4D97-AF65-F5344CB8AC3E}">
        <p14:creationId xmlns:p14="http://schemas.microsoft.com/office/powerpoint/2010/main" val="1488009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91D0E11-19D5-49BE-8440-67C7772FB962}" type="slidenum">
              <a:rPr lang="tr-TR" smtClean="0"/>
              <a:t>3</a:t>
            </a:fld>
            <a:endParaRPr lang="tr-TR"/>
          </a:p>
        </p:txBody>
      </p:sp>
    </p:spTree>
    <p:extLst>
      <p:ext uri="{BB962C8B-B14F-4D97-AF65-F5344CB8AC3E}">
        <p14:creationId xmlns:p14="http://schemas.microsoft.com/office/powerpoint/2010/main" val="3245113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1962988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7B87313-EE41-4CF7-9848-8E0C34421D9C}" type="datetimeFigureOut">
              <a:rPr lang="tr-TR" smtClean="0"/>
              <a:t>12 Ara 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4076338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527089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77138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958680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259143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16637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113854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158168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1482381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242869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7B87313-EE41-4CF7-9848-8E0C34421D9C}" type="datetimeFigureOut">
              <a:rPr lang="tr-TR" smtClean="0"/>
              <a:t>12 Ara 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125286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7B87313-EE41-4CF7-9848-8E0C34421D9C}" type="datetimeFigureOut">
              <a:rPr lang="tr-TR" smtClean="0"/>
              <a:t>12 Ara 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706801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100622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910735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E7B87313-EE41-4CF7-9848-8E0C34421D9C}" type="datetimeFigureOut">
              <a:rPr lang="tr-TR" smtClean="0"/>
              <a:t>12 Ara 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3424076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7B87313-EE41-4CF7-9848-8E0C34421D9C}" type="datetimeFigureOut">
              <a:rPr lang="tr-TR" smtClean="0"/>
              <a:t>12 Ara 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6A71CCA-5E5B-4945-A16C-FBE056E755BA}" type="slidenum">
              <a:rPr lang="tr-TR" smtClean="0"/>
              <a:t>‹#›</a:t>
            </a:fld>
            <a:endParaRPr lang="tr-TR"/>
          </a:p>
        </p:txBody>
      </p:sp>
    </p:spTree>
    <p:extLst>
      <p:ext uri="{BB962C8B-B14F-4D97-AF65-F5344CB8AC3E}">
        <p14:creationId xmlns:p14="http://schemas.microsoft.com/office/powerpoint/2010/main" val="2382686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7B87313-EE41-4CF7-9848-8E0C34421D9C}" type="datetimeFigureOut">
              <a:rPr lang="tr-TR" smtClean="0"/>
              <a:t>12 Ara 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6A71CCA-5E5B-4945-A16C-FBE056E755BA}" type="slidenum">
              <a:rPr lang="tr-TR" smtClean="0"/>
              <a:t>‹#›</a:t>
            </a:fld>
            <a:endParaRPr lang="tr-TR"/>
          </a:p>
        </p:txBody>
      </p:sp>
    </p:spTree>
    <p:extLst>
      <p:ext uri="{BB962C8B-B14F-4D97-AF65-F5344CB8AC3E}">
        <p14:creationId xmlns:p14="http://schemas.microsoft.com/office/powerpoint/2010/main" val="25616673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osyolojisi.com/liderlik-cesitleri/295.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5599"/>
            <a:ext cx="9144000" cy="2387600"/>
          </a:xfrm>
        </p:spPr>
        <p:txBody>
          <a:bodyPr/>
          <a:lstStyle/>
          <a:p>
            <a:pPr algn="ctr"/>
            <a:r>
              <a:rPr lang="tr-TR" dirty="0" smtClean="0">
                <a:latin typeface="Algerian" panose="04020705040A02060702" pitchFamily="82" charset="0"/>
              </a:rPr>
              <a:t>LİDERLİK</a:t>
            </a:r>
            <a:endParaRPr lang="tr-TR" dirty="0">
              <a:latin typeface="Algerian" panose="04020705040A02060702" pitchFamily="82" charset="0"/>
            </a:endParaRPr>
          </a:p>
        </p:txBody>
      </p:sp>
      <p:sp>
        <p:nvSpPr>
          <p:cNvPr id="3" name="Alt Başlık 2"/>
          <p:cNvSpPr>
            <a:spLocks noGrp="1"/>
          </p:cNvSpPr>
          <p:nvPr>
            <p:ph type="subTitle" idx="1"/>
          </p:nvPr>
        </p:nvSpPr>
        <p:spPr>
          <a:xfrm>
            <a:off x="1524000" y="3511998"/>
            <a:ext cx="8825658" cy="861420"/>
          </a:xfrm>
        </p:spPr>
        <p:txBody>
          <a:bodyPr>
            <a:noAutofit/>
          </a:bodyPr>
          <a:lstStyle/>
          <a:p>
            <a:pPr algn="ctr"/>
            <a:r>
              <a:rPr lang="tr-TR" sz="2400" dirty="0" smtClean="0"/>
              <a:t>Abdurrahman KARAHAN</a:t>
            </a:r>
          </a:p>
          <a:p>
            <a:pPr algn="ctr"/>
            <a:r>
              <a:rPr lang="tr-TR" sz="2400" dirty="0" smtClean="0"/>
              <a:t>Muhammed Emre EGE</a:t>
            </a:r>
          </a:p>
          <a:p>
            <a:pPr algn="ctr"/>
            <a:r>
              <a:rPr lang="tr-TR" sz="2400" dirty="0" smtClean="0"/>
              <a:t>Melisa Nur KARA</a:t>
            </a:r>
          </a:p>
          <a:p>
            <a:pPr algn="ctr"/>
            <a:r>
              <a:rPr lang="tr-TR" sz="2400" dirty="0" smtClean="0"/>
              <a:t>Elif ÜVET</a:t>
            </a:r>
          </a:p>
          <a:p>
            <a:pPr algn="ctr"/>
            <a:endParaRPr lang="tr-TR" sz="2400" dirty="0"/>
          </a:p>
        </p:txBody>
      </p:sp>
    </p:spTree>
    <p:extLst>
      <p:ext uri="{BB962C8B-B14F-4D97-AF65-F5344CB8AC3E}">
        <p14:creationId xmlns:p14="http://schemas.microsoft.com/office/powerpoint/2010/main" val="268592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7166" y="535845"/>
            <a:ext cx="9404723" cy="1400530"/>
          </a:xfrm>
        </p:spPr>
        <p:txBody>
          <a:bodyPr>
            <a:normAutofit fontScale="90000"/>
          </a:bodyPr>
          <a:lstStyle/>
          <a:p>
            <a:pPr algn="ctr"/>
            <a:r>
              <a:rPr lang="tr-TR" sz="6000" dirty="0" smtClean="0">
                <a:latin typeface="Algerian" panose="04020705040A02060702" pitchFamily="82" charset="0"/>
              </a:rPr>
              <a:t>SERBEST ECZACILIKTA 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838200" y="2185843"/>
            <a:ext cx="10515600" cy="4351338"/>
          </a:xfrm>
        </p:spPr>
        <p:txBody>
          <a:bodyPr>
            <a:normAutofit/>
          </a:bodyPr>
          <a:lstStyle/>
          <a:p>
            <a:endParaRPr lang="tr-TR" dirty="0" smtClean="0"/>
          </a:p>
          <a:p>
            <a:pPr algn="ctr"/>
            <a:r>
              <a:rPr lang="tr-TR" dirty="0" smtClean="0"/>
              <a:t>Eczanenin sahibi olması</a:t>
            </a:r>
          </a:p>
          <a:p>
            <a:pPr algn="ctr"/>
            <a:r>
              <a:rPr lang="tr-TR" dirty="0" smtClean="0"/>
              <a:t>Tek mesul müdür olması</a:t>
            </a:r>
          </a:p>
          <a:p>
            <a:pPr algn="ctr"/>
            <a:r>
              <a:rPr lang="tr-TR" dirty="0" smtClean="0"/>
              <a:t>Genellikle tek eczacı olması</a:t>
            </a:r>
          </a:p>
          <a:p>
            <a:pPr algn="ctr"/>
            <a:r>
              <a:rPr lang="tr-TR" dirty="0" smtClean="0"/>
              <a:t>Buna bağlı olarak en üst düzeyde tek olması</a:t>
            </a:r>
          </a:p>
          <a:p>
            <a:pPr algn="ctr"/>
            <a:r>
              <a:rPr lang="tr-TR" dirty="0" smtClean="0"/>
              <a:t>En son karar veren olması</a:t>
            </a:r>
          </a:p>
          <a:p>
            <a:pPr algn="ctr"/>
            <a:r>
              <a:rPr lang="tr-TR" dirty="0" smtClean="0"/>
              <a:t>Emir verebilmesi</a:t>
            </a:r>
          </a:p>
          <a:p>
            <a:pPr marL="0" indent="0" algn="ctr">
              <a:buNone/>
            </a:pPr>
            <a:r>
              <a:rPr lang="tr-TR" dirty="0" smtClean="0"/>
              <a:t>            </a:t>
            </a:r>
          </a:p>
          <a:p>
            <a:pPr marL="0" indent="0" algn="ctr">
              <a:buNone/>
            </a:pPr>
            <a:r>
              <a:rPr lang="tr-TR" dirty="0"/>
              <a:t> </a:t>
            </a:r>
            <a:r>
              <a:rPr lang="tr-TR" dirty="0" smtClean="0"/>
              <a:t>        Bu özelliklerinden dolayı </a:t>
            </a:r>
            <a:r>
              <a:rPr lang="tr-TR" b="1" dirty="0" smtClean="0"/>
              <a:t>‘</a:t>
            </a:r>
            <a:r>
              <a:rPr lang="tr-TR" b="1" dirty="0" err="1" smtClean="0"/>
              <a:t>otokratik</a:t>
            </a:r>
            <a:r>
              <a:rPr lang="tr-TR" b="1" dirty="0" smtClean="0"/>
              <a:t> lider’ </a:t>
            </a:r>
            <a:r>
              <a:rPr lang="tr-TR" dirty="0" smtClean="0"/>
              <a:t>konumundadır!!!</a:t>
            </a:r>
            <a:endParaRPr lang="tr-TR" b="1" dirty="0" smtClean="0"/>
          </a:p>
          <a:p>
            <a:endParaRPr lang="tr-TR" dirty="0"/>
          </a:p>
        </p:txBody>
      </p:sp>
    </p:spTree>
    <p:extLst>
      <p:ext uri="{BB962C8B-B14F-4D97-AF65-F5344CB8AC3E}">
        <p14:creationId xmlns:p14="http://schemas.microsoft.com/office/powerpoint/2010/main" val="1428762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00293" y="822173"/>
            <a:ext cx="9404723" cy="1400530"/>
          </a:xfrm>
        </p:spPr>
        <p:txBody>
          <a:bodyPr>
            <a:normAutofit fontScale="90000"/>
          </a:bodyPr>
          <a:lstStyle/>
          <a:p>
            <a:pPr algn="ctr"/>
            <a:r>
              <a:rPr lang="tr-TR" sz="6000" dirty="0" smtClean="0">
                <a:latin typeface="Algerian" panose="04020705040A02060702" pitchFamily="82" charset="0"/>
              </a:rPr>
              <a:t>SERBEST ECZACILIKTA 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718127" y="3562060"/>
            <a:ext cx="10515600" cy="4351338"/>
          </a:xfrm>
        </p:spPr>
        <p:txBody>
          <a:bodyPr/>
          <a:lstStyle/>
          <a:p>
            <a:pPr algn="ctr"/>
            <a:r>
              <a:rPr lang="tr-TR" dirty="0" smtClean="0"/>
              <a:t>Görev paylaşımı yapması ve bunu koordine etmesi</a:t>
            </a:r>
          </a:p>
          <a:p>
            <a:pPr algn="ctr"/>
            <a:r>
              <a:rPr lang="tr-TR" dirty="0" smtClean="0"/>
              <a:t>Belli kurallar çerçevesinde değil de herkes için bağlayıcı normlara göre hareket etmesi</a:t>
            </a:r>
          </a:p>
          <a:p>
            <a:pPr algn="ctr"/>
            <a:r>
              <a:rPr lang="tr-TR" dirty="0" smtClean="0"/>
              <a:t>Bu özellikleri ise eczacıyı </a:t>
            </a:r>
            <a:r>
              <a:rPr lang="tr-TR" b="1" dirty="0" smtClean="0"/>
              <a:t>‘demokratik lider’ </a:t>
            </a:r>
            <a:r>
              <a:rPr lang="tr-TR" dirty="0" smtClean="0"/>
              <a:t>olmaya iter.</a:t>
            </a:r>
            <a:endParaRPr lang="tr-TR" dirty="0"/>
          </a:p>
        </p:txBody>
      </p:sp>
    </p:spTree>
    <p:extLst>
      <p:ext uri="{BB962C8B-B14F-4D97-AF65-F5344CB8AC3E}">
        <p14:creationId xmlns:p14="http://schemas.microsoft.com/office/powerpoint/2010/main" val="4038816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89634"/>
            <a:ext cx="10515600" cy="1325563"/>
          </a:xfrm>
        </p:spPr>
        <p:txBody>
          <a:bodyPr>
            <a:noAutofit/>
          </a:bodyPr>
          <a:lstStyle/>
          <a:p>
            <a:pPr algn="ctr"/>
            <a:r>
              <a:rPr lang="tr-TR" sz="4800" dirty="0" smtClean="0">
                <a:latin typeface="Algerian" panose="04020705040A02060702" pitchFamily="82" charset="0"/>
              </a:rPr>
              <a:t>SERBEST ECZACILIKTA LİDERİN TAŞIMASI GEREKEN ÖZELLİKLER</a:t>
            </a:r>
            <a:endParaRPr lang="tr-TR" sz="4800" dirty="0">
              <a:latin typeface="Algerian" panose="04020705040A02060702" pitchFamily="82" charset="0"/>
            </a:endParaRPr>
          </a:p>
        </p:txBody>
      </p:sp>
      <p:sp>
        <p:nvSpPr>
          <p:cNvPr id="3" name="İçerik Yer Tutucusu 2"/>
          <p:cNvSpPr>
            <a:spLocks noGrp="1"/>
          </p:cNvSpPr>
          <p:nvPr>
            <p:ph idx="1"/>
          </p:nvPr>
        </p:nvSpPr>
        <p:spPr>
          <a:xfrm>
            <a:off x="939800" y="2638425"/>
            <a:ext cx="10515600" cy="4351338"/>
          </a:xfrm>
        </p:spPr>
        <p:txBody>
          <a:bodyPr/>
          <a:lstStyle/>
          <a:p>
            <a:pPr algn="ctr"/>
            <a:r>
              <a:rPr lang="tr-TR" dirty="0" smtClean="0"/>
              <a:t>Kişileri yönlendirebilmelidir.</a:t>
            </a:r>
          </a:p>
          <a:p>
            <a:pPr algn="ctr"/>
            <a:r>
              <a:rPr lang="tr-TR" dirty="0" smtClean="0"/>
              <a:t>Kendini izleyenlere örnek olmalıdır.</a:t>
            </a:r>
          </a:p>
          <a:p>
            <a:pPr algn="ctr"/>
            <a:r>
              <a:rPr lang="tr-TR" dirty="0" smtClean="0"/>
              <a:t>İşinde doğru ve dürüst davranmalıdır.</a:t>
            </a:r>
          </a:p>
          <a:p>
            <a:pPr algn="ctr"/>
            <a:r>
              <a:rPr lang="tr-TR" dirty="0" smtClean="0"/>
              <a:t>Etik değerlere sahip olmalıdır.</a:t>
            </a:r>
          </a:p>
          <a:p>
            <a:pPr algn="ctr"/>
            <a:r>
              <a:rPr lang="tr-TR" dirty="0" smtClean="0"/>
              <a:t>Sözleri ile değil davranışları ile vizyonu göstermelidir.</a:t>
            </a:r>
          </a:p>
          <a:p>
            <a:pPr algn="ctr"/>
            <a:r>
              <a:rPr lang="tr-TR" dirty="0" smtClean="0"/>
              <a:t>Değişime ayak uydurmalıdır.</a:t>
            </a:r>
          </a:p>
          <a:p>
            <a:pPr algn="ctr"/>
            <a:r>
              <a:rPr lang="tr-TR" dirty="0" smtClean="0"/>
              <a:t>Liderlik sonradan da kazanılabildiği için eczacı kendini bu yönde geliştirmelidir.</a:t>
            </a:r>
            <a:endParaRPr lang="tr-TR" dirty="0"/>
          </a:p>
        </p:txBody>
      </p:sp>
    </p:spTree>
    <p:extLst>
      <p:ext uri="{BB962C8B-B14F-4D97-AF65-F5344CB8AC3E}">
        <p14:creationId xmlns:p14="http://schemas.microsoft.com/office/powerpoint/2010/main" val="2103385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68148" y="554318"/>
            <a:ext cx="9404723" cy="1400530"/>
          </a:xfrm>
        </p:spPr>
        <p:txBody>
          <a:bodyPr>
            <a:normAutofit fontScale="90000"/>
          </a:bodyPr>
          <a:lstStyle/>
          <a:p>
            <a:pPr algn="ctr"/>
            <a:r>
              <a:rPr lang="tr-TR" sz="6000" dirty="0" smtClean="0">
                <a:latin typeface="Algerian" panose="04020705040A02060702" pitchFamily="82" charset="0"/>
              </a:rPr>
              <a:t>SERBEST ECZACILIKA 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819727" y="2629189"/>
            <a:ext cx="10515600" cy="4351338"/>
          </a:xfrm>
        </p:spPr>
        <p:txBody>
          <a:bodyPr>
            <a:normAutofit/>
          </a:bodyPr>
          <a:lstStyle/>
          <a:p>
            <a:r>
              <a:rPr lang="tr-TR" dirty="0" smtClean="0"/>
              <a:t>   Serbest eczacılıkta eczacı yönetici konumundadır. </a:t>
            </a:r>
            <a:r>
              <a:rPr lang="tr-TR" dirty="0"/>
              <a:t>B</a:t>
            </a:r>
            <a:r>
              <a:rPr lang="tr-TR" dirty="0" smtClean="0"/>
              <a:t>u aslında eczacıyı </a:t>
            </a:r>
            <a:r>
              <a:rPr lang="tr-TR" dirty="0" err="1" smtClean="0"/>
              <a:t>otokrotik</a:t>
            </a:r>
            <a:r>
              <a:rPr lang="tr-TR" dirty="0" smtClean="0"/>
              <a:t> bir lider olarak gösterse de eczacının bu durumda başarıyı yakalaması aslında tek başına hiç de yeterli değildir. </a:t>
            </a:r>
          </a:p>
          <a:p>
            <a:r>
              <a:rPr lang="tr-TR" dirty="0" smtClean="0"/>
              <a:t>   Eczacı gerek bilgisiyle gerek davranışlarıyla gerekse ideolojisiyle tipik bir karizmatik lider olma eğilimindedir.</a:t>
            </a:r>
          </a:p>
          <a:p>
            <a:r>
              <a:rPr lang="tr-TR" dirty="0" smtClean="0"/>
              <a:t>   Sadece emir verme eğiliminde olan bir eczacı hem çalışanlarını hem de hastalarını zaman içinde kaybetmekten kaçınamaz. Ancak bu işi kendine ilke edinmiş bir eczacı hastalarını bilgisiyle ve davranışlarla etkisi altına alarak hem hastalarını kazanmış hem de onları daha yakından ve sürekli olarak takip etme olanağı bulmuş olur. Yani eczacı sadece ilaç satan olmaktan kurtulup gerçek bir sağlık danışmanı olur.</a:t>
            </a:r>
          </a:p>
          <a:p>
            <a:pPr marL="0" indent="0">
              <a:buNone/>
            </a:pPr>
            <a:endParaRPr lang="tr-TR" dirty="0" smtClean="0"/>
          </a:p>
          <a:p>
            <a:endParaRPr lang="tr-TR" dirty="0"/>
          </a:p>
        </p:txBody>
      </p:sp>
    </p:spTree>
    <p:extLst>
      <p:ext uri="{BB962C8B-B14F-4D97-AF65-F5344CB8AC3E}">
        <p14:creationId xmlns:p14="http://schemas.microsoft.com/office/powerpoint/2010/main" val="1244806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2729" y="785227"/>
            <a:ext cx="9404723" cy="1400530"/>
          </a:xfrm>
        </p:spPr>
        <p:txBody>
          <a:bodyPr>
            <a:normAutofit/>
          </a:bodyPr>
          <a:lstStyle/>
          <a:p>
            <a:pPr algn="ctr"/>
            <a:r>
              <a:rPr lang="tr-TR" sz="6000" dirty="0" smtClean="0">
                <a:latin typeface="Algerian" panose="04020705040A02060702" pitchFamily="82" charset="0"/>
              </a:rPr>
              <a:t>Kaynak</a:t>
            </a:r>
            <a:endParaRPr lang="tr-TR" sz="6000" dirty="0">
              <a:latin typeface="Algerian" panose="04020705040A02060702" pitchFamily="82" charset="0"/>
            </a:endParaRPr>
          </a:p>
        </p:txBody>
      </p:sp>
      <p:sp>
        <p:nvSpPr>
          <p:cNvPr id="3" name="İçerik Yer Tutucusu 2"/>
          <p:cNvSpPr>
            <a:spLocks noGrp="1"/>
          </p:cNvSpPr>
          <p:nvPr>
            <p:ph idx="1"/>
          </p:nvPr>
        </p:nvSpPr>
        <p:spPr>
          <a:xfrm>
            <a:off x="847436" y="2913062"/>
            <a:ext cx="10515600" cy="4351338"/>
          </a:xfrm>
        </p:spPr>
        <p:txBody>
          <a:bodyPr/>
          <a:lstStyle/>
          <a:p>
            <a:pPr algn="ctr"/>
            <a:r>
              <a:rPr lang="tr-TR" dirty="0">
                <a:hlinkClick r:id="rId2"/>
              </a:rPr>
              <a:t>http://</a:t>
            </a:r>
            <a:r>
              <a:rPr lang="tr-TR" dirty="0" smtClean="0">
                <a:hlinkClick r:id="rId2"/>
              </a:rPr>
              <a:t>sosyolojisi.com/liderlik-cesitleri/295.html</a:t>
            </a:r>
            <a:endParaRPr lang="tr-TR" dirty="0" smtClean="0"/>
          </a:p>
          <a:p>
            <a:pPr algn="ctr"/>
            <a:r>
              <a:rPr lang="tr-TR" dirty="0" smtClean="0"/>
              <a:t>Doç. Dr. Hakan </a:t>
            </a:r>
            <a:r>
              <a:rPr lang="tr-TR" dirty="0"/>
              <a:t>SUNAY Liderlik Sunumu (file:///C:/Users/ALITAS~1/AppData/Local/Temp/(</a:t>
            </a:r>
            <a:r>
              <a:rPr lang="tr-TR" dirty="0" smtClean="0"/>
              <a:t>11)L%C4%B0DERL%C4%B0K.pdf)</a:t>
            </a:r>
            <a:endParaRPr lang="tr-TR" dirty="0"/>
          </a:p>
          <a:p>
            <a:endParaRPr lang="tr-TR" dirty="0"/>
          </a:p>
        </p:txBody>
      </p:sp>
    </p:spTree>
    <p:extLst>
      <p:ext uri="{BB962C8B-B14F-4D97-AF65-F5344CB8AC3E}">
        <p14:creationId xmlns:p14="http://schemas.microsoft.com/office/powerpoint/2010/main" val="2995022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85197"/>
            <a:ext cx="10515600" cy="1325563"/>
          </a:xfrm>
        </p:spPr>
        <p:txBody>
          <a:bodyPr>
            <a:normAutofit/>
          </a:bodyPr>
          <a:lstStyle/>
          <a:p>
            <a:pPr algn="ctr"/>
            <a:r>
              <a:rPr lang="tr-TR" sz="6000" dirty="0" smtClean="0">
                <a:latin typeface="Algerian" panose="04020705040A02060702" pitchFamily="82" charset="0"/>
              </a:rPr>
              <a:t>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838200" y="2915516"/>
            <a:ext cx="10515600" cy="4351338"/>
          </a:xfrm>
        </p:spPr>
        <p:txBody>
          <a:bodyPr/>
          <a:lstStyle/>
          <a:p>
            <a:pPr marL="0" indent="0">
              <a:buNone/>
            </a:pPr>
            <a:r>
              <a:rPr lang="tr-TR" dirty="0" smtClean="0"/>
              <a:t>    Liderlik; bir grup insanı belirli amaçlar etrafında toplayabilme ve bu amaçları gerçekleştirmek için onları harekete geçirme bilgi ve yeteneklerinin toplamıdır denebilir.</a:t>
            </a:r>
          </a:p>
          <a:p>
            <a:pPr marL="0" indent="0">
              <a:buNone/>
            </a:pPr>
            <a:endParaRPr lang="tr-TR" dirty="0" smtClean="0"/>
          </a:p>
          <a:p>
            <a:pPr marL="0" indent="0">
              <a:buNone/>
            </a:pPr>
            <a:r>
              <a:rPr lang="tr-TR" dirty="0" smtClean="0"/>
              <a:t>    İngilizce LEADERSHIP kelimesinden dilimize LİDERLİK olarak geçmiştir.</a:t>
            </a:r>
            <a:endParaRPr lang="tr-TR" dirty="0"/>
          </a:p>
        </p:txBody>
      </p:sp>
    </p:spTree>
    <p:extLst>
      <p:ext uri="{BB962C8B-B14F-4D97-AF65-F5344CB8AC3E}">
        <p14:creationId xmlns:p14="http://schemas.microsoft.com/office/powerpoint/2010/main" val="3621341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6000" dirty="0" smtClean="0">
                <a:effectLst/>
                <a:latin typeface="Algerian" panose="04020705040A02060702" pitchFamily="82" charset="0"/>
              </a:rPr>
              <a:t>LİDERLİK </a:t>
            </a:r>
            <a:br>
              <a:rPr lang="tr-TR" sz="6000" dirty="0" smtClean="0">
                <a:effectLst/>
                <a:latin typeface="Algerian" panose="04020705040A02060702" pitchFamily="82" charset="0"/>
              </a:rPr>
            </a:br>
            <a:endParaRPr lang="tr-TR" sz="6000" dirty="0">
              <a:latin typeface="Algerian" panose="04020705040A02060702" pitchFamily="82" charset="0"/>
            </a:endParaRPr>
          </a:p>
        </p:txBody>
      </p:sp>
      <p:sp>
        <p:nvSpPr>
          <p:cNvPr id="4" name="İçerik Yer Tutucusu 3"/>
          <p:cNvSpPr>
            <a:spLocks noGrp="1"/>
          </p:cNvSpPr>
          <p:nvPr>
            <p:ph idx="1"/>
          </p:nvPr>
        </p:nvSpPr>
        <p:spPr/>
        <p:txBody>
          <a:bodyPr>
            <a:normAutofit lnSpcReduction="10000"/>
          </a:bodyPr>
          <a:lstStyle/>
          <a:p>
            <a:r>
              <a:rPr lang="tr-TR" dirty="0" smtClean="0"/>
              <a:t>Liderlik; ‘insanları zor kullanmadan belli yönlere doğru harekete geçirmedir.’</a:t>
            </a:r>
          </a:p>
          <a:p>
            <a:r>
              <a:rPr lang="tr-TR" dirty="0" smtClean="0"/>
              <a:t>Liderlik; ‘problemleri gerçekçi </a:t>
            </a:r>
            <a:r>
              <a:rPr lang="tr-TR" dirty="0" err="1" smtClean="0"/>
              <a:t>bi</a:t>
            </a:r>
            <a:r>
              <a:rPr lang="tr-TR" dirty="0" smtClean="0"/>
              <a:t> gözle görmek ve alternatif çözüm önerilerini </a:t>
            </a:r>
            <a:r>
              <a:rPr lang="tr-TR" dirty="0" err="1" smtClean="0"/>
              <a:t>geiştirmeye</a:t>
            </a:r>
            <a:r>
              <a:rPr lang="tr-TR" dirty="0" smtClean="0"/>
              <a:t> yönelik kişisel yeteneklere sahip olmaktır.’</a:t>
            </a:r>
          </a:p>
          <a:p>
            <a:r>
              <a:rPr lang="tr-TR" dirty="0" smtClean="0"/>
              <a:t>Liderlik; ‘örgütü amaçlarına </a:t>
            </a:r>
            <a:r>
              <a:rPr lang="tr-TR" dirty="0" err="1" smtClean="0"/>
              <a:t>uaştırmak</a:t>
            </a:r>
            <a:r>
              <a:rPr lang="tr-TR" dirty="0" smtClean="0"/>
              <a:t> içi yöneticinin </a:t>
            </a:r>
            <a:r>
              <a:rPr lang="tr-TR" dirty="0" err="1" smtClean="0"/>
              <a:t>tşıması</a:t>
            </a:r>
            <a:r>
              <a:rPr lang="tr-TR" dirty="0" smtClean="0"/>
              <a:t> gereken yönetsel yetki ve kişisel yeterliliğinin ürünüdür.’</a:t>
            </a:r>
          </a:p>
          <a:p>
            <a:r>
              <a:rPr lang="tr-TR" dirty="0" smtClean="0"/>
              <a:t>Liderlik; ‘örgütün amaçları ile personelin beklentileri ve gereksinimlerini uyumlaştıran ve bunları davranışa dönüştürme yeteneği bulunan yönetsel beceriler bütünüdür.’</a:t>
            </a:r>
          </a:p>
          <a:p>
            <a:r>
              <a:rPr lang="tr-TR" dirty="0" smtClean="0"/>
              <a:t>Liderlik; ‘örgütün bütün unsurları ile birleştiren (kültürel, ekonomik, moral, sosyal) ve ortak bir algı dayanağı oluşturan bir iletişim yeteneğidir.’</a:t>
            </a:r>
          </a:p>
          <a:p>
            <a:endParaRPr lang="tr-TR" dirty="0"/>
          </a:p>
        </p:txBody>
      </p:sp>
    </p:spTree>
    <p:extLst>
      <p:ext uri="{BB962C8B-B14F-4D97-AF65-F5344CB8AC3E}">
        <p14:creationId xmlns:p14="http://schemas.microsoft.com/office/powerpoint/2010/main" val="428434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pPr algn="ctr"/>
            <a:r>
              <a:rPr lang="tr-TR" sz="6000" dirty="0" smtClean="0">
                <a:latin typeface="Algerian" panose="04020705040A02060702" pitchFamily="82" charset="0"/>
              </a:rPr>
              <a:t>BAŞARILI BİR LİDERDE OLMASI GEREKEN NİTELİKLER</a:t>
            </a:r>
            <a:endParaRPr lang="tr-TR" sz="6000" dirty="0">
              <a:latin typeface="Algerian" panose="04020705040A02060702" pitchFamily="82" charset="0"/>
            </a:endParaRPr>
          </a:p>
        </p:txBody>
      </p:sp>
      <p:sp>
        <p:nvSpPr>
          <p:cNvPr id="5" name="İçerik Yer Tutucusu 4"/>
          <p:cNvSpPr>
            <a:spLocks noGrp="1"/>
          </p:cNvSpPr>
          <p:nvPr>
            <p:ph idx="1"/>
          </p:nvPr>
        </p:nvSpPr>
        <p:spPr>
          <a:xfrm>
            <a:off x="838200" y="2943224"/>
            <a:ext cx="10515600" cy="4351338"/>
          </a:xfrm>
        </p:spPr>
        <p:txBody>
          <a:bodyPr>
            <a:noAutofit/>
          </a:bodyPr>
          <a:lstStyle/>
          <a:p>
            <a:pPr marL="0" indent="0">
              <a:buNone/>
            </a:pPr>
            <a:r>
              <a:rPr lang="tr-TR" sz="1800" dirty="0" smtClean="0"/>
              <a:t>• 1. Sorgulayıcı ve sabırlı</a:t>
            </a:r>
          </a:p>
          <a:p>
            <a:pPr marL="0" indent="0">
              <a:buNone/>
            </a:pPr>
            <a:r>
              <a:rPr lang="tr-TR" sz="1800" dirty="0" smtClean="0"/>
              <a:t>• 2. Daima önde değil yeri geldiğinde arka planda duran</a:t>
            </a:r>
          </a:p>
          <a:p>
            <a:pPr marL="0" indent="0">
              <a:buNone/>
            </a:pPr>
            <a:r>
              <a:rPr lang="tr-TR" sz="1800" dirty="0" smtClean="0"/>
              <a:t>• 3. Değişimin yaratıcısı olan</a:t>
            </a:r>
          </a:p>
          <a:p>
            <a:pPr marL="0" indent="0">
              <a:buNone/>
            </a:pPr>
            <a:r>
              <a:rPr lang="tr-TR" sz="1800" dirty="0" smtClean="0"/>
              <a:t>• 4. Prensipleri ile hareket eden</a:t>
            </a:r>
          </a:p>
          <a:p>
            <a:pPr marL="0" indent="0">
              <a:buNone/>
            </a:pPr>
            <a:r>
              <a:rPr lang="tr-TR" sz="1800" dirty="0" smtClean="0"/>
              <a:t>• 5. Zorluklara karşı mücadele eden</a:t>
            </a:r>
          </a:p>
          <a:p>
            <a:pPr marL="0" indent="0">
              <a:buNone/>
            </a:pPr>
            <a:r>
              <a:rPr lang="tr-TR" sz="1800" dirty="0" smtClean="0"/>
              <a:t>• 6. Ahlak kurallarını bireysel menfaatlerinin önünde tutan</a:t>
            </a:r>
          </a:p>
          <a:p>
            <a:pPr marL="0" indent="0">
              <a:buNone/>
            </a:pPr>
            <a:r>
              <a:rPr lang="tr-TR" sz="1800" dirty="0" smtClean="0"/>
              <a:t>• 7. Kararları takımıyla beraber alan</a:t>
            </a:r>
          </a:p>
          <a:p>
            <a:pPr marL="0" indent="0">
              <a:buNone/>
            </a:pPr>
            <a:r>
              <a:rPr lang="tr-TR" sz="1800" dirty="0" smtClean="0"/>
              <a:t>• 8. Daima değişime açık kişi</a:t>
            </a:r>
            <a:endParaRPr lang="tr-TR" sz="1800" dirty="0"/>
          </a:p>
        </p:txBody>
      </p:sp>
    </p:spTree>
    <p:extLst>
      <p:ext uri="{BB962C8B-B14F-4D97-AF65-F5344CB8AC3E}">
        <p14:creationId xmlns:p14="http://schemas.microsoft.com/office/powerpoint/2010/main" val="145996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lgerian" panose="04020705040A02060702" pitchFamily="82" charset="0"/>
              </a:rPr>
              <a:t>Liderin Özelliklerinin İki Boyutta </a:t>
            </a:r>
            <a:br>
              <a:rPr lang="tr-TR" dirty="0" smtClean="0">
                <a:latin typeface="Algerian" panose="04020705040A02060702" pitchFamily="82" charset="0"/>
              </a:rPr>
            </a:br>
            <a:r>
              <a:rPr lang="tr-TR" dirty="0" smtClean="0">
                <a:latin typeface="Algerian" panose="04020705040A02060702" pitchFamily="82" charset="0"/>
              </a:rPr>
              <a:t>Özetlenmesi Mümkündür;</a:t>
            </a:r>
            <a:endParaRPr lang="tr-TR" dirty="0">
              <a:latin typeface="Algerian" panose="04020705040A02060702" pitchFamily="82" charset="0"/>
            </a:endParaRPr>
          </a:p>
        </p:txBody>
      </p:sp>
      <p:sp>
        <p:nvSpPr>
          <p:cNvPr id="3" name="İçerik Yer Tutucusu 2"/>
          <p:cNvSpPr>
            <a:spLocks noGrp="1"/>
          </p:cNvSpPr>
          <p:nvPr>
            <p:ph idx="1"/>
          </p:nvPr>
        </p:nvSpPr>
        <p:spPr>
          <a:xfrm>
            <a:off x="865909" y="3589770"/>
            <a:ext cx="10515600" cy="4351338"/>
          </a:xfrm>
        </p:spPr>
        <p:txBody>
          <a:bodyPr/>
          <a:lstStyle/>
          <a:p>
            <a:pPr marL="0" indent="0">
              <a:buNone/>
            </a:pPr>
            <a:r>
              <a:rPr lang="tr-TR" dirty="0" smtClean="0"/>
              <a:t>• 1. Liderin ortaya çıkması için uygun </a:t>
            </a:r>
            <a:r>
              <a:rPr lang="tr-TR" dirty="0" err="1" smtClean="0"/>
              <a:t>ortamsal</a:t>
            </a:r>
            <a:r>
              <a:rPr lang="tr-TR" dirty="0" smtClean="0"/>
              <a:t> koşulların varlığı</a:t>
            </a:r>
          </a:p>
          <a:p>
            <a:pPr marL="0" indent="0">
              <a:buNone/>
            </a:pPr>
            <a:r>
              <a:rPr lang="tr-TR" dirty="0" smtClean="0"/>
              <a:t>• 2. Bireyin kişisel yeteneklerinin uygun olması</a:t>
            </a:r>
            <a:endParaRPr lang="tr-TR" dirty="0"/>
          </a:p>
        </p:txBody>
      </p:sp>
    </p:spTree>
    <p:extLst>
      <p:ext uri="{BB962C8B-B14F-4D97-AF65-F5344CB8AC3E}">
        <p14:creationId xmlns:p14="http://schemas.microsoft.com/office/powerpoint/2010/main" val="1898876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latin typeface="Algerian" panose="04020705040A02060702" pitchFamily="82" charset="0"/>
              </a:rPr>
              <a:t>LİDERLİK ÇEŞİTLERİ</a:t>
            </a:r>
            <a:endParaRPr lang="tr-TR" sz="6000" dirty="0">
              <a:latin typeface="Algerian" panose="04020705040A02060702" pitchFamily="82" charset="0"/>
            </a:endParaRPr>
          </a:p>
        </p:txBody>
      </p:sp>
      <p:sp>
        <p:nvSpPr>
          <p:cNvPr id="3" name="İçerik Yer Tutucusu 2"/>
          <p:cNvSpPr>
            <a:spLocks noGrp="1"/>
          </p:cNvSpPr>
          <p:nvPr>
            <p:ph idx="1"/>
          </p:nvPr>
        </p:nvSpPr>
        <p:spPr>
          <a:xfrm>
            <a:off x="1204912" y="2662519"/>
            <a:ext cx="8946541" cy="4195481"/>
          </a:xfrm>
        </p:spPr>
        <p:txBody>
          <a:bodyPr/>
          <a:lstStyle/>
          <a:p>
            <a:r>
              <a:rPr lang="tr-TR" dirty="0" err="1" smtClean="0"/>
              <a:t>Max</a:t>
            </a:r>
            <a:r>
              <a:rPr lang="tr-TR" dirty="0" smtClean="0"/>
              <a:t> </a:t>
            </a:r>
            <a:r>
              <a:rPr lang="tr-TR" dirty="0" err="1" smtClean="0"/>
              <a:t>Weber’e</a:t>
            </a:r>
            <a:r>
              <a:rPr lang="tr-TR" dirty="0" smtClean="0"/>
              <a:t> göre üç tip lider mevcuttur. Bunlar;  </a:t>
            </a:r>
          </a:p>
          <a:p>
            <a:endParaRPr lang="tr-TR" dirty="0" smtClean="0"/>
          </a:p>
          <a:p>
            <a:r>
              <a:rPr lang="tr-TR" dirty="0" smtClean="0"/>
              <a:t>OTOKRATİK LİDER VE LİDERLİK</a:t>
            </a:r>
          </a:p>
          <a:p>
            <a:r>
              <a:rPr lang="tr-TR" dirty="0" smtClean="0"/>
              <a:t>KARİZMATİK LİDER VE LİDERLİK</a:t>
            </a:r>
          </a:p>
          <a:p>
            <a:r>
              <a:rPr lang="tr-TR" dirty="0" smtClean="0"/>
              <a:t>DEMOKRATİK LİDER VE LİDERLİK</a:t>
            </a:r>
            <a:endParaRPr lang="tr-TR" dirty="0"/>
          </a:p>
        </p:txBody>
      </p:sp>
    </p:spTree>
    <p:extLst>
      <p:ext uri="{BB962C8B-B14F-4D97-AF65-F5344CB8AC3E}">
        <p14:creationId xmlns:p14="http://schemas.microsoft.com/office/powerpoint/2010/main" val="6074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6000" dirty="0" smtClean="0">
                <a:latin typeface="Algerian" panose="04020705040A02060702" pitchFamily="82" charset="0"/>
              </a:rPr>
              <a:t>OTOKRATİK LİDER VE 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838200" y="3155661"/>
            <a:ext cx="10515600" cy="4351338"/>
          </a:xfrm>
        </p:spPr>
        <p:txBody>
          <a:bodyPr/>
          <a:lstStyle/>
          <a:p>
            <a:pPr marL="0" indent="0" algn="just">
              <a:buNone/>
            </a:pPr>
            <a:r>
              <a:rPr lang="tr-TR" dirty="0" smtClean="0"/>
              <a:t>   Geleneksel toplumlarda genellikle otoriter liderlik ön plana çıkar. </a:t>
            </a:r>
            <a:r>
              <a:rPr lang="tr-TR" dirty="0" err="1" smtClean="0"/>
              <a:t>Weber’in</a:t>
            </a:r>
            <a:r>
              <a:rPr lang="tr-TR" dirty="0" smtClean="0"/>
              <a:t> tasviri ile, eski geleneklerin kutsal niteliği ve gelenek tarafından otoriteyi kullanmaya çağrılanların meşru olduğu inancına dayanır. Emretme gücünü kullananlar, genellikle kalıtımla (verasetle) elde ettikleri statü nedeniyle kişisel otoriteye sahip olan efendilerdir. Böyle bir sistemde kanunlara değil, geleneklerin tayin ettiği efendilere itaat edilir. </a:t>
            </a:r>
            <a:endParaRPr lang="tr-TR" dirty="0"/>
          </a:p>
        </p:txBody>
      </p:sp>
    </p:spTree>
    <p:extLst>
      <p:ext uri="{BB962C8B-B14F-4D97-AF65-F5344CB8AC3E}">
        <p14:creationId xmlns:p14="http://schemas.microsoft.com/office/powerpoint/2010/main" val="302107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7436" y="655918"/>
            <a:ext cx="9404723" cy="1400530"/>
          </a:xfrm>
        </p:spPr>
        <p:txBody>
          <a:bodyPr>
            <a:noAutofit/>
          </a:bodyPr>
          <a:lstStyle/>
          <a:p>
            <a:pPr algn="ctr"/>
            <a:r>
              <a:rPr lang="tr-TR" sz="5400" dirty="0" smtClean="0">
                <a:latin typeface="Algerian" panose="04020705040A02060702" pitchFamily="82" charset="0"/>
              </a:rPr>
              <a:t>KARİZMATİK LİDER VE LİDERLİK</a:t>
            </a:r>
            <a:endParaRPr lang="tr-TR" sz="5400" dirty="0">
              <a:latin typeface="Algerian" panose="04020705040A02060702" pitchFamily="82" charset="0"/>
            </a:endParaRPr>
          </a:p>
        </p:txBody>
      </p:sp>
      <p:sp>
        <p:nvSpPr>
          <p:cNvPr id="3" name="İçerik Yer Tutucusu 2"/>
          <p:cNvSpPr>
            <a:spLocks noGrp="1"/>
          </p:cNvSpPr>
          <p:nvPr>
            <p:ph idx="1"/>
          </p:nvPr>
        </p:nvSpPr>
        <p:spPr>
          <a:xfrm>
            <a:off x="847436" y="2970934"/>
            <a:ext cx="10515600" cy="4351338"/>
          </a:xfrm>
        </p:spPr>
        <p:txBody>
          <a:bodyPr>
            <a:normAutofit/>
          </a:bodyPr>
          <a:lstStyle/>
          <a:p>
            <a:pPr marL="0" indent="0" algn="just">
              <a:buNone/>
            </a:pPr>
            <a:r>
              <a:rPr lang="tr-TR" dirty="0" smtClean="0"/>
              <a:t>   Karizma kelimesi </a:t>
            </a:r>
            <a:r>
              <a:rPr lang="tr-TR" dirty="0" err="1" smtClean="0"/>
              <a:t>Max</a:t>
            </a:r>
            <a:r>
              <a:rPr lang="tr-TR" dirty="0" smtClean="0"/>
              <a:t> </a:t>
            </a:r>
            <a:r>
              <a:rPr lang="tr-TR" dirty="0" err="1" smtClean="0"/>
              <a:t>Weber</a:t>
            </a:r>
            <a:r>
              <a:rPr lang="tr-TR" dirty="0" smtClean="0"/>
              <a:t> tarafından sosyolojiye kazandırılmış bir kavramdır.  Kelime anlamı aşkın varlığın vergisi, olağanüstü demektir. Bu anlamda karizma kavramı sosyolojik olmaktan ziyade psikolojiktir. Ancak, bir meşruiyet, hâkimiyet ve yönetim biçimine temel olması bakımından sosyolojiktir.</a:t>
            </a:r>
          </a:p>
          <a:p>
            <a:pPr marL="0" indent="0" algn="just">
              <a:buNone/>
            </a:pPr>
            <a:r>
              <a:rPr lang="tr-TR" dirty="0"/>
              <a:t> </a:t>
            </a:r>
            <a:r>
              <a:rPr lang="tr-TR" dirty="0" smtClean="0"/>
              <a:t>  Karizma bir sıfattır, özelliktir. Bu özellikler toplum tarafından algılanır ve karizma sahibi kişiler toplumun lideri olurlar. Karizma sahibi kişiler istese de istemese de toplumun cazibe merkezleridir. Bunlar reformcu, haberci, büyücü, kâhin, veli, nebi, peygamber ve din kurucusu sıfatlarıyla anılsalar da belli bir veya birçok otoriteyi temsil ederler.</a:t>
            </a:r>
            <a:endParaRPr lang="tr-TR" dirty="0"/>
          </a:p>
        </p:txBody>
      </p:sp>
    </p:spTree>
    <p:extLst>
      <p:ext uri="{BB962C8B-B14F-4D97-AF65-F5344CB8AC3E}">
        <p14:creationId xmlns:p14="http://schemas.microsoft.com/office/powerpoint/2010/main" val="861879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6672" y="822173"/>
            <a:ext cx="9404723" cy="1400530"/>
          </a:xfrm>
        </p:spPr>
        <p:txBody>
          <a:bodyPr>
            <a:normAutofit fontScale="90000"/>
          </a:bodyPr>
          <a:lstStyle/>
          <a:p>
            <a:pPr algn="ctr"/>
            <a:r>
              <a:rPr lang="tr-TR" sz="6000" dirty="0" smtClean="0">
                <a:latin typeface="Algerian" panose="04020705040A02060702" pitchFamily="82" charset="0"/>
              </a:rPr>
              <a:t>DEMOKRATİK LİDER VE LİDERLİK</a:t>
            </a:r>
            <a:endParaRPr lang="tr-TR" sz="6000" dirty="0">
              <a:latin typeface="Algerian" panose="04020705040A02060702" pitchFamily="82" charset="0"/>
            </a:endParaRPr>
          </a:p>
        </p:txBody>
      </p:sp>
      <p:sp>
        <p:nvSpPr>
          <p:cNvPr id="3" name="İçerik Yer Tutucusu 2"/>
          <p:cNvSpPr>
            <a:spLocks noGrp="1"/>
          </p:cNvSpPr>
          <p:nvPr>
            <p:ph idx="1"/>
          </p:nvPr>
        </p:nvSpPr>
        <p:spPr>
          <a:xfrm>
            <a:off x="856672" y="3358861"/>
            <a:ext cx="10515600" cy="4351338"/>
          </a:xfrm>
        </p:spPr>
        <p:txBody>
          <a:bodyPr/>
          <a:lstStyle/>
          <a:p>
            <a:pPr marL="0" indent="0" algn="just">
              <a:buNone/>
            </a:pPr>
            <a:r>
              <a:rPr lang="tr-TR" dirty="0" smtClean="0"/>
              <a:t>   Demokratik liderlikte otoritenin paylaşılması vardır. Demokratik liderlikle yönetilen toplumlarda her üye, bürokratik bir sistem içerisinde, gruba ait faaliyetler ve hedef ve amaçların tespitinde yeteneklerine uygun görev alma, fonksiyon icra etme gücüne sahiptir. Liderin fonksiyonu davranışları yasalar çerçevesinde koordine etmektir. Bu nedenle </a:t>
            </a:r>
            <a:r>
              <a:rPr lang="tr-TR" dirty="0" err="1" smtClean="0"/>
              <a:t>Weber</a:t>
            </a:r>
            <a:r>
              <a:rPr lang="tr-TR" dirty="0" smtClean="0"/>
              <a:t> bu tür otoriteye “yasal otorite”  adını vermektedir.</a:t>
            </a:r>
            <a:endParaRPr lang="tr-TR" dirty="0"/>
          </a:p>
        </p:txBody>
      </p:sp>
    </p:spTree>
    <p:extLst>
      <p:ext uri="{BB962C8B-B14F-4D97-AF65-F5344CB8AC3E}">
        <p14:creationId xmlns:p14="http://schemas.microsoft.com/office/powerpoint/2010/main" val="1337533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119</TotalTime>
  <Words>739</Words>
  <Application>Microsoft Office PowerPoint</Application>
  <PresentationFormat>Geniş ekran</PresentationFormat>
  <Paragraphs>70</Paragraphs>
  <Slides>14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Algerian</vt:lpstr>
      <vt:lpstr>Arial</vt:lpstr>
      <vt:lpstr>Calibri</vt:lpstr>
      <vt:lpstr>Century Gothic</vt:lpstr>
      <vt:lpstr>Wingdings 3</vt:lpstr>
      <vt:lpstr>İyon</vt:lpstr>
      <vt:lpstr>LİDERLİK</vt:lpstr>
      <vt:lpstr>LİDERLİK</vt:lpstr>
      <vt:lpstr>LİDERLİK  </vt:lpstr>
      <vt:lpstr>BAŞARILI BİR LİDERDE OLMASI GEREKEN NİTELİKLER</vt:lpstr>
      <vt:lpstr>Liderin Özelliklerinin İki Boyutta  Özetlenmesi Mümkündür;</vt:lpstr>
      <vt:lpstr>LİDERLİK ÇEŞİTLERİ</vt:lpstr>
      <vt:lpstr>OTOKRATİK LİDER VE LİDERLİK</vt:lpstr>
      <vt:lpstr>KARİZMATİK LİDER VE LİDERLİK</vt:lpstr>
      <vt:lpstr>DEMOKRATİK LİDER VE LİDERLİK</vt:lpstr>
      <vt:lpstr>SERBEST ECZACILIKTA LİDERLİK</vt:lpstr>
      <vt:lpstr>SERBEST ECZACILIKTA LİDERLİK</vt:lpstr>
      <vt:lpstr>SERBEST ECZACILIKTA LİDERİN TAŞIMASI GEREKEN ÖZELLİKLER</vt:lpstr>
      <vt:lpstr>SERBEST ECZACILIKA LİDERLİK</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LİDERLİK</dc:title>
  <dc:creator>Windows Kullanıcısı</dc:creator>
  <cp:lastModifiedBy>gülbin özçelikay</cp:lastModifiedBy>
  <cp:revision>12</cp:revision>
  <dcterms:created xsi:type="dcterms:W3CDTF">2018-10-21T19:28:05Z</dcterms:created>
  <dcterms:modified xsi:type="dcterms:W3CDTF">2018-12-12T06:31:57Z</dcterms:modified>
</cp:coreProperties>
</file>