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8" r:id="rId3"/>
    <p:sldId id="290" r:id="rId4"/>
    <p:sldId id="291" r:id="rId5"/>
    <p:sldId id="292" r:id="rId6"/>
    <p:sldId id="293" r:id="rId7"/>
    <p:sldId id="294" r:id="rId8"/>
    <p:sldId id="295" r:id="rId9"/>
    <p:sldId id="296" r:id="rId10"/>
    <p:sldId id="297" r:id="rId11"/>
    <p:sldId id="298" r:id="rId12"/>
    <p:sldId id="299" r:id="rId13"/>
    <p:sldId id="300" r:id="rId14"/>
    <p:sldId id="301" r:id="rId15"/>
    <p:sldId id="302" r:id="rId16"/>
    <p:sldId id="266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5345" autoAdjust="0"/>
    <p:restoredTop sz="94660"/>
  </p:normalViewPr>
  <p:slideViewPr>
    <p:cSldViewPr snapToGrid="0">
      <p:cViewPr varScale="1">
        <p:scale>
          <a:sx n="87" d="100"/>
          <a:sy n="87" d="100"/>
        </p:scale>
        <p:origin x="1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68713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3606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52709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Metin Yer Tutucusu 11"/>
          <p:cNvSpPr>
            <a:spLocks noGrp="1"/>
          </p:cNvSpPr>
          <p:nvPr>
            <p:ph idx="1"/>
          </p:nvPr>
        </p:nvSpPr>
        <p:spPr>
          <a:xfrm>
            <a:off x="547913" y="1299507"/>
            <a:ext cx="10515600" cy="1179054"/>
          </a:xfrm>
          <a:prstGeom prst="rect">
            <a:avLst/>
          </a:prstGeom>
        </p:spPr>
        <p:txBody>
          <a:bodyPr rIns="0" anchor="b" anchorCtr="0">
            <a:noAutofit/>
          </a:bodyPr>
          <a:lstStyle>
            <a:lvl1pPr marL="0" indent="0" algn="l">
              <a:buNone/>
              <a:defRPr sz="2000" b="0" i="0" baseline="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 lvl="0"/>
            <a:r>
              <a:rPr lang="tr-TR" noProof="0" smtClean="0"/>
              <a:t>Asıl metin stillerini düzenle</a:t>
            </a:r>
          </a:p>
        </p:txBody>
      </p:sp>
      <p:sp>
        <p:nvSpPr>
          <p:cNvPr id="9" name="Başlık Yer Tutucusu 10"/>
          <p:cNvSpPr>
            <a:spLocks noGrp="1"/>
          </p:cNvSpPr>
          <p:nvPr>
            <p:ph type="title"/>
          </p:nvPr>
        </p:nvSpPr>
        <p:spPr>
          <a:xfrm>
            <a:off x="547913" y="370118"/>
            <a:ext cx="10515600" cy="673965"/>
          </a:xfrm>
          <a:prstGeom prst="rect">
            <a:avLst/>
          </a:prstGeom>
        </p:spPr>
        <p:txBody>
          <a:bodyPr rIns="0" anchor="b" anchorCtr="0">
            <a:normAutofit/>
          </a:bodyPr>
          <a:lstStyle>
            <a:lvl1pPr>
              <a:defRPr sz="2400"/>
            </a:lvl1pPr>
          </a:lstStyle>
          <a:p>
            <a:pPr lvl="0"/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62579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Özel Dü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773086785"/>
      </p:ext>
    </p:extLst>
  </p:cSld>
  <p:clrMapOvr>
    <a:masterClrMapping/>
  </p:clrMapOvr>
  <p:hf sldNum="0" hd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09" y="381000"/>
            <a:ext cx="9832360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09" y="1981204"/>
            <a:ext cx="9832360" cy="41878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D7305B69-F4B6-46CD-AF62-FD4ECA08B47D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7" name="Düz Bağlayıcı 6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6328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7040B08B-C352-47BE-9B06-0A188FAADA31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334547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1522811" y="381000"/>
            <a:ext cx="9832359" cy="1219200"/>
          </a:xfrm>
          <a:prstGeom prst="rect">
            <a:avLst/>
          </a:prstGeom>
        </p:spPr>
        <p:txBody>
          <a:bodyPr/>
          <a:lstStyle/>
          <a:p>
            <a:r>
              <a:rPr lang="tr-TR"/>
              <a:t>Asıl başlık stili için tıklayın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1488556" y="1984248"/>
            <a:ext cx="4801851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553319" y="1984248"/>
            <a:ext cx="4801852" cy="4187952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1800"/>
            </a:lvl1pPr>
            <a:lvl2pPr>
              <a:defRPr sz="1500"/>
            </a:lvl2pPr>
            <a:lvl3pPr>
              <a:defRPr sz="135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tr-TR" dirty="0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>
          <a:xfrm>
            <a:off x="8230157" y="6400800"/>
            <a:ext cx="1549063" cy="276228"/>
          </a:xfrm>
          <a:prstGeom prst="rect">
            <a:avLst/>
          </a:prstGeom>
        </p:spPr>
        <p:txBody>
          <a:bodyPr/>
          <a:lstStyle/>
          <a:p>
            <a:fld id="{20538472-C768-438E-A504-E09C6DD853BD}" type="datetime1">
              <a:rPr lang="tr-TR">
                <a:solidFill>
                  <a:prstClr val="black"/>
                </a:solidFill>
              </a:rPr>
              <a:pPr/>
              <a:t>27.2.2020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1522812" y="6400800"/>
            <a:ext cx="5956385" cy="276228"/>
          </a:xfrm>
          <a:prstGeom prst="rect">
            <a:avLst/>
          </a:prstGeom>
        </p:spPr>
        <p:txBody>
          <a:bodyPr/>
          <a:lstStyle/>
          <a:p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0288091" y="6400800"/>
            <a:ext cx="1067080" cy="276228"/>
          </a:xfrm>
          <a:prstGeom prst="rect">
            <a:avLst/>
          </a:prstGeom>
        </p:spPr>
        <p:txBody>
          <a:bodyPr/>
          <a:lstStyle/>
          <a:p>
            <a:fld id="{2A013F82-EE5E-44EE-A61D-E31C6657F26F}" type="slidenum">
              <a:rPr lang="tr-TR">
                <a:solidFill>
                  <a:prstClr val="black"/>
                </a:solidFill>
              </a:rPr>
              <a:pPr/>
              <a:t>‹#›</a:t>
            </a:fld>
            <a:endParaRPr lang="tr-TR" dirty="0">
              <a:solidFill>
                <a:prstClr val="black"/>
              </a:solidFill>
            </a:endParaRPr>
          </a:p>
        </p:txBody>
      </p:sp>
      <p:cxnSp>
        <p:nvCxnSpPr>
          <p:cNvPr id="8" name="Düz Bağlayıcı 7"/>
          <p:cNvCxnSpPr/>
          <p:nvPr/>
        </p:nvCxnSpPr>
        <p:spPr>
          <a:xfrm>
            <a:off x="1659368" y="1709058"/>
            <a:ext cx="9619581" cy="0"/>
          </a:xfrm>
          <a:prstGeom prst="line">
            <a:avLst/>
          </a:prstGeom>
          <a:ln w="12700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4124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187144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649208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362180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3902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726814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19641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171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57588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3C1ED-4BAF-48E3-8A77-0F79AE13E1D3}" type="datetimeFigureOut">
              <a:rPr lang="tr-TR" smtClean="0"/>
              <a:t>27.2.2020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C9C1B0-BA33-40BC-8CA7-4B7506848D88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674879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Resim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"/>
            <a:ext cx="12192000" cy="685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049981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hf sldNum="0" hdr="0" dt="0"/>
  <p:txStyles>
    <p:titleStyle>
      <a:lvl1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lang="tr-TR" sz="2000" b="1" kern="1200" dirty="0">
          <a:solidFill>
            <a:srgbClr val="160093"/>
          </a:solidFill>
          <a:latin typeface="Arial"/>
          <a:ea typeface="ＭＳ Ｐゴシック" charset="0"/>
          <a:cs typeface="Arial"/>
        </a:defRPr>
      </a:lvl1pPr>
      <a:lvl2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2pPr>
      <a:lvl3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3pPr>
      <a:lvl4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4pPr>
      <a:lvl5pPr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5pPr>
      <a:lvl6pPr marL="4572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6pPr>
      <a:lvl7pPr marL="9144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7pPr>
      <a:lvl8pPr marL="13716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8pPr>
      <a:lvl9pPr marL="1828800" algn="l" rtl="0" eaLnBrk="1" fontAlgn="base" hangingPunct="1">
        <a:lnSpc>
          <a:spcPct val="90000"/>
        </a:lnSpc>
        <a:spcBef>
          <a:spcPct val="0"/>
        </a:spcBef>
        <a:spcAft>
          <a:spcPct val="0"/>
        </a:spcAft>
        <a:defRPr sz="2000" b="1">
          <a:solidFill>
            <a:srgbClr val="160093"/>
          </a:solidFill>
          <a:latin typeface="Arial" panose="020B0604020202020204" pitchFamily="34" charset="0"/>
          <a:ea typeface="ＭＳ Ｐゴシック" panose="020B0600070205080204" pitchFamily="34" charset="-128"/>
          <a:cs typeface="Arial" panose="020B0604020202020204" pitchFamily="34" charset="0"/>
        </a:defRPr>
      </a:lvl9pPr>
    </p:titleStyle>
    <p:bodyStyle>
      <a:lvl1pPr marL="228600" indent="-228600" algn="l" rtl="0" eaLnBrk="1" fontAlgn="base" hangingPunct="1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Stratejik planlama süreci</a:t>
            </a: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630016" y="1677288"/>
            <a:ext cx="9044609" cy="5180712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İşletmelerde planlamanın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ileri düzeyi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STRATEJİK </a:t>
            </a:r>
            <a:r>
              <a:rPr lang="tr-TR" sz="2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PLANLAMA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’dır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marL="0" indent="0" algn="just">
              <a:buNone/>
            </a:pPr>
            <a:r>
              <a:rPr lang="tr-TR" sz="2200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Stratejik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Planlama;</a:t>
            </a:r>
          </a:p>
          <a:p>
            <a:pPr marL="0" indent="0" algn="just"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-İşletmenin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amaçları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kaynakları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ile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çevresel şartlar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arasında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eşgüdüm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sağlama ve sürekli kılma sürecidir,</a:t>
            </a:r>
          </a:p>
          <a:p>
            <a:pPr algn="just">
              <a:buFontTx/>
              <a:buChar char="-"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Uzun vadeli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nitelik taşır,  </a:t>
            </a:r>
          </a:p>
          <a:p>
            <a:pPr algn="just">
              <a:buFontTx/>
              <a:buChar char="-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Öncelikler iyi belirlenerek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amaçlar hiyerarşisi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oluşturulur,</a:t>
            </a:r>
          </a:p>
          <a:p>
            <a:pPr algn="just">
              <a:buFontTx/>
              <a:buChar char="-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Amaçların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gerçekçi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olmasına 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(dilekler yerine hedefler)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özen gösterilir,</a:t>
            </a:r>
          </a:p>
          <a:p>
            <a:pPr algn="just">
              <a:buFontTx/>
              <a:buChar char="-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Stratejik planın en önemli bölümü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Portföy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planının </a:t>
            </a:r>
            <a:r>
              <a:rPr lang="tr-TR" sz="2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(Karlı/Zararlı alanlar, mamuller, mamul hatları)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hazırlanmasıdır.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</a:t>
            </a:fld>
            <a:endParaRPr lang="tr-TR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376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Boston Danışma Grubunun büyüme / pazar payı matrisi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10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xmlns="" id="{9040B655-9F8E-4D0D-BFD5-86F13D5C8D8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31926" y="1741721"/>
            <a:ext cx="6946822" cy="3907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0651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Boston Danışma Grubunun büyüme / pazar payı matrisi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11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7" name="İçerik Yer Tutucusu 2">
            <a:extLst>
              <a:ext uri="{FF2B5EF4-FFF2-40B4-BE49-F238E27FC236}">
                <a16:creationId xmlns:a16="http://schemas.microsoft.com/office/drawing/2014/main" xmlns="" id="{C839F298-1A87-4D30-9564-87D54B7099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2815" y="1748062"/>
            <a:ext cx="8637562" cy="4052741"/>
          </a:xfrm>
        </p:spPr>
        <p:txBody>
          <a:bodyPr>
            <a:normAutofit fontScale="92500" lnSpcReduction="10000"/>
          </a:bodyPr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Yıldızlar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         İşletmenin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 başarılı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olduğu birimlerdir. Başarının devamı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için işletmenin daha fazla çaba göstermesi gerekir.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Sorunlular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        Pazarın büyüme oranının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yüksek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ancak pazar payının daha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olduğu birimlerdir. İşletme bunların üzerinde önemle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durmalıdır.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Sağmal İnekler	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Pazar büyüme oranının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düşük,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ancak pazar payının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yüksek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olduğu birimlerdir. İşletmenin önemli miktarda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gelir elde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etmesi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elde edilen geliri Yıldızlar ve Sorunlular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bölümüne harcamasına imkan verir.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Köpekler	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Pazar büyüme oranının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düşük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Pazar payının da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istenilen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seviyede olmadığı </a:t>
            </a: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birimlerdir. Elde edilen </a:t>
            </a:r>
            <a:r>
              <a:rPr lang="tr-TR" sz="20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 çok düşüktür.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İşletmenin çok çaba ve zaman harcaması gereken birimlerdir. </a:t>
            </a:r>
          </a:p>
        </p:txBody>
      </p:sp>
      <p:sp>
        <p:nvSpPr>
          <p:cNvPr id="8" name="Ok: Şeritli Sağ 3">
            <a:extLst>
              <a:ext uri="{FF2B5EF4-FFF2-40B4-BE49-F238E27FC236}">
                <a16:creationId xmlns:a16="http://schemas.microsoft.com/office/drawing/2014/main" xmlns="" id="{31B1FDF4-97D5-4C94-991F-B779B443748A}"/>
              </a:ext>
            </a:extLst>
          </p:cNvPr>
          <p:cNvSpPr/>
          <p:nvPr/>
        </p:nvSpPr>
        <p:spPr>
          <a:xfrm>
            <a:off x="2856659" y="1928190"/>
            <a:ext cx="689317" cy="219453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9" name="Ok: Şeritli Sağ 3">
            <a:extLst>
              <a:ext uri="{FF2B5EF4-FFF2-40B4-BE49-F238E27FC236}">
                <a16:creationId xmlns:a16="http://schemas.microsoft.com/office/drawing/2014/main" xmlns="" id="{31B1FDF4-97D5-4C94-991F-B779B443748A}"/>
              </a:ext>
            </a:extLst>
          </p:cNvPr>
          <p:cNvSpPr/>
          <p:nvPr/>
        </p:nvSpPr>
        <p:spPr>
          <a:xfrm>
            <a:off x="2856659" y="2596293"/>
            <a:ext cx="689317" cy="28135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Ok: Şeritli Sağ 3">
            <a:extLst>
              <a:ext uri="{FF2B5EF4-FFF2-40B4-BE49-F238E27FC236}">
                <a16:creationId xmlns:a16="http://schemas.microsoft.com/office/drawing/2014/main" xmlns="" id="{31B1FDF4-97D5-4C94-991F-B779B443748A}"/>
              </a:ext>
            </a:extLst>
          </p:cNvPr>
          <p:cNvSpPr/>
          <p:nvPr/>
        </p:nvSpPr>
        <p:spPr>
          <a:xfrm>
            <a:off x="2856658" y="3731753"/>
            <a:ext cx="689317" cy="28135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1" name="Ok: Şeritli Sağ 3">
            <a:extLst>
              <a:ext uri="{FF2B5EF4-FFF2-40B4-BE49-F238E27FC236}">
                <a16:creationId xmlns:a16="http://schemas.microsoft.com/office/drawing/2014/main" xmlns="" id="{31B1FDF4-97D5-4C94-991F-B779B443748A}"/>
              </a:ext>
            </a:extLst>
          </p:cNvPr>
          <p:cNvSpPr/>
          <p:nvPr/>
        </p:nvSpPr>
        <p:spPr>
          <a:xfrm>
            <a:off x="2856658" y="4907664"/>
            <a:ext cx="689317" cy="281354"/>
          </a:xfrm>
          <a:prstGeom prst="strip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806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Electric’in endüstri çekiciliği / işletme konumu modeli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12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12" name="İçerik Yer Tutucusu 3">
            <a:extLst>
              <a:ext uri="{FF2B5EF4-FFF2-40B4-BE49-F238E27FC236}">
                <a16:creationId xmlns:a16="http://schemas.microsoft.com/office/drawing/2014/main" xmlns="" id="{BA1CAC1F-8760-466F-AB8C-0D9B6D8FB2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5577" y="1698927"/>
            <a:ext cx="6970084" cy="39787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0790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Electric’in endüstri çekiciliği / işletme konumu modeli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13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11" y="1762543"/>
            <a:ext cx="9832360" cy="3999279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Tablodan da görüleceği üzere en yararlı işletme birimleri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endüstri çekiciliğinin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işletme gücünün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yüksek olduğu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birimlerdir.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Endüstri </a:t>
            </a: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/ Pazar Çekiciliği göstergeleri şu unsurlardan oluşur;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Pazarın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büyüklü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ğü,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Pazarın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büyüme hızı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marjı,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Rekabetin 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oğunluğu,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Mevsimlik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değişim,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Ölçek ekonomisi,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Sermaye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gerekliliği,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Yasal mevzuat.</a:t>
            </a: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97457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 fontScale="90000"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General Electric’in endüstri çekiciliği / işletme konumu modeli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14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522811" y="1762543"/>
            <a:ext cx="9832360" cy="4187825"/>
          </a:xfrm>
        </p:spPr>
        <p:txBody>
          <a:bodyPr/>
          <a:lstStyle/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İşletme konumu / gücü göstergeleri şu unsurlardan oluşur;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2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Oransal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pazar payı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Fiyat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rekabet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gücü,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Üretim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gücü,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Finansal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güç,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Mamulün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kalitesi,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</a:t>
            </a: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bilgisi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Satış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etkinliği,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Teknoloji kullanımı,</a:t>
            </a:r>
          </a:p>
          <a:p>
            <a:pPr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2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Coğrafi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özellikler.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503604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2271413" y="467038"/>
            <a:ext cx="7374270" cy="599728"/>
          </a:xfrm>
        </p:spPr>
        <p:txBody>
          <a:bodyPr>
            <a:normAutofit/>
          </a:bodyPr>
          <a:lstStyle/>
          <a:p>
            <a:pPr algn="ctr"/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Kaynaklar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15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6" name="İçerik Yer Tutucusu 2"/>
          <p:cNvSpPr>
            <a:spLocks noGrp="1"/>
          </p:cNvSpPr>
          <p:nvPr>
            <p:ph idx="1"/>
          </p:nvPr>
        </p:nvSpPr>
        <p:spPr>
          <a:xfrm>
            <a:off x="2018068" y="1408182"/>
            <a:ext cx="8270023" cy="4351338"/>
          </a:xfrm>
        </p:spPr>
        <p:txBody>
          <a:bodyPr>
            <a:normAutofit/>
          </a:bodyPr>
          <a:lstStyle/>
          <a:p>
            <a:endParaRPr lang="tr-TR" dirty="0"/>
          </a:p>
          <a:p>
            <a:endParaRPr lang="tr-TR" dirty="0"/>
          </a:p>
          <a:p>
            <a:r>
              <a:rPr lang="tr-TR" sz="1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tr-TR" sz="1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tr-TR" sz="1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</a:t>
            </a:r>
          </a:p>
        </p:txBody>
      </p:sp>
      <p:sp>
        <p:nvSpPr>
          <p:cNvPr id="12" name="İçerik Yer Tutucusu 2">
            <a:extLst>
              <a:ext uri="{FF2B5EF4-FFF2-40B4-BE49-F238E27FC236}">
                <a16:creationId xmlns:a16="http://schemas.microsoft.com/office/drawing/2014/main" xmlns="" id="{841BE76F-8D30-4BBE-8A5C-0A1424934755}"/>
              </a:ext>
            </a:extLst>
          </p:cNvPr>
          <p:cNvSpPr txBox="1">
            <a:spLocks/>
          </p:cNvSpPr>
          <p:nvPr/>
        </p:nvSpPr>
        <p:spPr>
          <a:xfrm>
            <a:off x="1237136" y="1662988"/>
            <a:ext cx="10118035" cy="3841726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rtl="0" eaLnBrk="1" fontAlgn="base" hangingPunct="1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fontAlgn="base" hangingPunct="1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Makro Pazarlama, 2. Baskı. Birol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Tenekecioğlu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N.Figen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Ersoy, Birlik Ofset, Eskişehir, 2000.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Jim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Blythe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(Türkçesi: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Prof.Dr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Yavuz Odabaşı),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Prentice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Hall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Bilim-Teknik Kitabevi, Eskişehir, 2001.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İlkeleri, Türkiye Uygulamaları: Global Yönetimsel Yaklaşım, Ömer Baybars Tek, Beta, İstanbul, 1999.</a:t>
            </a:r>
          </a:p>
          <a:p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Yönetimi,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B.Tenekecioğlu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ve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F.Esoy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Birlik Ofset, Eskişehir, 2000.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Yönetimi, Philip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Kotler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(Çeviri: Nejat </a:t>
            </a:r>
            <a:r>
              <a:rPr lang="tr-TR" sz="2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Muallimoğlu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), Milenyum Baskısı, Beta Yayın Dağıtım A.Ş, İstanbul, 2000.</a:t>
            </a:r>
          </a:p>
          <a:p>
            <a:r>
              <a:rPr lang="tr-TR" sz="2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Pazarlama-İlkeler</a:t>
            </a: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Yönetim, Cemal Yükselen, Detay Yayıncılık Ankara, 2001.</a:t>
            </a:r>
          </a:p>
        </p:txBody>
      </p:sp>
    </p:spTree>
    <p:extLst>
      <p:ext uri="{BB962C8B-B14F-4D97-AF65-F5344CB8AC3E}">
        <p14:creationId xmlns:p14="http://schemas.microsoft.com/office/powerpoint/2010/main" val="37475806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Temel yönetim süreci…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2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xmlns="" id="{5FB4473B-C7EB-4AC4-B682-AD0781872A6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53856" y="1755741"/>
            <a:ext cx="7706241" cy="4033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18281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yönetim süreci…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3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7" name="İçerik Yer Tutucusu 3">
            <a:extLst>
              <a:ext uri="{FF2B5EF4-FFF2-40B4-BE49-F238E27FC236}">
                <a16:creationId xmlns:a16="http://schemas.microsoft.com/office/drawing/2014/main" xmlns="" id="{DD00B17B-6C09-42B5-83BB-640BB04CA0A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6725" y="1764917"/>
            <a:ext cx="7220152" cy="4139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35771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Pazarlama Stratejisi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4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5" name="İçerik Yer Tutucusu 3">
            <a:extLst>
              <a:ext uri="{FF2B5EF4-FFF2-40B4-BE49-F238E27FC236}">
                <a16:creationId xmlns:a16="http://schemas.microsoft.com/office/drawing/2014/main" xmlns="" id="{523E2EFF-9F12-4238-A351-60D0FC892F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87245" y="1773440"/>
            <a:ext cx="8053132" cy="40364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86814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Rekabetçi pazarlama stratejisi…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5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69760" y="2168909"/>
            <a:ext cx="5603907" cy="2722582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liderliği stratejisi,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Rakiplere meydan okuyucu strateji,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İzleyici strateji,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 bulma stratejisi (Niş Strateji)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38677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Rekabetçi pazarlama stratejisi…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6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2614676" y="2190941"/>
            <a:ext cx="4920862" cy="2204789"/>
          </a:xfrm>
        </p:spPr>
        <p:txBody>
          <a:bodyPr/>
          <a:lstStyle/>
          <a:p>
            <a:pPr>
              <a:buFont typeface="Wingdings" panose="05000000000000000000" pitchFamily="2" charset="2"/>
              <a:buChar char="v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Pazar liderliği stratejisi,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Rakiplere meydan okuyucu strateji,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İzleyici strateji,</a:t>
            </a:r>
          </a:p>
          <a:p>
            <a:pPr>
              <a:buFont typeface="Wingdings" panose="05000000000000000000" pitchFamily="2" charset="2"/>
              <a:buChar char="v"/>
            </a:pPr>
            <a:r>
              <a:rPr lang="tr-TR" sz="2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Yer bulma stratejisi (Niş Strateji)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93016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281608"/>
            <a:ext cx="9207436" cy="599728"/>
          </a:xfrm>
        </p:spPr>
        <p:txBody>
          <a:bodyPr>
            <a:normAutofit fontScale="90000"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Büyüyen pazarlarda öncü ve izleyicilerin pazar paylarının gelişimi…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7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xmlns="" id="{8CDF1EAD-45C7-4CA2-ABE1-223380D78A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39906" y="1916568"/>
            <a:ext cx="6594774" cy="3887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210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Öncü ve izleyicilerin başarılı olma faktörleri…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8</a:t>
            </a:fld>
            <a:endParaRPr lang="tr-TR" dirty="0">
              <a:solidFill>
                <a:prstClr val="black"/>
              </a:solidFill>
            </a:endParaRPr>
          </a:p>
        </p:txBody>
      </p:sp>
      <p:pic>
        <p:nvPicPr>
          <p:cNvPr id="6" name="İçerik Yer Tutucusu 3">
            <a:extLst>
              <a:ext uri="{FF2B5EF4-FFF2-40B4-BE49-F238E27FC236}">
                <a16:creationId xmlns:a16="http://schemas.microsoft.com/office/drawing/2014/main" xmlns="" id="{2A256178-A044-4794-98A7-2E925A6DE38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628596" y="1323585"/>
            <a:ext cx="7863840" cy="4487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2093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1080655" y="381000"/>
            <a:ext cx="8959722" cy="59972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tr-TR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Durum analizi…</a:t>
            </a:r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tr-TR" smtClean="0">
                <a:solidFill>
                  <a:prstClr val="black"/>
                </a:solidFill>
              </a:rPr>
              <a:pPr/>
              <a:t>9</a:t>
            </a:fld>
            <a:endParaRPr lang="tr-TR" dirty="0">
              <a:solidFill>
                <a:prstClr val="black"/>
              </a:solidFill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880617" y="1755775"/>
            <a:ext cx="8407474" cy="326791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İş Portföy Analizi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Boston Danışma Grubunun büyüme / pazar payı matrisi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General </a:t>
            </a:r>
            <a:r>
              <a:rPr lang="tr-TR" sz="24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Electric’in</a:t>
            </a: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endüstri çekiciliği / işletme konumu modeli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PIMS programı</a:t>
            </a:r>
          </a:p>
          <a:p>
            <a:pPr algn="just">
              <a:lnSpc>
                <a:spcPct val="100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tr-TR" sz="24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Shell yönlü politika matrisi</a:t>
            </a: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endParaRPr lang="tr-TR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just">
              <a:lnSpc>
                <a:spcPct val="100000"/>
              </a:lnSpc>
              <a:spcBef>
                <a:spcPts val="0"/>
              </a:spcBef>
              <a:buNone/>
            </a:pPr>
            <a:r>
              <a:rPr lang="tr-TR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SWOT Analizi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5972258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h.t.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h.t." id="{413A7544-DC64-4FD9-B67F-E82A6B382656}" vid="{2993C0EF-C761-423D-BA24-A50FC795947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113</TotalTime>
  <Words>439</Words>
  <Application>Microsoft Office PowerPoint</Application>
  <PresentationFormat>Geniş ekran</PresentationFormat>
  <Paragraphs>102</Paragraphs>
  <Slides>15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6</vt:i4>
      </vt:variant>
      <vt:variant>
        <vt:lpstr>Tema</vt:lpstr>
      </vt:variant>
      <vt:variant>
        <vt:i4>2</vt:i4>
      </vt:variant>
      <vt:variant>
        <vt:lpstr>Slayt Başlıkları</vt:lpstr>
      </vt:variant>
      <vt:variant>
        <vt:i4>15</vt:i4>
      </vt:variant>
    </vt:vector>
  </HeadingPairs>
  <TitlesOfParts>
    <vt:vector size="23" baseType="lpstr">
      <vt:lpstr>ＭＳ Ｐゴシック</vt:lpstr>
      <vt:lpstr>Arial</vt:lpstr>
      <vt:lpstr>Calibri</vt:lpstr>
      <vt:lpstr>Calibri Light</vt:lpstr>
      <vt:lpstr>Times New Roman</vt:lpstr>
      <vt:lpstr>Wingdings</vt:lpstr>
      <vt:lpstr>Office Teması</vt:lpstr>
      <vt:lpstr>h.t.</vt:lpstr>
      <vt:lpstr>Stratejik planlama süreci</vt:lpstr>
      <vt:lpstr>Temel yönetim süreci…</vt:lpstr>
      <vt:lpstr>Pazarlama yönetim süreci…</vt:lpstr>
      <vt:lpstr>Pazarlama Stratejisi</vt:lpstr>
      <vt:lpstr>Rekabetçi pazarlama stratejisi…</vt:lpstr>
      <vt:lpstr>Rekabetçi pazarlama stratejisi…</vt:lpstr>
      <vt:lpstr>Büyüyen pazarlarda öncü ve izleyicilerin pazar paylarının gelişimi…</vt:lpstr>
      <vt:lpstr>Öncü ve izleyicilerin başarılı olma faktörleri…</vt:lpstr>
      <vt:lpstr>Durum analizi…</vt:lpstr>
      <vt:lpstr>Boston Danışma Grubunun büyüme / pazar payı matrisi</vt:lpstr>
      <vt:lpstr>Boston Danışma Grubunun büyüme / pazar payı matrisi</vt:lpstr>
      <vt:lpstr>General Electric’in endüstri çekiciliği / işletme konumu modeli</vt:lpstr>
      <vt:lpstr>General Electric’in endüstri çekiciliği / işletme konumu modeli</vt:lpstr>
      <vt:lpstr>General Electric’in endüstri çekiciliği / işletme konumu modeli</vt:lpstr>
      <vt:lpstr>Kaynaklar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Taşınmaz</dc:creator>
  <cp:lastModifiedBy>arahmantursun@gmail.com</cp:lastModifiedBy>
  <cp:revision>15</cp:revision>
  <dcterms:created xsi:type="dcterms:W3CDTF">2020-02-26T08:47:32Z</dcterms:created>
  <dcterms:modified xsi:type="dcterms:W3CDTF">2020-02-27T12:13:47Z</dcterms:modified>
</cp:coreProperties>
</file>