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266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4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8713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360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270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547913" y="1299507"/>
            <a:ext cx="105156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547913" y="370118"/>
            <a:ext cx="105156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2579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3086785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09" y="381000"/>
            <a:ext cx="9832360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09" y="1981204"/>
            <a:ext cx="9832360" cy="41878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D7305B69-F4B6-46CD-AF62-FD4ECA08B47D}" type="datetime1">
              <a:rPr lang="tr-TR">
                <a:solidFill>
                  <a:prstClr val="black"/>
                </a:solidFill>
              </a:rPr>
              <a:pPr/>
              <a:t>27.2.2020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7" name="Düz Bağlayıcı 6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328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7040B08B-C352-47BE-9B06-0A188FAADA31}" type="datetime1">
              <a:rPr lang="tr-TR">
                <a:solidFill>
                  <a:prstClr val="black"/>
                </a:solidFill>
              </a:rPr>
              <a:pPr/>
              <a:t>27.2.2020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45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11" y="381000"/>
            <a:ext cx="9832359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88556" y="1984248"/>
            <a:ext cx="4801851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553319" y="1984248"/>
            <a:ext cx="4801852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20538472-C768-438E-A504-E09C6DD853BD}" type="datetime1">
              <a:rPr lang="tr-TR">
                <a:solidFill>
                  <a:prstClr val="black"/>
                </a:solidFill>
              </a:rPr>
              <a:pPr/>
              <a:t>27.2.2020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8" name="Düz Bağlayıcı 7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24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871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92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218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902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68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964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171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758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48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99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Stratejik planlama süreci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0016" y="1677288"/>
            <a:ext cx="9044609" cy="51807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İşletmelerde planlamanın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ileri düzeyi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STRATEJİK </a:t>
            </a:r>
            <a:r>
              <a:rPr lang="tr-TR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PLANLAMA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’dır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Stratejik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Planlama;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-İşletmenin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amaçları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kaynakları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çevresel şartlar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eşgüdüm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sağlama ve sürekli kılma sürecidir,</a:t>
            </a:r>
          </a:p>
          <a:p>
            <a:pPr algn="just">
              <a:buFontTx/>
              <a:buChar char="-"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Uzun vadeli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nitelik taşır,  </a:t>
            </a:r>
          </a:p>
          <a:p>
            <a:pPr algn="just">
              <a:buFontTx/>
              <a:buChar char="-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Öncelikler iyi belirlenerek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amaçlar hiyerarşisi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oluşturulur,</a:t>
            </a:r>
          </a:p>
          <a:p>
            <a:pPr algn="just">
              <a:buFontTx/>
              <a:buChar char="-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Amaçların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gerçekçi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olmasına 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(dilekler yerine hedefler)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özen gösterilir,</a:t>
            </a:r>
          </a:p>
          <a:p>
            <a:pPr algn="just">
              <a:buFontTx/>
              <a:buChar char="-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Stratejik planın en önemli bölümü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Portföy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planının 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(Karlı/Zararlı alanlar, mamuller, mamul hatları)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hazırlanmasıdır.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76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Boston Danışma Grubunun büyüme / pazar payı matrisi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10</a:t>
            </a:fld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xmlns="" id="{9040B655-9F8E-4D0D-BFD5-86F13D5C8D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1926" y="1741721"/>
            <a:ext cx="6946822" cy="390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65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Boston Danışma Grubunun büyüme / pazar payı matrisi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11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İçerik Yer Tutucusu 2">
            <a:extLst>
              <a:ext uri="{FF2B5EF4-FFF2-40B4-BE49-F238E27FC236}">
                <a16:creationId xmlns:a16="http://schemas.microsoft.com/office/drawing/2014/main" xmlns="" id="{C839F298-1A87-4D30-9564-87D54B709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2815" y="1748062"/>
            <a:ext cx="8637562" cy="405274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Yıldızlar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İşletmenin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başarılı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olduğu birimlerdir. Başarının devamı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için işletmenin daha fazla çaba göstermesi gerekir.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Sorunlular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Pazarın büyüme oranının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ancak pazar payının daha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olduğu birimlerdir. İşletme bunların üzerinde önemle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durmalıdır.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Sağmal İnekler	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Pazar büyüme oranının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düşük,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ancak pazar payının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olduğu birimlerdir. İşletmenin önemli miktarda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gelir elde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etmesi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elde edilen geliri Yıldızlar ve Sorunlular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bölümüne harcamasına imkan verir.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Köpekler	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Pazar büyüme oranının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Pazar payının da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istenilen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seviyede olmadığı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birimlerdir. Elde edilen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 çok düşüktür.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İşletmenin çok çaba ve zaman harcaması gereken birimlerdir. </a:t>
            </a:r>
          </a:p>
        </p:txBody>
      </p:sp>
      <p:sp>
        <p:nvSpPr>
          <p:cNvPr id="8" name="Ok: Şeritli Sağ 3">
            <a:extLst>
              <a:ext uri="{FF2B5EF4-FFF2-40B4-BE49-F238E27FC236}">
                <a16:creationId xmlns:a16="http://schemas.microsoft.com/office/drawing/2014/main" xmlns="" id="{31B1FDF4-97D5-4C94-991F-B779B443748A}"/>
              </a:ext>
            </a:extLst>
          </p:cNvPr>
          <p:cNvSpPr/>
          <p:nvPr/>
        </p:nvSpPr>
        <p:spPr>
          <a:xfrm>
            <a:off x="2856659" y="1928190"/>
            <a:ext cx="689317" cy="21945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k: Şeritli Sağ 3">
            <a:extLst>
              <a:ext uri="{FF2B5EF4-FFF2-40B4-BE49-F238E27FC236}">
                <a16:creationId xmlns:a16="http://schemas.microsoft.com/office/drawing/2014/main" xmlns="" id="{31B1FDF4-97D5-4C94-991F-B779B443748A}"/>
              </a:ext>
            </a:extLst>
          </p:cNvPr>
          <p:cNvSpPr/>
          <p:nvPr/>
        </p:nvSpPr>
        <p:spPr>
          <a:xfrm>
            <a:off x="2856659" y="2596293"/>
            <a:ext cx="689317" cy="28135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k: Şeritli Sağ 3">
            <a:extLst>
              <a:ext uri="{FF2B5EF4-FFF2-40B4-BE49-F238E27FC236}">
                <a16:creationId xmlns:a16="http://schemas.microsoft.com/office/drawing/2014/main" xmlns="" id="{31B1FDF4-97D5-4C94-991F-B779B443748A}"/>
              </a:ext>
            </a:extLst>
          </p:cNvPr>
          <p:cNvSpPr/>
          <p:nvPr/>
        </p:nvSpPr>
        <p:spPr>
          <a:xfrm>
            <a:off x="2856658" y="3731753"/>
            <a:ext cx="689317" cy="28135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k: Şeritli Sağ 3">
            <a:extLst>
              <a:ext uri="{FF2B5EF4-FFF2-40B4-BE49-F238E27FC236}">
                <a16:creationId xmlns:a16="http://schemas.microsoft.com/office/drawing/2014/main" xmlns="" id="{31B1FDF4-97D5-4C94-991F-B779B443748A}"/>
              </a:ext>
            </a:extLst>
          </p:cNvPr>
          <p:cNvSpPr/>
          <p:nvPr/>
        </p:nvSpPr>
        <p:spPr>
          <a:xfrm>
            <a:off x="2856658" y="4907664"/>
            <a:ext cx="689317" cy="28135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8067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Electric’in endüstri çekiciliği / işletme konumu modeli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12</a:t>
            </a:fld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12" name="İçerik Yer Tutucusu 3">
            <a:extLst>
              <a:ext uri="{FF2B5EF4-FFF2-40B4-BE49-F238E27FC236}">
                <a16:creationId xmlns:a16="http://schemas.microsoft.com/office/drawing/2014/main" xmlns="" id="{BA1CAC1F-8760-466F-AB8C-0D9B6D8FB2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5577" y="1698927"/>
            <a:ext cx="6970084" cy="3978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079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Electric’in endüstri çekiciliği / işletme konumu modeli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13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11" y="1762543"/>
            <a:ext cx="9832360" cy="3999279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Tablodan da görüleceği üzere en yararlı işletme birimleri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endüstri çekiciliğinin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 gücünün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 olduğu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birimlerdir.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Endüstri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Pazar Çekiciliği göstergeleri şu unsurlardan oluşur;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Pazarın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büyüklü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ğü,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Pazarın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büyüme hızı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marjı,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Rekabetin y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oğunluğu,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Mevsimlik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değişim,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Ölçek ekonomisi,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Sermaye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gerekliliği,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Yasal mevzuat.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7457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Electric’in endüstri çekiciliği / işletme konumu modeli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14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11" y="1762543"/>
            <a:ext cx="9832360" cy="4187825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İşletme konumu / gücü göstergeleri şu unsurlardan oluşur;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Oransal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 payı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Fiyat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rekabet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gücü,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gücü,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Finansal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güç,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Mamulün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kalitesi,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bilgisi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Satış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etkinliği,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Teknoloji kullanımı,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Coğrafi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036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71413" y="467038"/>
            <a:ext cx="7374270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15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2018068" y="1408182"/>
            <a:ext cx="8270023" cy="4351338"/>
          </a:xfrm>
        </p:spPr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</a:t>
            </a:r>
          </a:p>
        </p:txBody>
      </p:sp>
      <p:sp>
        <p:nvSpPr>
          <p:cNvPr id="12" name="İçerik Yer Tutucusu 2">
            <a:extLst>
              <a:ext uri="{FF2B5EF4-FFF2-40B4-BE49-F238E27FC236}">
                <a16:creationId xmlns:a16="http://schemas.microsoft.com/office/drawing/2014/main" xmlns="" id="{841BE76F-8D30-4BBE-8A5C-0A1424934755}"/>
              </a:ext>
            </a:extLst>
          </p:cNvPr>
          <p:cNvSpPr txBox="1">
            <a:spLocks/>
          </p:cNvSpPr>
          <p:nvPr/>
        </p:nvSpPr>
        <p:spPr>
          <a:xfrm>
            <a:off x="1237136" y="1662988"/>
            <a:ext cx="10118035" cy="384172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Makro Pazarlama, 2. Baskı. Birol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Tenekecioğlu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N.Figen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Ersoy, Birlik Ofset, Eskişehir, 2000.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İlkeleri,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Jim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Blythe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(Türkçesi: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Yavuz Odabaşı),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Prentice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Hall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Bilim-Teknik Kitabevi, Eskişehir, 2001.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İlkeleri, Türkiye Uygulamaları: Global Yönetimsel Yaklaşım, Ömer Baybars Tek, Beta, İstanbul, 1999.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Yönetimi,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B.Tenekecioğlu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F.Esoy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Birlik Ofset, Eskişehir, 2000.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Yönetimi, Philip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Kotler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(Çeviri: Nejat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Muallimoğlu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Milenyum Baskısı, Beta Yayın Dağıtım A.Ş, İstanbul, 2000.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Pazarlama-İlkeler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Yönetim, Cemal Yükselen, Detay Yayıncılık Ankara, 2001.</a:t>
            </a:r>
          </a:p>
        </p:txBody>
      </p:sp>
    </p:spTree>
    <p:extLst>
      <p:ext uri="{BB962C8B-B14F-4D97-AF65-F5344CB8AC3E}">
        <p14:creationId xmlns:p14="http://schemas.microsoft.com/office/powerpoint/2010/main" val="374758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 yönetim süreci…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2</a:t>
            </a:fld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xmlns="" id="{5FB4473B-C7EB-4AC4-B682-AD0781872A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3856" y="1755741"/>
            <a:ext cx="7706241" cy="4033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828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 süreci…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3</a:t>
            </a:fld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7" name="İçerik Yer Tutucusu 3">
            <a:extLst>
              <a:ext uri="{FF2B5EF4-FFF2-40B4-BE49-F238E27FC236}">
                <a16:creationId xmlns:a16="http://schemas.microsoft.com/office/drawing/2014/main" xmlns="" id="{DD00B17B-6C09-42B5-83BB-640BB04CA0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6725" y="1764917"/>
            <a:ext cx="7220152" cy="413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577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Stratejisi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4</a:t>
            </a:fld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5" name="İçerik Yer Tutucusu 3">
            <a:extLst>
              <a:ext uri="{FF2B5EF4-FFF2-40B4-BE49-F238E27FC236}">
                <a16:creationId xmlns:a16="http://schemas.microsoft.com/office/drawing/2014/main" xmlns="" id="{523E2EFF-9F12-4238-A351-60D0FC892F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7245" y="1773440"/>
            <a:ext cx="8053132" cy="4036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681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Rekabetçi pazarlama stratejisi…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5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69760" y="2168909"/>
            <a:ext cx="5603907" cy="2722582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 liderliği stratejisi,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Rakiplere meydan okuyucu strateji,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İzleyici strateji,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bulma stratejisi (Niş Strateji)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867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Rekabetçi pazarlama stratejisi…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6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14676" y="2190941"/>
            <a:ext cx="4920862" cy="2204789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 liderliği stratejisi,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Rakiplere meydan okuyucu strateji,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İzleyici strateji,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bulma stratejisi (Niş Strateji)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301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281608"/>
            <a:ext cx="9207436" cy="599728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Büyüyen pazarlarda öncü ve izleyicilerin pazar paylarının gelişimi…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7</a:t>
            </a:fld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xmlns="" id="{8CDF1EAD-45C7-4CA2-ABE1-223380D78A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9906" y="1916568"/>
            <a:ext cx="6594774" cy="3887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10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Öncü ve izleyicilerin başarılı olma faktörleri…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8</a:t>
            </a:fld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xmlns="" id="{2A256178-A044-4794-98A7-2E925A6DE3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8596" y="1323585"/>
            <a:ext cx="7863840" cy="4487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0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 analizi…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9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80617" y="1755775"/>
            <a:ext cx="8407474" cy="3267917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Portföy Analizi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Boston Danışma Grubunun büyüme / pazar payı matrisi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Electric’in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endüstri çekiciliği / işletme konumu modeli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PIMS programı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Shell yönlü politika matrisi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SWOT Analizi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7225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439</Words>
  <Application>Microsoft Office PowerPoint</Application>
  <PresentationFormat>Geniş ekran</PresentationFormat>
  <Paragraphs>102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15</vt:i4>
      </vt:variant>
    </vt:vector>
  </HeadingPairs>
  <TitlesOfParts>
    <vt:vector size="23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h.t.</vt:lpstr>
      <vt:lpstr>Stratejik planlama süreci</vt:lpstr>
      <vt:lpstr>Temel yönetim süreci…</vt:lpstr>
      <vt:lpstr>Pazarlama yönetim süreci…</vt:lpstr>
      <vt:lpstr>Pazarlama Stratejisi</vt:lpstr>
      <vt:lpstr>Rekabetçi pazarlama stratejisi…</vt:lpstr>
      <vt:lpstr>Rekabetçi pazarlama stratejisi…</vt:lpstr>
      <vt:lpstr>Büyüyen pazarlarda öncü ve izleyicilerin pazar paylarının gelişimi…</vt:lpstr>
      <vt:lpstr>Öncü ve izleyicilerin başarılı olma faktörleri…</vt:lpstr>
      <vt:lpstr>Durum analizi…</vt:lpstr>
      <vt:lpstr>Boston Danışma Grubunun büyüme / pazar payı matrisi</vt:lpstr>
      <vt:lpstr>Boston Danışma Grubunun büyüme / pazar payı matrisi</vt:lpstr>
      <vt:lpstr>General Electric’in endüstri çekiciliği / işletme konumu modeli</vt:lpstr>
      <vt:lpstr>General Electric’in endüstri çekiciliği / işletme konumu modeli</vt:lpstr>
      <vt:lpstr>General Electric’in endüstri çekiciliği / işletme konumu modeli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Taşınmaz</dc:creator>
  <cp:lastModifiedBy>arahmantursun@gmail.com</cp:lastModifiedBy>
  <cp:revision>15</cp:revision>
  <dcterms:created xsi:type="dcterms:W3CDTF">2020-02-26T08:47:32Z</dcterms:created>
  <dcterms:modified xsi:type="dcterms:W3CDTF">2020-02-27T12:13:47Z</dcterms:modified>
</cp:coreProperties>
</file>