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9" r:id="rId2"/>
    <p:sldId id="372" r:id="rId3"/>
    <p:sldId id="331" r:id="rId4"/>
    <p:sldId id="328" r:id="rId5"/>
    <p:sldId id="332" r:id="rId6"/>
    <p:sldId id="337" r:id="rId7"/>
    <p:sldId id="339" r:id="rId8"/>
    <p:sldId id="369" r:id="rId9"/>
    <p:sldId id="340" r:id="rId10"/>
    <p:sldId id="341" r:id="rId11"/>
    <p:sldId id="342" r:id="rId12"/>
    <p:sldId id="306" r:id="rId13"/>
    <p:sldId id="371" r:id="rId14"/>
    <p:sldId id="307" r:id="rId15"/>
    <p:sldId id="343" r:id="rId16"/>
    <p:sldId id="309" r:id="rId17"/>
    <p:sldId id="34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1" r:id="rId42"/>
    <p:sldId id="282" r:id="rId43"/>
    <p:sldId id="283" r:id="rId44"/>
    <p:sldId id="284" r:id="rId45"/>
    <p:sldId id="287" r:id="rId46"/>
    <p:sldId id="295" r:id="rId4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747"/>
  </p:normalViewPr>
  <p:slideViewPr>
    <p:cSldViewPr snapToGrid="0" snapToObjects="1">
      <p:cViewPr varScale="1">
        <p:scale>
          <a:sx n="60" d="100"/>
          <a:sy n="60" d="100"/>
        </p:scale>
        <p:origin x="3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E9469-1DD4-6848-AE41-65BCBFAB2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6A5B8-6B5F-0E4F-A515-B50380B3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10B6A-3594-8743-AE8F-05AE2D80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1F12C-BEBC-7242-BADE-81782E0D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C9E9A7-AACE-EF44-A78D-D82996A8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771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FB88C-DC91-364E-B321-26E029F8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E090BD-CFC8-1045-A9B0-90FDB7079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6311C0-920A-C94D-BB36-F5DD9412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6F65C-550E-BC4E-9289-7BD5460F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F0ADF-2B20-214A-8DA7-14156B1E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653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8C5B1E-1159-934D-8AFE-526A1E6F3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909479-2EB8-8F45-BE3A-0056107FC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521F9-8BEC-2240-84D9-3DE78EB3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E22001-7B90-D84A-9B70-7E268FB3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EC75FE-C84E-E344-A7EB-E06182C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470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3EA31-EE7D-FD48-8209-67121DD7E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1D083B-3294-CA40-A7D3-41271E991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6879E-60C1-9E4D-90A8-52C55F47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A4C9C3-8FDD-BF40-AA4E-86EEA7B6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82820E-5C0B-F54A-B5DE-C2C7BCE2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080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1552-23A0-7F4B-9F7A-0F0360FA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DC7202-865B-214A-8DE8-0BA4E5B57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4CE26-CED3-1640-B289-5AC153AF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3AF6B4-45F3-A041-A186-F1E79653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BF8E1-AAFE-5E44-855E-DFBF1577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137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CFDF6-4277-8B4C-B2E9-21A1780D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1CA648-F00C-BF47-B70B-29BCFBAE7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800467-E8CF-F54A-8ED0-787FFAF4E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9F7EA-336C-524F-844F-71530EAC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ADC13F-8BB0-894A-B9BA-66FB1AC6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AC0DD6-FF67-BE46-9D87-E272DA78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182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8F0ED-3606-A646-9A68-F10589A0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652E6C-CE3B-7E4A-95C0-6D6695C54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56CD2F-A895-7046-ADB6-DEDBF56EE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B7BBD6-88D5-C645-BAF6-5B4A68586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96DA7B-2B8F-2A48-A949-3E00372E4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F030374-083D-E848-9E26-DA16E25F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63631B-13CE-DF45-B906-B2ACECB0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6AC3D8-E12E-4F4F-BBC4-54CCA6CA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309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F931E-BFA1-154B-B73F-DADC1798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9A9552-02C1-314C-B747-1862A5CD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3BC6D6-81F2-3E4A-BD7B-F908619B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236B19-D988-E04B-8F31-4A031337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49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296136-C320-564A-ABE5-17582461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72E143-4320-224F-BB55-2E1EBE1D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AD3966-CF8A-0C44-92A0-2F572980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571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6C37A-C3E2-124A-8145-82984800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BDF46A-FF4F-E640-BFC8-A86C2FF25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9800B0-0FE1-1849-B689-28E478B4E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ED20A5-DA60-FC4B-A670-4E6B48AC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FC0EF8-8E07-8043-B948-2F2C11A6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ABC0DB-A60B-AE4B-8BA0-9A873410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85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84F2EA-24AF-6A41-B151-BEA20A22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BA0D31-DC21-2D49-89BE-776084CAB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8099D4-3217-D241-B6DA-62C94121A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3F6403-2C92-354D-8C6A-46567290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C004E2-E027-BC44-BA14-F0477C93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E15186-F748-8D43-A46A-AD5862D0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349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3BCA92B-EDB4-C749-8F8F-DD0AEFD4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2A7566-6E98-1140-B637-14FAF15B6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0A6964-F89B-BB42-81F7-D89063902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6C767-9842-1C45-8A32-25F5D5609F94}" type="datetimeFigureOut">
              <a:rPr lang="x-none" smtClean="0"/>
              <a:t>07.05.2020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9487D6-CAEC-8E46-AF01-393D62AD4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72E827-CE49-B544-89E5-AEC247B5E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39511-038F-2241-BF1F-F102AD83E2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27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22335" y="471034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tr-TR" sz="4400" b="1">
                <a:solidFill>
                  <a:srgbClr val="FF0000"/>
                </a:solidFill>
              </a:rPr>
              <a:t>JFM 431</a:t>
            </a:r>
          </a:p>
          <a:p>
            <a:pPr algn="ctr" eaLnBrk="1" hangingPunct="1"/>
            <a:r>
              <a:rPr lang="tr-TR" sz="4400" b="1" smtClean="0">
                <a:solidFill>
                  <a:srgbClr val="FF0000"/>
                </a:solidFill>
              </a:rPr>
              <a:t>İŞ </a:t>
            </a:r>
            <a:r>
              <a:rPr lang="tr-TR" sz="4400" b="1" dirty="0" smtClean="0">
                <a:solidFill>
                  <a:srgbClr val="FF0000"/>
                </a:solidFill>
              </a:rPr>
              <a:t>SAĞLIĞI VE GÜVENLİĞİ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062" y="327135"/>
            <a:ext cx="6848146" cy="38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80962"/>
            <a:ext cx="10277475" cy="6696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204002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>
              <a:defRPr/>
            </a:pPr>
            <a:r>
              <a:rPr lang="tr-TR" sz="2000" b="1" dirty="0">
                <a:solidFill>
                  <a:srgbClr val="FF0000"/>
                </a:solidFill>
              </a:rPr>
              <a:t>uçan ince partiküller ve tozların kaçmasını engeller.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0845" y="4214522"/>
            <a:ext cx="589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tehlikeli kimyasal maddelerin yüz ve göze gelmesini engeller.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5885" y="5988914"/>
            <a:ext cx="4666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gözlerin ısı ve ışınlara maruz kalmasını</a:t>
            </a:r>
            <a:r>
              <a:rPr lang="tr-TR" dirty="0">
                <a:solidFill>
                  <a:srgbClr val="FF0000"/>
                </a:solidFill>
              </a:rPr>
              <a:t> engeller.</a:t>
            </a:r>
          </a:p>
        </p:txBody>
      </p:sp>
    </p:spTree>
    <p:extLst>
      <p:ext uri="{BB962C8B-B14F-4D97-AF65-F5344CB8AC3E}">
        <p14:creationId xmlns:p14="http://schemas.microsoft.com/office/powerpoint/2010/main" val="353765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1" y="141333"/>
            <a:ext cx="9044248" cy="66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216546"/>
            <a:ext cx="9985403" cy="66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0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752"/>
            <a:ext cx="8229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4000" dirty="0"/>
              <a:t>Gaz - Buhar Maskeleri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775520" y="1600201"/>
            <a:ext cx="684076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2000" dirty="0"/>
              <a:t>Gaz filtreleri bertaraf ettikleri gazın türüne göre sınıflandırılır: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A Tipi:</a:t>
            </a:r>
            <a:r>
              <a:rPr lang="tr-TR" sz="2000" dirty="0"/>
              <a:t> Kaynama sıcaklığı 65 </a:t>
            </a:r>
            <a:r>
              <a:rPr lang="tr-TR" sz="2000" baseline="30000" dirty="0" err="1"/>
              <a:t>o</a:t>
            </a:r>
            <a:r>
              <a:rPr lang="tr-TR" sz="2000" dirty="0" err="1"/>
              <a:t>C’den</a:t>
            </a:r>
            <a:r>
              <a:rPr lang="tr-TR" sz="2000" dirty="0"/>
              <a:t> yüksek bazı organik gaz ve buharlara karşı </a:t>
            </a:r>
            <a:r>
              <a:rPr lang="tr-TR" sz="2000" b="1" dirty="0"/>
              <a:t>(Kahverengi)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B Tipi:</a:t>
            </a:r>
            <a:r>
              <a:rPr lang="tr-TR" sz="2000" dirty="0"/>
              <a:t> İnorganik gaz ve buharlara karşı (CO hariç). </a:t>
            </a:r>
            <a:r>
              <a:rPr lang="tr-TR" sz="2000" b="1" dirty="0"/>
              <a:t>(Gri)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E Tipi: </a:t>
            </a:r>
            <a:r>
              <a:rPr lang="tr-TR" sz="2000" dirty="0"/>
              <a:t> Sülfür dioksit ve diğer asitli gaz ve buharlara karşı </a:t>
            </a:r>
            <a:r>
              <a:rPr lang="tr-TR" sz="2000" b="1" dirty="0"/>
              <a:t>(Sarı)</a:t>
            </a:r>
          </a:p>
          <a:p>
            <a:pPr marL="174625" indent="-174625">
              <a:lnSpc>
                <a:spcPct val="80000"/>
              </a:lnSpc>
            </a:pPr>
            <a:endParaRPr lang="tr-TR" sz="2000" dirty="0"/>
          </a:p>
          <a:p>
            <a:pPr marL="174625" indent="-174625">
              <a:lnSpc>
                <a:spcPct val="80000"/>
              </a:lnSpc>
            </a:pPr>
            <a:r>
              <a:rPr lang="tr-TR" sz="2000" b="1" dirty="0"/>
              <a:t>K Tipi:</a:t>
            </a:r>
            <a:r>
              <a:rPr lang="tr-TR" sz="2000" dirty="0"/>
              <a:t> Amonyak ve amonyak türevlerine karşı </a:t>
            </a:r>
            <a:r>
              <a:rPr lang="tr-TR" sz="2000" b="1" dirty="0"/>
              <a:t>(Yeşil)</a:t>
            </a:r>
          </a:p>
          <a:p>
            <a:pPr eaLnBrk="1" hangingPunct="1">
              <a:lnSpc>
                <a:spcPct val="80000"/>
              </a:lnSpc>
            </a:pPr>
            <a:endParaRPr lang="tr-TR" sz="2000" dirty="0"/>
          </a:p>
        </p:txBody>
      </p:sp>
      <p:sp>
        <p:nvSpPr>
          <p:cNvPr id="34822" name="5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6D527D-1DCA-449C-886B-DC991A7C4AEA}" type="slidenum">
              <a:rPr lang="tr-TR" smtClean="0"/>
              <a:pPr eaLnBrk="1" hangingPunct="1"/>
              <a:t>13</a:t>
            </a:fld>
            <a:endParaRPr lang="tr-TR"/>
          </a:p>
        </p:txBody>
      </p:sp>
      <p:pic>
        <p:nvPicPr>
          <p:cNvPr id="34820" name="Picture 4" descr="3MFilt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069845"/>
            <a:ext cx="1440830" cy="144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3M6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1" y="980729"/>
            <a:ext cx="1584845" cy="15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94" y="209470"/>
            <a:ext cx="6633556" cy="477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4" y="5210175"/>
            <a:ext cx="96869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3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14" y="203963"/>
            <a:ext cx="8994371" cy="64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3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481012"/>
            <a:ext cx="10220325" cy="5895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591" y="3071214"/>
            <a:ext cx="1372950" cy="304593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9875520" y="3125585"/>
            <a:ext cx="548640" cy="303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677" y="25276"/>
            <a:ext cx="1118700" cy="30459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8847869">
            <a:off x="10230214" y="1410883"/>
            <a:ext cx="548640" cy="303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25" y="3611986"/>
            <a:ext cx="1881450" cy="236060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181774" y="3877993"/>
            <a:ext cx="2235651" cy="245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075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204787"/>
            <a:ext cx="1012507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10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39" y="459191"/>
            <a:ext cx="5591175" cy="7524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5815" y="1211666"/>
            <a:ext cx="6959138" cy="4351338"/>
          </a:xfrm>
        </p:spPr>
        <p:txBody>
          <a:bodyPr/>
          <a:lstStyle/>
          <a:p>
            <a:r>
              <a:rPr lang="tr-TR" dirty="0"/>
              <a:t>-Sıyrılma, kesilme ve darbelere karşı koruma</a:t>
            </a:r>
          </a:p>
          <a:p>
            <a:r>
              <a:rPr lang="tr-TR" dirty="0"/>
              <a:t>Alev ve ısıdan korunma</a:t>
            </a:r>
          </a:p>
          <a:p>
            <a:r>
              <a:rPr lang="tr-TR" dirty="0"/>
              <a:t>Kimyasal zararlılardan korunma</a:t>
            </a:r>
          </a:p>
          <a:p>
            <a:r>
              <a:rPr lang="tr-TR" dirty="0"/>
              <a:t>Elektrik kazalarından korunma</a:t>
            </a:r>
          </a:p>
          <a:p>
            <a:r>
              <a:rPr lang="tr-TR" dirty="0"/>
              <a:t>Radyasyondan korunma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47" y="1845425"/>
            <a:ext cx="6530025" cy="49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69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4" y="60075"/>
            <a:ext cx="9714547" cy="676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23912"/>
            <a:ext cx="70104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415636"/>
            <a:ext cx="7934325" cy="923925"/>
          </a:xfrm>
          <a:prstGeom prst="rect">
            <a:avLst/>
          </a:prstGeom>
        </p:spPr>
      </p:pic>
      <p:pic>
        <p:nvPicPr>
          <p:cNvPr id="5" name="Picture 4" descr="Darbeye Dayanıklı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186441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Çelik Ara Taban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244068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tistat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308838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aymaya Dirençli Taban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37376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site Dayanıklı Taban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43853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u ve Rutubete Dayanıklı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50330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Isıya Dayanıklı Taban 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83" y="568076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Grp="1" noChangeArrowheads="1"/>
          </p:cNvSpPr>
          <p:nvPr/>
        </p:nvSpPr>
        <p:spPr>
          <a:xfrm>
            <a:off x="2365980" y="1864418"/>
            <a:ext cx="69945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tr-TR" dirty="0"/>
              <a:t>Darbeye dayanıklı</a:t>
            </a:r>
          </a:p>
          <a:p>
            <a:pPr eaLnBrk="1" hangingPunct="1"/>
            <a:r>
              <a:rPr lang="tr-TR" dirty="0"/>
              <a:t>Çelik ara taban</a:t>
            </a:r>
          </a:p>
          <a:p>
            <a:pPr eaLnBrk="1" hangingPunct="1"/>
            <a:r>
              <a:rPr lang="tr-TR" dirty="0"/>
              <a:t>Anti-statik</a:t>
            </a:r>
          </a:p>
          <a:p>
            <a:pPr eaLnBrk="1" hangingPunct="1"/>
            <a:r>
              <a:rPr lang="tr-TR" dirty="0"/>
              <a:t>Kaymaya dirençli taban</a:t>
            </a:r>
          </a:p>
          <a:p>
            <a:pPr eaLnBrk="1" hangingPunct="1"/>
            <a:r>
              <a:rPr lang="tr-TR" dirty="0"/>
              <a:t>Aside dayanıklı taban</a:t>
            </a:r>
          </a:p>
          <a:p>
            <a:pPr eaLnBrk="1" hangingPunct="1"/>
            <a:r>
              <a:rPr lang="tr-TR" dirty="0"/>
              <a:t>Suya ve rutubete dayanıklı taban</a:t>
            </a:r>
          </a:p>
          <a:p>
            <a:pPr eaLnBrk="1" hangingPunct="1"/>
            <a:r>
              <a:rPr lang="tr-TR" dirty="0"/>
              <a:t>Isıya dayanıklı taban</a:t>
            </a:r>
          </a:p>
          <a:p>
            <a:pPr eaLnBrk="1" hangingPunct="1">
              <a:buFontTx/>
              <a:buNone/>
            </a:pPr>
            <a:endParaRPr lang="tr-TR" dirty="0"/>
          </a:p>
          <a:p>
            <a:pPr eaLnBrk="1" hangingPunct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001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6" y="415636"/>
            <a:ext cx="7934325" cy="92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31" y="1707490"/>
            <a:ext cx="6259571" cy="4680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391" y="1707490"/>
            <a:ext cx="3000150" cy="213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391" y="4316639"/>
            <a:ext cx="2507038" cy="24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89" y="280667"/>
            <a:ext cx="8873576" cy="63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21" y="467677"/>
            <a:ext cx="4829175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6" y="2736186"/>
            <a:ext cx="5648325" cy="128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86" y="677920"/>
            <a:ext cx="4124325" cy="2409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701" y="4215326"/>
            <a:ext cx="2288250" cy="2284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66" y="4215326"/>
            <a:ext cx="6124575" cy="542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721" y="4757045"/>
            <a:ext cx="1152377" cy="18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6167" y="66500"/>
            <a:ext cx="9265834" cy="6625800"/>
            <a:chOff x="1546167" y="66500"/>
            <a:chExt cx="9265834" cy="6625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167" y="66500"/>
              <a:ext cx="9265834" cy="66258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098093" y="4283901"/>
              <a:ext cx="2430049" cy="24083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572269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56" y="125315"/>
            <a:ext cx="9728575" cy="66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9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92" y="227768"/>
            <a:ext cx="8455169" cy="63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8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38287" y="125260"/>
            <a:ext cx="9115425" cy="6576165"/>
            <a:chOff x="1538287" y="42862"/>
            <a:chExt cx="9115425" cy="67722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287" y="42862"/>
              <a:ext cx="9115425" cy="67722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92055" y="42862"/>
              <a:ext cx="8029183" cy="633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5448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66687"/>
            <a:ext cx="99917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8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>
          <a:xfrm>
            <a:off x="1379913" y="232755"/>
            <a:ext cx="9825643" cy="636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Tehlike içeren iş yapılırken, KKD, kullanıcıyı mümkün olan </a:t>
            </a:r>
            <a:r>
              <a:rPr lang="tr-TR" sz="2000" b="1" dirty="0"/>
              <a:t>en yüksek düzeyde</a:t>
            </a:r>
            <a:r>
              <a:rPr lang="tr-TR" sz="2000" dirty="0"/>
              <a:t> koruyacak şekilde tasarlanarak imal edilmelidir,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kendisi risk oluşturmamalıdır,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 malzemesi ve parçaları, kullanıcının sağlık ve hijyenini olumsuz yönde etkilememelidir,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Giyildiğinde kullanıcıya temas eden KKD parçası, tahriş ya da yaralanmalara neden olabilecek derecede sert olmamalı, keskin kenarlar ve çıkıntılar bulundurmamalıdır,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KKD’nin, ayarlanabilir ve eklenebilir sistemler yardımıyla veya </a:t>
            </a:r>
            <a:r>
              <a:rPr lang="tr-TR" sz="2000" b="1" dirty="0"/>
              <a:t>farklı beden ölçülerinde</a:t>
            </a:r>
            <a:r>
              <a:rPr lang="tr-TR" sz="2000" dirty="0"/>
              <a:t> üretilerek kullanıcının vücut yapısına uygunluğu sağlanmalıdır,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KKD, dayanıklılık ve işlevselliğini azaltmayacak şekilde olabildiğince </a:t>
            </a:r>
            <a:r>
              <a:rPr lang="tr-TR" sz="2000" b="1" dirty="0"/>
              <a:t>hafif </a:t>
            </a:r>
            <a:r>
              <a:rPr lang="tr-TR" sz="2000" dirty="0"/>
              <a:t>imal edilmelidir,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None/>
            </a:pPr>
            <a:endParaRPr lang="tr-TR" sz="2000" dirty="0"/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kullanım kılavuzu olmalıdır.</a:t>
            </a:r>
          </a:p>
        </p:txBody>
      </p:sp>
    </p:spTree>
    <p:extLst>
      <p:ext uri="{BB962C8B-B14F-4D97-AF65-F5344CB8AC3E}">
        <p14:creationId xmlns:p14="http://schemas.microsoft.com/office/powerpoint/2010/main" val="3204719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11" y="157820"/>
            <a:ext cx="9277003" cy="65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9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7802" y="237326"/>
            <a:ext cx="11083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</a:rPr>
              <a:t>CE Uygunluk İşareti: </a:t>
            </a:r>
          </a:p>
          <a:p>
            <a:r>
              <a:rPr lang="tr-TR" sz="1600" b="1" dirty="0">
                <a:latin typeface="Arial" charset="0"/>
                <a:cs typeface="Arial" charset="0"/>
              </a:rPr>
              <a:t>                (Conformitee Europeenne):</a:t>
            </a:r>
          </a:p>
          <a:p>
            <a:endParaRPr lang="tr-TR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tr-TR" sz="24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778" y="2951271"/>
            <a:ext cx="6483564" cy="37859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006" y="1730042"/>
            <a:ext cx="11155227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dirty="0">
                <a:latin typeface="Arial" pitchFamily="34" charset="0"/>
                <a:cs typeface="Arial" pitchFamily="34" charset="0"/>
              </a:rPr>
              <a:t>Üreticinin KKD yönetmeliğinden kaynaklanan bütün yükümlülüklerini yerine getirdiğini ve bir KKD’ın ilgili tüm uygunluk değerlendirme işlemlerine tabi tutulduğunu gösteren işarettir.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1714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latin typeface="Arial" charset="0"/>
                <a:cs typeface="Arial" charset="0"/>
              </a:rPr>
              <a:t>Üzerine iliştirildiği  ürünün insan, hayvan ve çevre açısından sağlıklı ve güvenli olduğunu gösteren AB’nin Yeni Yaklaşım direktiflerine uygunluk işaretidir.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910" y="53590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>
                <a:latin typeface="Arial" pitchFamily="34" charset="0"/>
                <a:cs typeface="Arial" pitchFamily="34" charset="0"/>
              </a:rPr>
              <a:t>AT TİP İNCELEME BELGESİ:</a:t>
            </a:r>
          </a:p>
          <a:p>
            <a:pPr>
              <a:defRPr/>
            </a:pPr>
            <a:endParaRPr lang="tr-TR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tr-TR" dirty="0">
                <a:latin typeface="Arial" pitchFamily="34" charset="0"/>
                <a:cs typeface="Arial" pitchFamily="34" charset="0"/>
              </a:rPr>
              <a:t>Onaylanmış kuruluş tarafından düzenlenerek imalatçıya verilen KKD’ın yönetmelik hükümlerine uygunluğunu gösteren belge.</a:t>
            </a:r>
          </a:p>
        </p:txBody>
      </p:sp>
    </p:spTree>
    <p:extLst>
      <p:ext uri="{BB962C8B-B14F-4D97-AF65-F5344CB8AC3E}">
        <p14:creationId xmlns:p14="http://schemas.microsoft.com/office/powerpoint/2010/main" val="1279919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585787"/>
            <a:ext cx="101441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4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/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/>
          <a:lstStyle/>
          <a:p>
            <a:pPr marL="0" indent="0" algn="just">
              <a:buNone/>
            </a:pPr>
            <a:r>
              <a:rPr lang="tr-TR" sz="2000" b="1" dirty="0"/>
              <a:t>Genel Kural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dirty="0"/>
              <a:t>Kişisel koruyucu donanım, risklerin, toplu korumayı sağlayacak teknik önlemlerle veya iş organizasyonu ve çalışma yöntemleriyle önlenemediği veya tam olarak sınırlandırılamadığı durumlarda kullanılacaktır.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32</a:t>
            </a:fld>
            <a:endParaRPr lang="tr-TR"/>
          </a:p>
        </p:txBody>
      </p:sp>
      <p:sp>
        <p:nvSpPr>
          <p:cNvPr id="12" name="Metin kutusu 11"/>
          <p:cNvSpPr txBox="1"/>
          <p:nvPr/>
        </p:nvSpPr>
        <p:spPr>
          <a:xfrm>
            <a:off x="3238480" y="4071942"/>
            <a:ext cx="5446388" cy="70788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KKD kullanımı, iş sağlığı ve güvenliği açısından </a:t>
            </a:r>
            <a:r>
              <a:rPr lang="tr-TR" sz="2000" dirty="0">
                <a:solidFill>
                  <a:srgbClr val="FF0000"/>
                </a:solidFill>
              </a:rPr>
              <a:t>en son sırada gelen </a:t>
            </a:r>
            <a:r>
              <a:rPr lang="tr-TR" sz="2000" dirty="0">
                <a:solidFill>
                  <a:schemeClr val="tx1"/>
                </a:solidFill>
              </a:rPr>
              <a:t>önlemdir. </a:t>
            </a:r>
          </a:p>
        </p:txBody>
      </p:sp>
    </p:spTree>
    <p:extLst>
      <p:ext uri="{BB962C8B-B14F-4D97-AF65-F5344CB8AC3E}">
        <p14:creationId xmlns:p14="http://schemas.microsoft.com/office/powerpoint/2010/main" val="623113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000" b="1" dirty="0"/>
              <a:t>Genel Hükümler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dirty="0"/>
              <a:t>Kişisel koruyucu donanımların işyerlerinde kullanımı ile ilgili olarak aşağıdaki hususlara uyulacaktır:</a:t>
            </a:r>
          </a:p>
          <a:p>
            <a:pPr marL="0" indent="0" algn="just">
              <a:buNone/>
            </a:pPr>
            <a:r>
              <a:rPr lang="tr-TR" sz="2000" dirty="0"/>
              <a:t>a) İşyerinde kullanılan kişisel koruyucu donanım, Kişisel Koruyucu Donanım Yönetmeliği hükümlerine uygun olarak tasarlanmış ve üretilmiş olacaktır.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Tüm kişisel koruyucu donanımlar;</a:t>
            </a:r>
          </a:p>
          <a:p>
            <a:pPr marL="0" indent="0" algn="just">
              <a:buNone/>
            </a:pPr>
            <a:r>
              <a:rPr lang="tr-TR" sz="2000" dirty="0"/>
              <a:t>	1) </a:t>
            </a:r>
            <a:r>
              <a:rPr lang="tr-TR" sz="2000" dirty="0">
                <a:solidFill>
                  <a:srgbClr val="FF0000"/>
                </a:solidFill>
              </a:rPr>
              <a:t>Kendisi ek risk yaratmadan ilgili riski önlemeye uygun olacaktır.</a:t>
            </a:r>
          </a:p>
          <a:p>
            <a:pPr marL="0" indent="0" algn="just">
              <a:buNone/>
            </a:pPr>
            <a:r>
              <a:rPr lang="tr-TR" sz="2000" dirty="0"/>
              <a:t>	2) </a:t>
            </a:r>
            <a:r>
              <a:rPr lang="tr-TR" sz="2000" dirty="0">
                <a:solidFill>
                  <a:schemeClr val="tx2">
                    <a:lumMod val="75000"/>
                  </a:schemeClr>
                </a:solidFill>
              </a:rPr>
              <a:t>İşyerinde var olan koşullara uygun olacaktır.</a:t>
            </a:r>
          </a:p>
          <a:p>
            <a:pPr marL="0" indent="0" algn="just">
              <a:buNone/>
              <a:tabLst>
                <a:tab pos="892175" algn="l"/>
                <a:tab pos="1165225" algn="l"/>
              </a:tabLst>
            </a:pPr>
            <a:r>
              <a:rPr lang="tr-TR" sz="2000" dirty="0"/>
              <a:t>	3) </a:t>
            </a:r>
            <a:r>
              <a:rPr lang="tr-TR" sz="2000" dirty="0">
                <a:solidFill>
                  <a:schemeClr val="accent6">
                    <a:lumMod val="50000"/>
                  </a:schemeClr>
                </a:solidFill>
              </a:rPr>
              <a:t>Kullanan işçinin sağlık durumuna ve ergonomik gereksinimlerine 	uygun olacaktır.</a:t>
            </a:r>
          </a:p>
          <a:p>
            <a:pPr marL="0" indent="0" algn="just">
              <a:buNone/>
            </a:pPr>
            <a:r>
              <a:rPr lang="tr-TR" sz="2000" dirty="0"/>
              <a:t>	4) </a:t>
            </a:r>
            <a:r>
              <a:rPr lang="tr-TR" sz="2000" dirty="0">
                <a:solidFill>
                  <a:srgbClr val="7030A0"/>
                </a:solidFill>
              </a:rPr>
              <a:t>Gerekli ayarlamalar yapıldığında kullanana tam uyacaktır.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6703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12727"/>
            <a:ext cx="8970723" cy="454344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/>
              <a:t>b) Birden fazla riskin bulunduğu ve aynı anda birden fazla kişisel koruyucu donanımın kullanılmasının gerektiği durumlarda, bu kişisel koruyucu donanımların bir arada kullanılması uyumlu olacak ve risklere karşı etkin olacaktır.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000" dirty="0"/>
              <a:t>c) Kişisel koruyucu donanımların </a:t>
            </a:r>
            <a:r>
              <a:rPr lang="tr-TR" sz="2000" dirty="0">
                <a:solidFill>
                  <a:srgbClr val="FF0000"/>
                </a:solidFill>
              </a:rPr>
              <a:t>kullanılma koşulları özellikle kullanılma süreleri</a:t>
            </a:r>
            <a:r>
              <a:rPr lang="tr-TR" sz="2000" dirty="0"/>
              <a:t>, riskin derecesine ve </a:t>
            </a:r>
            <a:r>
              <a:rPr lang="tr-TR" sz="2000" dirty="0" err="1"/>
              <a:t>maruziyet</a:t>
            </a:r>
            <a:r>
              <a:rPr lang="tr-TR" sz="2000" dirty="0"/>
              <a:t> sıklığına, işçinin çalıştığı yerin özelliklerine ve kişisel koruyucu donanımın performansına bağlı olarak belirlenecektir.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8856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26510" y="1428737"/>
            <a:ext cx="9455686" cy="52577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d) Tek kişi tarafından kullanılması esas olan kişisel koruyucu donanımların, zorunlu hallerde </a:t>
            </a:r>
            <a:r>
              <a:rPr lang="tr-TR" sz="2000" u="sng" dirty="0"/>
              <a:t>birkaç kişi tarafından kullanılması halinde</a:t>
            </a:r>
            <a:r>
              <a:rPr lang="tr-TR" sz="2000" dirty="0"/>
              <a:t>, bu kullanımdan dolayı sağlık ve hijyen problemi doğmaması için her türlü önlem alınacaktır.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e) İşyerinde, her bir kişisel koruyucu donanım için, bu maddenin (a) ve (b) bentlerinde belirtilen hususlarla ilgili yeterli bilgi bulunacak ve bu bilgilere kolayca ulaşılabilecektir.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f) Kişisel koruyucu donanımlar, işveren tarafından </a:t>
            </a:r>
            <a:r>
              <a:rPr lang="tr-TR" sz="2000" dirty="0">
                <a:solidFill>
                  <a:srgbClr val="FF0000"/>
                </a:solidFill>
              </a:rPr>
              <a:t>ücretsiz</a:t>
            </a:r>
            <a:r>
              <a:rPr lang="tr-TR" sz="2000" dirty="0"/>
              <a:t> verilecek, bakım ve onarımları ve ihtiyaç duyulan elemanlarının değiştirilmelerinden sonra, hijyenik şartlarda muhafaza edilecek ve kullanıma hazır bulundurulacaktır.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tr-TR" sz="2000" dirty="0"/>
              <a:t>g) İşveren, işçiyi kişisel koruyucu donanımları hangi risklere karşı kullanacağı konusunda </a:t>
            </a:r>
            <a:r>
              <a:rPr lang="tr-TR" sz="2000" dirty="0">
                <a:solidFill>
                  <a:srgbClr val="FF0000"/>
                </a:solidFill>
              </a:rPr>
              <a:t>bilgilendirecektir</a:t>
            </a:r>
            <a:r>
              <a:rPr lang="tr-TR" sz="2000" dirty="0"/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  <a:p>
            <a:pPr marL="0" indent="0" algn="just">
              <a:lnSpc>
                <a:spcPct val="100000"/>
              </a:lnSpc>
              <a:buNone/>
            </a:pPr>
            <a:endParaRPr lang="tr-TR" sz="20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4912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sz="2000" b="1" dirty="0"/>
              <a:t>Genel Hükümler </a:t>
            </a:r>
            <a:r>
              <a:rPr lang="tr-TR" sz="2000" dirty="0">
                <a:solidFill>
                  <a:srgbClr val="FF0000"/>
                </a:solidFill>
              </a:rPr>
              <a:t>(İşveren yükümlülüğü)</a:t>
            </a:r>
          </a:p>
          <a:p>
            <a:pPr marL="0" indent="0" algn="just">
              <a:buNone/>
            </a:pPr>
            <a:r>
              <a:rPr lang="tr-TR" sz="2000" b="1" dirty="0"/>
              <a:t>Madde 6 </a:t>
            </a:r>
            <a:r>
              <a:rPr lang="tr-TR" sz="2000" dirty="0"/>
              <a:t>— Kişisel koruyucu donanımların işyerlerinde kullanımı ile ilgili olarak aşağıdaki hususlara uyulacaktır: </a:t>
            </a:r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(devamı)</a:t>
            </a: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h) İşveren, kişisel koruyucu donanımların kullanımı konusunda </a:t>
            </a:r>
            <a:r>
              <a:rPr lang="tr-TR" sz="2000" dirty="0">
                <a:solidFill>
                  <a:srgbClr val="FF0000"/>
                </a:solidFill>
              </a:rPr>
              <a:t>uygulamalı olarak eğitim</a:t>
            </a:r>
            <a:r>
              <a:rPr lang="tr-TR" sz="2000" dirty="0"/>
              <a:t> verecektir.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i) Kişisel koruyucu donanımlar, istisnai ve özel koşullar hariç, sadece </a:t>
            </a:r>
            <a:r>
              <a:rPr lang="tr-TR" sz="2000" u="sng" dirty="0"/>
              <a:t>amacına uygun olarak kullanılacaktır.</a:t>
            </a:r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r>
              <a:rPr lang="tr-TR" sz="2000" dirty="0"/>
              <a:t>Kişisel koruyucu donanımlar talimatlara uygun olarak kullanılacak ve talimatlar işçiler tarafından anlaşılır olacaktır.</a:t>
            </a:r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18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Kişisel Koruyucu Donanımların İşyerlerinde Kullanılması Hakkında Yönetmelik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8229600" cy="34718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600" b="1" dirty="0"/>
              <a:t>Kullanım Kuralları </a:t>
            </a:r>
            <a:r>
              <a:rPr lang="tr-TR" sz="2600" dirty="0">
                <a:solidFill>
                  <a:srgbClr val="FF0000"/>
                </a:solidFill>
              </a:rPr>
              <a:t>(İşçi yükümlülüğü)</a:t>
            </a:r>
            <a:endParaRPr lang="tr-TR" sz="2600" dirty="0"/>
          </a:p>
          <a:p>
            <a:pPr marL="0" indent="0" algn="just">
              <a:buNone/>
            </a:pPr>
            <a:r>
              <a:rPr lang="tr-TR" sz="2600" dirty="0"/>
              <a:t>İşçiler de kendilerine verilen kişisel koruyucu donanımları aldıkları eğitime ve talimata uygun olarak kullanmakla yükümlüdür.</a:t>
            </a:r>
          </a:p>
          <a:p>
            <a:pPr marL="0" indent="0" algn="just">
              <a:buNone/>
            </a:pPr>
            <a:endParaRPr lang="tr-TR" sz="2600" dirty="0"/>
          </a:p>
          <a:p>
            <a:pPr marL="0" indent="0" algn="just">
              <a:buNone/>
            </a:pPr>
            <a:r>
              <a:rPr lang="tr-TR" sz="2600" dirty="0"/>
              <a:t>İşçiler kişisel koruyucu donanımda gördükleri herhangi bir arıza veya eksikliği işverene bildirecektir.</a:t>
            </a:r>
          </a:p>
          <a:p>
            <a:pPr marL="0" indent="0" algn="just">
              <a:buNone/>
            </a:pPr>
            <a:endParaRPr lang="tr-TR" sz="800" dirty="0"/>
          </a:p>
        </p:txBody>
      </p:sp>
      <p:sp>
        <p:nvSpPr>
          <p:cNvPr id="13316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BA19ED-0122-4431-8870-AC5560F44131}" type="slidenum">
              <a:rPr lang="tr-TR" smtClean="0"/>
              <a:pPr eaLnBrk="1" hangingPunct="1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538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28992" cy="1143000"/>
          </a:xfr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tr-TR" sz="3600" dirty="0">
                <a:solidFill>
                  <a:schemeClr val="bg1"/>
                </a:solidFill>
              </a:rPr>
              <a:t>Bütün KKD’lerde bulunması gereken özellikler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4784"/>
            <a:ext cx="8229600" cy="427707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Tehlike içeren iş yapılırken, KKD, kullanıcıyı mümkün olan </a:t>
            </a:r>
            <a:r>
              <a:rPr lang="tr-TR" sz="2000" b="1" dirty="0"/>
              <a:t>en yüksek düzeyde</a:t>
            </a:r>
            <a:r>
              <a:rPr lang="tr-TR" sz="2000" dirty="0"/>
              <a:t> koruyacak şekilde tasarlanarak imal edilmelidir,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kendisi risk oluşturmamalıdır,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 malzemesi ve parçaları, kullanıcının sağlık ve hijyenini olumsuz yönde etkilememelidir,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Giyildiğinde kullanıcıya temas eden KKD parçası, tahriş ya da yaralanmalara neden olabilecek derecede sert olmamalı, keskin kenarlar ve çıkıntılar bulundurmamalıdır,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KKD’nin, ayarlanabilir ve eklenebilir sistemler yardımıyla veya </a:t>
            </a:r>
            <a:r>
              <a:rPr lang="tr-TR" sz="2000" b="1" dirty="0"/>
              <a:t>farklı beden ölçülerinde</a:t>
            </a:r>
            <a:r>
              <a:rPr lang="tr-TR" sz="2000" dirty="0"/>
              <a:t> üretilerek kullanıcının vücut yapısına uygunluğu sağlanmalıdır,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KKD, dayanıklılık ve işlevselliğini azaltmayacak şekilde olabildiğince </a:t>
            </a:r>
            <a:r>
              <a:rPr lang="tr-TR" sz="2000" b="1" dirty="0"/>
              <a:t>hafif </a:t>
            </a:r>
            <a:r>
              <a:rPr lang="tr-TR" sz="2000" dirty="0"/>
              <a:t>imal edilmelidir,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CE işareti taşımalıdır,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SzPct val="74000"/>
              <a:buFont typeface="Wingdings" pitchFamily="2" charset="2"/>
              <a:buChar char="q"/>
            </a:pPr>
            <a:r>
              <a:rPr lang="tr-TR" sz="2000" dirty="0"/>
              <a:t>KKD’nin kullanım kılavuzu olmalıdır.</a:t>
            </a:r>
          </a:p>
        </p:txBody>
      </p:sp>
      <p:sp>
        <p:nvSpPr>
          <p:cNvPr id="17412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543978-FCEB-448B-AD83-A093FC65ED74}" type="slidenum">
              <a:rPr lang="tr-TR" smtClean="0"/>
              <a:pPr eaLnBrk="1" hangingPunct="1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588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366712"/>
            <a:ext cx="94011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3" y="259364"/>
            <a:ext cx="9536170" cy="65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3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2" y="319087"/>
            <a:ext cx="9782175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7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Başlık 1"/>
          <p:cNvSpPr>
            <a:spLocks noGrp="1"/>
          </p:cNvSpPr>
          <p:nvPr>
            <p:ph type="title"/>
          </p:nvPr>
        </p:nvSpPr>
        <p:spPr>
          <a:xfrm>
            <a:off x="1524000" y="49875"/>
            <a:ext cx="91440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/>
            <a:r>
              <a:rPr lang="tr-TR" dirty="0">
                <a:solidFill>
                  <a:schemeClr val="bg1"/>
                </a:solidFill>
              </a:rPr>
              <a:t>KKD KATEGORİZASYONU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81224" y="1423799"/>
            <a:ext cx="7858180" cy="4875227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tr-TR" sz="2000" b="1" dirty="0" err="1">
                <a:latin typeface="Arial" pitchFamily="34" charset="0"/>
                <a:cs typeface="Arial" pitchFamily="34" charset="0"/>
              </a:rPr>
              <a:t>KKD’ın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err="1">
                <a:latin typeface="Arial" pitchFamily="34" charset="0"/>
                <a:cs typeface="Arial" pitchFamily="34" charset="0"/>
              </a:rPr>
              <a:t>Kategorizasyon</a:t>
            </a:r>
            <a:r>
              <a:rPr lang="tr-TR" sz="2000" b="1" dirty="0">
                <a:latin typeface="Arial" pitchFamily="34" charset="0"/>
                <a:cs typeface="Arial" pitchFamily="34" charset="0"/>
              </a:rPr>
              <a:t> Rehberine Dair Tebliğe göre;</a:t>
            </a:r>
          </a:p>
          <a:p>
            <a:pPr marL="0" indent="0">
              <a:buNone/>
              <a:defRPr/>
            </a:pPr>
            <a:endParaRPr lang="tr-TR" sz="2000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Basit yapıdaki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       ( Kategori-I)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Karmaşık yapıdaki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(Kategori-III)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Diğer </a:t>
            </a:r>
            <a:r>
              <a:rPr lang="tr-TR" sz="2000" dirty="0" err="1">
                <a:latin typeface="Arial" pitchFamily="34" charset="0"/>
                <a:cs typeface="Arial" pitchFamily="34" charset="0"/>
              </a:rPr>
              <a:t>KKD’lar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                         (Kategori-II)</a:t>
            </a:r>
          </a:p>
          <a:p>
            <a:pPr>
              <a:buFont typeface="Wingdings" pitchFamily="2" charset="2"/>
              <a:buChar char="v"/>
              <a:defRPr/>
            </a:pPr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Bu donanımların belgelendirme işlemleri her kategori için farklı belge ve prosedüre bağlanmıştır.</a:t>
            </a:r>
          </a:p>
          <a:p>
            <a:pPr marL="0" indent="0">
              <a:buNone/>
              <a:defRPr/>
            </a:pPr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tr-TR" sz="2000" b="1" dirty="0">
                <a:latin typeface="Arial" pitchFamily="34" charset="0"/>
                <a:cs typeface="Arial" pitchFamily="34" charset="0"/>
              </a:rPr>
              <a:t>Doğru uygunluk değerlendirme işlemini seçmek, üreticinin sorumluluğundadır.</a:t>
            </a:r>
          </a:p>
        </p:txBody>
      </p:sp>
    </p:spTree>
    <p:extLst>
      <p:ext uri="{BB962C8B-B14F-4D97-AF65-F5344CB8AC3E}">
        <p14:creationId xmlns:p14="http://schemas.microsoft.com/office/powerpoint/2010/main" val="3958010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pPr eaLnBrk="1" hangingPunct="1"/>
            <a:r>
              <a:rPr lang="tr-TR" sz="4000" dirty="0"/>
              <a:t>KKD Sınıflandırma - ÖZET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40769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tr-TR" sz="2000" b="1" dirty="0"/>
              <a:t>Kategori-I</a:t>
            </a:r>
            <a:r>
              <a:rPr lang="tr-TR" sz="2000" dirty="0"/>
              <a:t> : Bu kategoriye giren </a:t>
            </a:r>
            <a:r>
              <a:rPr lang="tr-TR" sz="2000" dirty="0" err="1"/>
              <a:t>KKD’ler</a:t>
            </a:r>
            <a:r>
              <a:rPr lang="tr-TR" sz="2000" dirty="0"/>
              <a:t> kullanıcıyı, özellikle;</a:t>
            </a:r>
          </a:p>
          <a:p>
            <a:pPr marL="0" indent="0" algn="just">
              <a:buNone/>
            </a:pPr>
            <a:endParaRPr lang="tr-TR" sz="800" dirty="0"/>
          </a:p>
          <a:p>
            <a:pPr algn="just"/>
            <a:r>
              <a:rPr lang="tr-TR" sz="2000" dirty="0"/>
              <a:t>Yüzeysel mekanik etkiler (bahçıvan eldivenleri, dikiş yüksüğü </a:t>
            </a:r>
            <a:r>
              <a:rPr lang="tr-TR" sz="2000" dirty="0" err="1"/>
              <a:t>v.b</a:t>
            </a:r>
            <a:r>
              <a:rPr lang="tr-TR" sz="2000" dirty="0"/>
              <a:t>),</a:t>
            </a:r>
          </a:p>
          <a:p>
            <a:pPr algn="just"/>
            <a:r>
              <a:rPr lang="tr-TR" sz="2000" dirty="0"/>
              <a:t>Zayıf ve etkisi kolayca geçebilen temizlik maddeleri (seyreltik deterjan çözeltileri ve benzeri çözeltilere karşı korunan eldivenler),</a:t>
            </a:r>
          </a:p>
          <a:p>
            <a:pPr algn="just"/>
            <a:r>
              <a:rPr lang="tr-TR" sz="2000" dirty="0"/>
              <a:t>50 </a:t>
            </a:r>
            <a:r>
              <a:rPr lang="tr-TR" sz="2000" baseline="30000" dirty="0" err="1"/>
              <a:t>o</a:t>
            </a:r>
            <a:r>
              <a:rPr lang="tr-TR" sz="2000" dirty="0" err="1"/>
              <a:t>C’nin</a:t>
            </a:r>
            <a:r>
              <a:rPr lang="tr-TR" sz="2000" dirty="0"/>
              <a:t> üzerinde olmayan sıcak maddelerle çalışmalarda oluşan riskler veya tehlike yaratmayan diğer etkiler (mesleki işlerde kullanılan eldivenler, önlükler vb.),</a:t>
            </a:r>
          </a:p>
          <a:p>
            <a:pPr algn="just"/>
            <a:r>
              <a:rPr lang="tr-TR" sz="2000" dirty="0"/>
              <a:t>Doğal atmosferik etkenler (bulaşıklar, mevsimlik elbiseler, ayakkabılar vb.),</a:t>
            </a:r>
          </a:p>
          <a:p>
            <a:pPr algn="just"/>
            <a:r>
              <a:rPr lang="tr-TR" sz="2000" dirty="0"/>
              <a:t>Vücudun hayati bölgelerini etkileyen ve etkileri kalıcı lezyonlara neden olmayan küçük darbeler ve titreşimler (kafa derisini koruyan hafif baretler, eldivenler, hafif ayakkabılar vb.),</a:t>
            </a:r>
          </a:p>
          <a:p>
            <a:pPr algn="just"/>
            <a:r>
              <a:rPr lang="tr-TR" sz="2000" dirty="0"/>
              <a:t>Güneş ışığı (güneş gözlükleri), risklerine karşı korurlar.</a:t>
            </a:r>
          </a:p>
          <a:p>
            <a:pPr marL="0" indent="0" algn="just">
              <a:buNone/>
            </a:pPr>
            <a:endParaRPr lang="tr-TR" sz="2000" dirty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11D20-0C78-4822-B463-F4596AF42E44}" type="slidenum">
              <a:rPr lang="tr-TR" smtClean="0"/>
              <a:pPr eaLnBrk="1" hangingPunct="1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347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pPr eaLnBrk="1" hangingPunct="1"/>
            <a:r>
              <a:rPr lang="tr-TR" sz="4000" dirty="0"/>
              <a:t>KKD Sınıflandırma - ÖZET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124744"/>
            <a:ext cx="8064896" cy="5161776"/>
          </a:xfrm>
        </p:spPr>
        <p:txBody>
          <a:bodyPr/>
          <a:lstStyle/>
          <a:p>
            <a:pPr marL="0" indent="0" algn="just">
              <a:buNone/>
            </a:pPr>
            <a:r>
              <a:rPr lang="tr-TR" sz="2400" b="1" dirty="0"/>
              <a:t>Kategori-III:</a:t>
            </a:r>
            <a:r>
              <a:rPr lang="tr-TR" sz="2400" dirty="0"/>
              <a:t> Bu kategoriye giren </a:t>
            </a:r>
            <a:r>
              <a:rPr lang="tr-TR" sz="2400" dirty="0" err="1"/>
              <a:t>KKD’ler</a:t>
            </a:r>
            <a:r>
              <a:rPr lang="tr-TR" sz="2400" dirty="0"/>
              <a:t> şunlardır:</a:t>
            </a:r>
          </a:p>
          <a:p>
            <a:pPr marL="0" indent="0" algn="just">
              <a:buNone/>
            </a:pPr>
            <a:endParaRPr lang="tr-TR" sz="2400" dirty="0"/>
          </a:p>
          <a:p>
            <a:pPr marL="271463" indent="-271463" algn="just"/>
            <a:r>
              <a:rPr lang="tr-TR" sz="2400" dirty="0"/>
              <a:t>Katı partikül ve sıvı </a:t>
            </a:r>
            <a:r>
              <a:rPr lang="tr-TR" sz="2400" dirty="0" err="1"/>
              <a:t>aerosollardan</a:t>
            </a:r>
            <a:r>
              <a:rPr lang="tr-TR" sz="2400" dirty="0"/>
              <a:t> veya tahriş edici, tehlikeli, zehirli gazlardan korunmak için kullanılan filtreli solunum sistemi koruyucuları,</a:t>
            </a:r>
          </a:p>
          <a:p>
            <a:pPr marL="271463" indent="-271463" algn="just"/>
            <a:endParaRPr lang="tr-TR" sz="2400" dirty="0"/>
          </a:p>
          <a:p>
            <a:pPr marL="271463" indent="-271463" algn="just"/>
            <a:r>
              <a:rPr lang="tr-TR" sz="2400" dirty="0"/>
              <a:t>Su altına dalmada kullanılanları da içeren, atmosferden tam yalıtım sağlayan koruyucu solunum araçları,</a:t>
            </a:r>
          </a:p>
          <a:p>
            <a:pPr marL="271463" indent="-271463" algn="just"/>
            <a:r>
              <a:rPr lang="tr-TR" sz="2400" dirty="0"/>
              <a:t>Kimyasal maddelere veya iyonlaştırıcı radyasyona karşı sınırlı bir koruma sağlayanlar,</a:t>
            </a:r>
          </a:p>
          <a:p>
            <a:pPr marL="271463" indent="-271463" algn="just">
              <a:buNone/>
            </a:pPr>
            <a:endParaRPr lang="tr-TR" sz="2000" dirty="0"/>
          </a:p>
        </p:txBody>
      </p:sp>
      <p:sp>
        <p:nvSpPr>
          <p:cNvPr id="46084" name="3 Slayt Numarası Yer Tutucusu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11D20-0C78-4822-B463-F4596AF42E44}" type="slidenum">
              <a:rPr lang="tr-TR" smtClean="0"/>
              <a:pPr eaLnBrk="1" hangingPunct="1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4133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452437"/>
            <a:ext cx="97059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6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45" y="585547"/>
            <a:ext cx="11074052" cy="5477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2. Kişisel koruyucu donanımlar İçin aşağıdakilerden hangisi zorunlu bir Özellik değildir?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A) Defalarca kullanılabilir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B) İş yerinde var olan koşullara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C) Kendisi ek risk yaratmadan ilgili riski önlemeye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D) Kullanan İşçinin sağlık durumuna ve ergonomik gereksinimlerine uygun olacaktır.</a:t>
            </a:r>
          </a:p>
        </p:txBody>
      </p:sp>
    </p:spTree>
    <p:extLst>
      <p:ext uri="{BB962C8B-B14F-4D97-AF65-F5344CB8AC3E}">
        <p14:creationId xmlns:p14="http://schemas.microsoft.com/office/powerpoint/2010/main" val="3699040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4945" y="585547"/>
            <a:ext cx="11074052" cy="5477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2. Kişisel koruyucu donanımlar İçin aşağıdakilerden hangisi zorunlu bir Özellik değildir?</a:t>
            </a:r>
          </a:p>
          <a:p>
            <a:pPr marL="0" indent="0">
              <a:buNone/>
            </a:pPr>
            <a:endParaRPr lang="tr-T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>
                <a:solidFill>
                  <a:srgbClr val="FF0000"/>
                </a:solidFill>
              </a:rPr>
              <a:t>A) Defalarca kullanılabilir olacaktır.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B) İş yerinde var olan koşullara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C) Kendisi ek risk yaratmadan ilgili riski önlemeye uygun olacaktır.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D) Kullanan İşçinin sağlık durumuna ve ergonomik gereksinimlerine uygun olacaktır.</a:t>
            </a:r>
          </a:p>
        </p:txBody>
      </p:sp>
    </p:spTree>
    <p:extLst>
      <p:ext uri="{BB962C8B-B14F-4D97-AF65-F5344CB8AC3E}">
        <p14:creationId xmlns:p14="http://schemas.microsoft.com/office/powerpoint/2010/main" val="11445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263059"/>
            <a:ext cx="8938173" cy="63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7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8" y="1"/>
            <a:ext cx="8150974" cy="5436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605" y="4626033"/>
            <a:ext cx="3359395" cy="2007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679" y="1436630"/>
            <a:ext cx="2247246" cy="18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4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6" y="364749"/>
            <a:ext cx="7866351" cy="59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83310" y="1831888"/>
            <a:ext cx="571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A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Tur" pitchFamily="18" charset="0"/>
              </a:rPr>
              <a:t>SORULAR   </a:t>
            </a:r>
            <a:r>
              <a:rPr lang="en-AU" sz="2000" dirty="0">
                <a:latin typeface="Times New Roman Tur" pitchFamily="18" charset="0"/>
              </a:rPr>
              <a:t>  </a:t>
            </a:r>
            <a:r>
              <a:rPr lang="en-AU" sz="2000" dirty="0">
                <a:solidFill>
                  <a:srgbClr val="92007D"/>
                </a:solidFill>
                <a:latin typeface="Times New Roman Tur" pitchFamily="18" charset="0"/>
              </a:rPr>
              <a:t> </a:t>
            </a:r>
            <a:r>
              <a:rPr lang="tr-TR" sz="2000" dirty="0">
                <a:solidFill>
                  <a:srgbClr val="92007D"/>
                </a:solidFill>
                <a:latin typeface="Times New Roman Tur" pitchFamily="18" charset="0"/>
              </a:rPr>
              <a:t>               </a:t>
            </a:r>
            <a:r>
              <a:rPr lang="en-AU" sz="2000" dirty="0">
                <a:solidFill>
                  <a:srgbClr val="92007D"/>
                </a:solidFill>
                <a:latin typeface="Times New Roman Tur" pitchFamily="18" charset="0"/>
              </a:rPr>
              <a:t> </a:t>
            </a:r>
            <a:r>
              <a:rPr lang="en-AU" sz="2000" b="1" dirty="0">
                <a:solidFill>
                  <a:srgbClr val="9200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Tur" pitchFamily="18" charset="0"/>
              </a:rPr>
              <a:t>CEVAPLAR </a:t>
            </a:r>
            <a:endParaRPr lang="en-AU" sz="2400" dirty="0">
              <a:solidFill>
                <a:srgbClr val="92007D"/>
              </a:solidFill>
              <a:latin typeface="Times New Roman Tur" pitchFamily="18" charset="0"/>
            </a:endParaRPr>
          </a:p>
        </p:txBody>
      </p:sp>
      <p:grpSp>
        <p:nvGrpSpPr>
          <p:cNvPr id="5" name="Grup 1"/>
          <p:cNvGrpSpPr/>
          <p:nvPr/>
        </p:nvGrpSpPr>
        <p:grpSpPr>
          <a:xfrm>
            <a:off x="2015704" y="1908088"/>
            <a:ext cx="4724400" cy="1430536"/>
            <a:chOff x="1219200" y="1422400"/>
            <a:chExt cx="4724400" cy="1430536"/>
          </a:xfrm>
        </p:grpSpPr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>
              <a:off x="2371328" y="1803400"/>
              <a:ext cx="3572272" cy="1049536"/>
            </a:xfrm>
            <a:prstGeom prst="wedgeEllipseCallout">
              <a:avLst>
                <a:gd name="adj1" fmla="val -64012"/>
                <a:gd name="adj2" fmla="val -22339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Kulak koruyucumu taktığımda,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konuşmaları duyabilecek miyim?</a:t>
              </a:r>
              <a:endParaRPr lang="en-AU" sz="1600" b="1" dirty="0">
                <a:solidFill>
                  <a:schemeClr val="bg1"/>
                </a:solidFill>
                <a:latin typeface="Times New Roman Tur" pitchFamily="18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219200" y="14224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>
                  <a:latin typeface="Clarendon Condensed" pitchFamily="18" charset="0"/>
                </a:rPr>
                <a:t> </a:t>
              </a:r>
              <a:r>
                <a:rPr lang="en-AU" sz="4800" b="1">
                  <a:solidFill>
                    <a:schemeClr val="accent2"/>
                  </a:solidFill>
                  <a:latin typeface="Clarendon Condensed" pitchFamily="18" charset="0"/>
                  <a:sym typeface="Wingdings" pitchFamily="2" charset="2"/>
                </a:rPr>
                <a:t></a:t>
              </a:r>
              <a:endParaRPr lang="en-AU" sz="4800" b="1">
                <a:solidFill>
                  <a:srgbClr val="008000"/>
                </a:solidFill>
                <a:latin typeface="Clarendon Condensed" pitchFamily="18" charset="0"/>
                <a:sym typeface="Wingdings" pitchFamily="2" charset="2"/>
              </a:endParaRPr>
            </a:p>
          </p:txBody>
        </p:sp>
      </p:grpSp>
      <p:grpSp>
        <p:nvGrpSpPr>
          <p:cNvPr id="6" name="Grup 2"/>
          <p:cNvGrpSpPr/>
          <p:nvPr/>
        </p:nvGrpSpPr>
        <p:grpSpPr>
          <a:xfrm>
            <a:off x="5182840" y="1899952"/>
            <a:ext cx="5257800" cy="2590800"/>
            <a:chOff x="2667000" y="1422400"/>
            <a:chExt cx="5257800" cy="2590800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2667000" y="2645048"/>
              <a:ext cx="5105400" cy="1368152"/>
            </a:xfrm>
            <a:prstGeom prst="wedgeEllipseCallout">
              <a:avLst>
                <a:gd name="adj1" fmla="val 38931"/>
                <a:gd name="adj2" fmla="val -98046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Evet. Kulak koruyucular,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normal sesleri duymanızı sağlarlar, çünkü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çok yüksek seslerin etkilerini azaltmak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üzere tasarlanmışlardır.</a:t>
              </a:r>
              <a:endParaRPr lang="tr-TR" sz="2400" dirty="0">
                <a:solidFill>
                  <a:schemeClr val="bg1"/>
                </a:solidFill>
                <a:latin typeface="Times New Roman Tur" pitchFamily="18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162800" y="14224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>
                  <a:latin typeface="Clarendon Condensed" pitchFamily="18" charset="0"/>
                </a:rPr>
                <a:t> </a:t>
              </a:r>
              <a:r>
                <a:rPr lang="en-AU" sz="4800" b="1">
                  <a:solidFill>
                    <a:srgbClr val="92007D"/>
                  </a:solidFill>
                  <a:latin typeface="Clarendon Condensed" pitchFamily="18" charset="0"/>
                  <a:sym typeface="Wingdings" pitchFamily="2" charset="2"/>
                </a:rPr>
                <a:t></a:t>
              </a:r>
            </a:p>
          </p:txBody>
        </p:sp>
      </p:grpSp>
      <p:grpSp>
        <p:nvGrpSpPr>
          <p:cNvPr id="7" name="Grup 4"/>
          <p:cNvGrpSpPr/>
          <p:nvPr/>
        </p:nvGrpSpPr>
        <p:grpSpPr>
          <a:xfrm>
            <a:off x="3768576" y="4130588"/>
            <a:ext cx="6312024" cy="2197100"/>
            <a:chOff x="2220416" y="3644900"/>
            <a:chExt cx="6312024" cy="2197100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2220416" y="4851400"/>
              <a:ext cx="6096000" cy="990600"/>
            </a:xfrm>
            <a:prstGeom prst="wedgeEllipseCallout">
              <a:avLst>
                <a:gd name="adj1" fmla="val 42190"/>
                <a:gd name="adj2" fmla="val -113463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Evet. Kulak koruyucuyu kullanırken, ekipmanın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normal sesine alışacaksınız ve  arıza halindeki </a:t>
              </a:r>
            </a:p>
            <a:p>
              <a:pPr algn="ctr" eaLnBrk="0" hangingPunct="0"/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sesi </a:t>
              </a:r>
              <a:r>
                <a:rPr lang="tr-TR" b="1" dirty="0" err="1">
                  <a:solidFill>
                    <a:schemeClr val="bg1"/>
                  </a:solidFill>
                  <a:latin typeface="Times New Roman Tur" pitchFamily="18" charset="0"/>
                </a:rPr>
                <a:t>ayırdedebileceksiniz</a:t>
              </a:r>
              <a:r>
                <a:rPr lang="tr-TR" b="1" dirty="0">
                  <a:solidFill>
                    <a:schemeClr val="bg1"/>
                  </a:solidFill>
                  <a:latin typeface="Times New Roman Tur" pitchFamily="18" charset="0"/>
                </a:rPr>
                <a:t>.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770440" y="36449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 dirty="0">
                  <a:latin typeface="Clarendon Condensed" pitchFamily="18" charset="0"/>
                </a:rPr>
                <a:t> </a:t>
              </a:r>
              <a:r>
                <a:rPr lang="en-AU" sz="4800" b="1" dirty="0">
                  <a:solidFill>
                    <a:srgbClr val="92007D"/>
                  </a:solidFill>
                  <a:latin typeface="Clarendon Condensed" pitchFamily="18" charset="0"/>
                  <a:sym typeface="Wingdings" pitchFamily="2" charset="2"/>
                </a:rPr>
                <a:t></a:t>
              </a:r>
            </a:p>
          </p:txBody>
        </p:sp>
      </p:grpSp>
      <p:grpSp>
        <p:nvGrpSpPr>
          <p:cNvPr id="8" name="Grup 3"/>
          <p:cNvGrpSpPr/>
          <p:nvPr/>
        </p:nvGrpSpPr>
        <p:grpSpPr>
          <a:xfrm>
            <a:off x="1751360" y="4419059"/>
            <a:ext cx="4698571" cy="1413329"/>
            <a:chOff x="203200" y="3933371"/>
            <a:chExt cx="4698571" cy="141332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015571" y="3933371"/>
              <a:ext cx="3886200" cy="673100"/>
            </a:xfrm>
            <a:prstGeom prst="wedgeEllipseCallout">
              <a:avLst>
                <a:gd name="adj1" fmla="val -51185"/>
                <a:gd name="adj2" fmla="val 103569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tr-TR" b="1" dirty="0">
                  <a:solidFill>
                    <a:schemeClr val="accent2"/>
                  </a:solidFill>
                  <a:latin typeface="Times New Roman Tur" pitchFamily="18" charset="0"/>
                </a:rPr>
                <a:t>Ekipmanın sesindeki değişikliği </a:t>
              </a:r>
            </a:p>
            <a:p>
              <a:pPr algn="ctr" eaLnBrk="0" hangingPunct="0"/>
              <a:r>
                <a:rPr lang="tr-TR" b="1" dirty="0" err="1">
                  <a:solidFill>
                    <a:schemeClr val="accent2"/>
                  </a:solidFill>
                  <a:latin typeface="Times New Roman Tur" pitchFamily="18" charset="0"/>
                </a:rPr>
                <a:t>farkedebilecek</a:t>
              </a:r>
              <a:r>
                <a:rPr lang="tr-TR" b="1" dirty="0">
                  <a:solidFill>
                    <a:schemeClr val="accent2"/>
                  </a:solidFill>
                  <a:latin typeface="Times New Roman Tur" pitchFamily="18" charset="0"/>
                </a:rPr>
                <a:t> miyim ?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03200" y="45085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mpd="dbl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tr-T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pPr eaLnBrk="0" hangingPunct="0"/>
              <a:r>
                <a:rPr lang="en-AU" sz="3600" dirty="0">
                  <a:latin typeface="Clarendon Condensed" pitchFamily="18" charset="0"/>
                </a:rPr>
                <a:t> </a:t>
              </a:r>
              <a:r>
                <a:rPr lang="en-AU" sz="4800" b="1" dirty="0">
                  <a:solidFill>
                    <a:schemeClr val="accent2"/>
                  </a:solidFill>
                  <a:latin typeface="Clarendon Condensed" pitchFamily="18" charset="0"/>
                  <a:sym typeface="Wingdings" pitchFamily="2" charset="2"/>
                </a:rPr>
                <a:t></a:t>
              </a:r>
              <a:endParaRPr lang="en-AU" sz="4800" b="1" dirty="0">
                <a:solidFill>
                  <a:srgbClr val="008000"/>
                </a:solidFill>
                <a:latin typeface="Clarendon Condensed" pitchFamily="18" charset="0"/>
                <a:sym typeface="Wingdings" pitchFamily="2" charset="2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16473" y="53031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tr-TR" dirty="0"/>
              <a:t>Kulak Koruyucuları – İşçi Yorumları</a:t>
            </a:r>
          </a:p>
        </p:txBody>
      </p:sp>
    </p:spTree>
    <p:extLst>
      <p:ext uri="{BB962C8B-B14F-4D97-AF65-F5344CB8AC3E}">
        <p14:creationId xmlns:p14="http://schemas.microsoft.com/office/powerpoint/2010/main" val="247106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76" y="431608"/>
            <a:ext cx="8472314" cy="610869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/>
        </p:nvSpPr>
        <p:spPr>
          <a:xfrm>
            <a:off x="979536" y="6101813"/>
            <a:ext cx="5371389" cy="438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tr-TR" sz="2000" dirty="0"/>
              <a:t>Kaynak işlerinde, yalıtkan özellikte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tr-TR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576684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1093</Words>
  <Application>Microsoft Office PowerPoint</Application>
  <PresentationFormat>Widescreen</PresentationFormat>
  <Paragraphs>158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Clarendon Condensed</vt:lpstr>
      <vt:lpstr>Times New Roman Tur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Gaz - Buhar Maskeleri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Kişisel Koruyucu Donanımların İşyerlerinde Kullanılması Hakkında Yönetmelik</vt:lpstr>
      <vt:lpstr>Bütün KKD’lerde bulunması gereken özellikler</vt:lpstr>
      <vt:lpstr>PowerPoint Presentation</vt:lpstr>
      <vt:lpstr>PowerPoint Presentation</vt:lpstr>
      <vt:lpstr>KKD KATEGORİZASYONU</vt:lpstr>
      <vt:lpstr>KKD Sınıflandırma - ÖZET</vt:lpstr>
      <vt:lpstr>KKD Sınıflandırma - ÖZET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Review</cp:lastModifiedBy>
  <cp:revision>16</cp:revision>
  <dcterms:created xsi:type="dcterms:W3CDTF">2020-04-05T11:36:31Z</dcterms:created>
  <dcterms:modified xsi:type="dcterms:W3CDTF">2020-05-07T10:08:55Z</dcterms:modified>
</cp:coreProperties>
</file>