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8" r:id="rId4"/>
    <p:sldId id="270" r:id="rId5"/>
    <p:sldId id="266" r:id="rId6"/>
    <p:sldId id="271" r:id="rId7"/>
    <p:sldId id="268" r:id="rId8"/>
    <p:sldId id="272"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84"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825D751-94F2-45B0-B8E1-5B5AD2EB0969}" type="datetimeFigureOut">
              <a:rPr lang="tr-TR" smtClean="0"/>
              <a:t>20.2.2018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2BE8B6-F67D-4190-B37F-62C9371DAC2B}" type="slidenum">
              <a:rPr lang="tr-TR" smtClean="0"/>
              <a:t>‹#›</a:t>
            </a:fld>
            <a:endParaRPr lang="tr-TR"/>
          </a:p>
        </p:txBody>
      </p:sp>
    </p:spTree>
    <p:extLst>
      <p:ext uri="{BB962C8B-B14F-4D97-AF65-F5344CB8AC3E}">
        <p14:creationId xmlns:p14="http://schemas.microsoft.com/office/powerpoint/2010/main" val="84757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825D751-94F2-45B0-B8E1-5B5AD2EB0969}" type="datetimeFigureOut">
              <a:rPr lang="tr-TR" smtClean="0"/>
              <a:t>20.2.2018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2BE8B6-F67D-4190-B37F-62C9371DAC2B}" type="slidenum">
              <a:rPr lang="tr-TR" smtClean="0"/>
              <a:t>‹#›</a:t>
            </a:fld>
            <a:endParaRPr lang="tr-TR"/>
          </a:p>
        </p:txBody>
      </p:sp>
    </p:spTree>
    <p:extLst>
      <p:ext uri="{BB962C8B-B14F-4D97-AF65-F5344CB8AC3E}">
        <p14:creationId xmlns:p14="http://schemas.microsoft.com/office/powerpoint/2010/main" val="125440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825D751-94F2-45B0-B8E1-5B5AD2EB0969}" type="datetimeFigureOut">
              <a:rPr lang="tr-TR" smtClean="0"/>
              <a:t>20.2.2018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2BE8B6-F67D-4190-B37F-62C9371DAC2B}" type="slidenum">
              <a:rPr lang="tr-TR" smtClean="0"/>
              <a:t>‹#›</a:t>
            </a:fld>
            <a:endParaRPr lang="tr-TR"/>
          </a:p>
        </p:txBody>
      </p:sp>
    </p:spTree>
    <p:extLst>
      <p:ext uri="{BB962C8B-B14F-4D97-AF65-F5344CB8AC3E}">
        <p14:creationId xmlns:p14="http://schemas.microsoft.com/office/powerpoint/2010/main" val="2978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825D751-94F2-45B0-B8E1-5B5AD2EB0969}" type="datetimeFigureOut">
              <a:rPr lang="tr-TR" smtClean="0"/>
              <a:t>20.2.2018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2BE8B6-F67D-4190-B37F-62C9371DAC2B}" type="slidenum">
              <a:rPr lang="tr-TR" smtClean="0"/>
              <a:t>‹#›</a:t>
            </a:fld>
            <a:endParaRPr lang="tr-TR"/>
          </a:p>
        </p:txBody>
      </p:sp>
    </p:spTree>
    <p:extLst>
      <p:ext uri="{BB962C8B-B14F-4D97-AF65-F5344CB8AC3E}">
        <p14:creationId xmlns:p14="http://schemas.microsoft.com/office/powerpoint/2010/main" val="219169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825D751-94F2-45B0-B8E1-5B5AD2EB0969}" type="datetimeFigureOut">
              <a:rPr lang="tr-TR" smtClean="0"/>
              <a:t>20.2.2018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2BE8B6-F67D-4190-B37F-62C9371DAC2B}" type="slidenum">
              <a:rPr lang="tr-TR" smtClean="0"/>
              <a:t>‹#›</a:t>
            </a:fld>
            <a:endParaRPr lang="tr-TR"/>
          </a:p>
        </p:txBody>
      </p:sp>
    </p:spTree>
    <p:extLst>
      <p:ext uri="{BB962C8B-B14F-4D97-AF65-F5344CB8AC3E}">
        <p14:creationId xmlns:p14="http://schemas.microsoft.com/office/powerpoint/2010/main" val="158881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825D751-94F2-45B0-B8E1-5B5AD2EB0969}" type="datetimeFigureOut">
              <a:rPr lang="tr-TR" smtClean="0"/>
              <a:t>20.2.2018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2BE8B6-F67D-4190-B37F-62C9371DAC2B}" type="slidenum">
              <a:rPr lang="tr-TR" smtClean="0"/>
              <a:t>‹#›</a:t>
            </a:fld>
            <a:endParaRPr lang="tr-TR"/>
          </a:p>
        </p:txBody>
      </p:sp>
    </p:spTree>
    <p:extLst>
      <p:ext uri="{BB962C8B-B14F-4D97-AF65-F5344CB8AC3E}">
        <p14:creationId xmlns:p14="http://schemas.microsoft.com/office/powerpoint/2010/main" val="321369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825D751-94F2-45B0-B8E1-5B5AD2EB0969}" type="datetimeFigureOut">
              <a:rPr lang="tr-TR" smtClean="0"/>
              <a:t>20.2.2018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12BE8B6-F67D-4190-B37F-62C9371DAC2B}" type="slidenum">
              <a:rPr lang="tr-TR" smtClean="0"/>
              <a:t>‹#›</a:t>
            </a:fld>
            <a:endParaRPr lang="tr-TR"/>
          </a:p>
        </p:txBody>
      </p:sp>
    </p:spTree>
    <p:extLst>
      <p:ext uri="{BB962C8B-B14F-4D97-AF65-F5344CB8AC3E}">
        <p14:creationId xmlns:p14="http://schemas.microsoft.com/office/powerpoint/2010/main" val="268735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825D751-94F2-45B0-B8E1-5B5AD2EB0969}" type="datetimeFigureOut">
              <a:rPr lang="tr-TR" smtClean="0"/>
              <a:t>20.2.2018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12BE8B6-F67D-4190-B37F-62C9371DAC2B}" type="slidenum">
              <a:rPr lang="tr-TR" smtClean="0"/>
              <a:t>‹#›</a:t>
            </a:fld>
            <a:endParaRPr lang="tr-TR"/>
          </a:p>
        </p:txBody>
      </p:sp>
    </p:spTree>
    <p:extLst>
      <p:ext uri="{BB962C8B-B14F-4D97-AF65-F5344CB8AC3E}">
        <p14:creationId xmlns:p14="http://schemas.microsoft.com/office/powerpoint/2010/main" val="156964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825D751-94F2-45B0-B8E1-5B5AD2EB0969}" type="datetimeFigureOut">
              <a:rPr lang="tr-TR" smtClean="0"/>
              <a:t>20.2.2018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12BE8B6-F67D-4190-B37F-62C9371DAC2B}" type="slidenum">
              <a:rPr lang="tr-TR" smtClean="0"/>
              <a:t>‹#›</a:t>
            </a:fld>
            <a:endParaRPr lang="tr-TR"/>
          </a:p>
        </p:txBody>
      </p:sp>
    </p:spTree>
    <p:extLst>
      <p:ext uri="{BB962C8B-B14F-4D97-AF65-F5344CB8AC3E}">
        <p14:creationId xmlns:p14="http://schemas.microsoft.com/office/powerpoint/2010/main" val="199335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825D751-94F2-45B0-B8E1-5B5AD2EB0969}" type="datetimeFigureOut">
              <a:rPr lang="tr-TR" smtClean="0"/>
              <a:t>20.2.2018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2BE8B6-F67D-4190-B37F-62C9371DAC2B}" type="slidenum">
              <a:rPr lang="tr-TR" smtClean="0"/>
              <a:t>‹#›</a:t>
            </a:fld>
            <a:endParaRPr lang="tr-TR"/>
          </a:p>
        </p:txBody>
      </p:sp>
    </p:spTree>
    <p:extLst>
      <p:ext uri="{BB962C8B-B14F-4D97-AF65-F5344CB8AC3E}">
        <p14:creationId xmlns:p14="http://schemas.microsoft.com/office/powerpoint/2010/main" val="44653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825D751-94F2-45B0-B8E1-5B5AD2EB0969}" type="datetimeFigureOut">
              <a:rPr lang="tr-TR" smtClean="0"/>
              <a:t>20.2.2018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2BE8B6-F67D-4190-B37F-62C9371DAC2B}" type="slidenum">
              <a:rPr lang="tr-TR" smtClean="0"/>
              <a:t>‹#›</a:t>
            </a:fld>
            <a:endParaRPr lang="tr-TR"/>
          </a:p>
        </p:txBody>
      </p:sp>
    </p:spTree>
    <p:extLst>
      <p:ext uri="{BB962C8B-B14F-4D97-AF65-F5344CB8AC3E}">
        <p14:creationId xmlns:p14="http://schemas.microsoft.com/office/powerpoint/2010/main" val="115598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2425"/>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5D751-94F2-45B0-B8E1-5B5AD2EB0969}" type="datetimeFigureOut">
              <a:rPr lang="tr-TR" smtClean="0"/>
              <a:t>20.2.2018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BE8B6-F67D-4190-B37F-62C9371DAC2B}" type="slidenum">
              <a:rPr lang="tr-TR" smtClean="0"/>
              <a:t>‹#›</a:t>
            </a:fld>
            <a:endParaRPr lang="tr-TR"/>
          </a:p>
        </p:txBody>
      </p:sp>
    </p:spTree>
    <p:extLst>
      <p:ext uri="{BB962C8B-B14F-4D97-AF65-F5344CB8AC3E}">
        <p14:creationId xmlns:p14="http://schemas.microsoft.com/office/powerpoint/2010/main" val="154269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86236" y="5801553"/>
            <a:ext cx="5824416" cy="754437"/>
          </a:xfrm>
          <a:prstGeom prst="rect">
            <a:avLst/>
          </a:prstGeom>
        </p:spPr>
        <p:txBody>
          <a:bodyPr wrap="none">
            <a:spAutoFit/>
          </a:bodyPr>
          <a:lstStyle/>
          <a:p>
            <a:pPr algn="ctr">
              <a:lnSpc>
                <a:spcPct val="150000"/>
              </a:lnSpc>
              <a:spcAft>
                <a:spcPts val="0"/>
              </a:spcAft>
            </a:pPr>
            <a:r>
              <a:rPr lang="tr-TR" sz="3200" b="1">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MEDYA, PARA VE PİYASA</a:t>
            </a:r>
            <a:endParaRPr lang="tr-TR" sz="2400">
              <a:solidFill>
                <a:schemeClr val="bg1"/>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154956" y="758065"/>
            <a:ext cx="10086976" cy="5043488"/>
          </a:xfrm>
          <a:prstGeom prst="rect">
            <a:avLst/>
          </a:prstGeom>
          <a:ln>
            <a:noFill/>
          </a:ln>
          <a:effectLst>
            <a:softEdge rad="112500"/>
          </a:effectLst>
        </p:spPr>
      </p:pic>
    </p:spTree>
    <p:extLst>
      <p:ext uri="{BB962C8B-B14F-4D97-AF65-F5344CB8AC3E}">
        <p14:creationId xmlns:p14="http://schemas.microsoft.com/office/powerpoint/2010/main" val="343149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631091" y="1800649"/>
            <a:ext cx="9119286" cy="3046988"/>
          </a:xfrm>
          <a:prstGeom prst="rect">
            <a:avLst/>
          </a:prstGeom>
        </p:spPr>
        <p:txBody>
          <a:bodyPr wrap="square">
            <a:spAutoFit/>
          </a:bodyPr>
          <a:lstStyle/>
          <a:p>
            <a:pPr algn="ctr"/>
            <a:r>
              <a:rPr lang="en-GB" sz="3200">
                <a:solidFill>
                  <a:schemeClr val="bg1"/>
                </a:solidFill>
                <a:latin typeface="Calibri" panose="020F0502020204030204" pitchFamily="34" charset="0"/>
                <a:ea typeface="Calibri" panose="020F0502020204030204" pitchFamily="34" charset="0"/>
                <a:cs typeface="Times New Roman" panose="02020603050405020304" pitchFamily="18" charset="0"/>
              </a:rPr>
              <a:t>Medya endüstrisinin işleyişini, para, ekonomik düzen ve kâr kavramları olmadan düşünmek olanaksızdır. Medyanın önemli bir kesimini, alana büyük yatırımlar yapan ve kapitalist ekonominin gerekleri doğrultusunda karlarını maksimizi etmek birer piyasa aktörü olarak hareket eden </a:t>
            </a:r>
            <a:r>
              <a:rPr lang="en-GB" sz="3200">
                <a:solidFill>
                  <a:schemeClr val="bg1"/>
                </a:solidFill>
                <a:latin typeface="Calibri" panose="020F0502020204030204" pitchFamily="34" charset="0"/>
                <a:ea typeface="Calibri" panose="020F0502020204030204" pitchFamily="34" charset="0"/>
                <a:cs typeface="Times New Roman" panose="02020603050405020304" pitchFamily="18" charset="0"/>
              </a:rPr>
              <a:t>şirketler </a:t>
            </a:r>
            <a:r>
              <a:rPr lang="en-GB" sz="32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oluşturur</a:t>
            </a:r>
            <a:r>
              <a:rPr lang="tr-TR" sz="32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GB" sz="32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tr-TR" sz="3200">
              <a:solidFill>
                <a:schemeClr val="bg1"/>
              </a:solidFill>
            </a:endParaRPr>
          </a:p>
        </p:txBody>
      </p:sp>
    </p:spTree>
    <p:extLst>
      <p:ext uri="{BB962C8B-B14F-4D97-AF65-F5344CB8AC3E}">
        <p14:creationId xmlns:p14="http://schemas.microsoft.com/office/powerpoint/2010/main" val="1381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A4YOSWCz8Es/U7s8KMelVUI/AAAAAAAAdRI/Buol9Sxb-sc/s1600/google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546" y="172667"/>
            <a:ext cx="8860124" cy="636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29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64974" y="1607314"/>
            <a:ext cx="10651524" cy="3539430"/>
          </a:xfrm>
          <a:prstGeom prst="rect">
            <a:avLst/>
          </a:prstGeom>
        </p:spPr>
        <p:txBody>
          <a:bodyPr wrap="square">
            <a:spAutoFit/>
          </a:bodyPr>
          <a:lstStyle/>
          <a:p>
            <a:pPr algn="ctr">
              <a:spcAft>
                <a:spcPts val="800"/>
              </a:spcAft>
            </a:pPr>
            <a:r>
              <a:rPr lang="en-GB" sz="3200">
                <a:solidFill>
                  <a:schemeClr val="bg1"/>
                </a:solidFill>
                <a:latin typeface="Calibri" panose="020F0502020204030204" pitchFamily="34" charset="0"/>
                <a:ea typeface="Calibri" panose="020F0502020204030204" pitchFamily="34" charset="0"/>
                <a:cs typeface="Times New Roman" panose="02020603050405020304" pitchFamily="18" charset="0"/>
              </a:rPr>
              <a:t>Klasik iktisat teorisinin kurucuları sayılan Adam Smith ve David Ricardo’dan, bu teorinin eleştirmenleri arasında yer alan Karl Marx ve John Maynard Keynes’e kadar pek çok iktisat kuramcısı, ekonominin kurucu prensibinin iki değer türü arasında yapılan ayrıma dayandığını savunurlar. Bu kuramcılara göre, her malın bir kullanım değeri (</a:t>
            </a:r>
            <a:r>
              <a:rPr lang="en-GB" sz="3200" i="1">
                <a:solidFill>
                  <a:schemeClr val="bg1"/>
                </a:solidFill>
                <a:latin typeface="Calibri" panose="020F0502020204030204" pitchFamily="34" charset="0"/>
                <a:ea typeface="Calibri" panose="020F0502020204030204" pitchFamily="34" charset="0"/>
                <a:cs typeface="Times New Roman" panose="02020603050405020304" pitchFamily="18" charset="0"/>
              </a:rPr>
              <a:t>use value</a:t>
            </a:r>
            <a:r>
              <a:rPr lang="en-GB" sz="3200">
                <a:solidFill>
                  <a:schemeClr val="bg1"/>
                </a:solidFill>
                <a:latin typeface="Calibri" panose="020F0502020204030204" pitchFamily="34" charset="0"/>
                <a:ea typeface="Calibri" panose="020F0502020204030204" pitchFamily="34" charset="0"/>
                <a:cs typeface="Times New Roman" panose="02020603050405020304" pitchFamily="18" charset="0"/>
              </a:rPr>
              <a:t>) ve piyasa koşullarında edindiği bir değişim değeri (</a:t>
            </a:r>
            <a:r>
              <a:rPr lang="en-GB" sz="3200" i="1">
                <a:solidFill>
                  <a:schemeClr val="bg1"/>
                </a:solidFill>
                <a:latin typeface="Calibri" panose="020F0502020204030204" pitchFamily="34" charset="0"/>
                <a:ea typeface="Calibri" panose="020F0502020204030204" pitchFamily="34" charset="0"/>
                <a:cs typeface="Times New Roman" panose="02020603050405020304" pitchFamily="18" charset="0"/>
              </a:rPr>
              <a:t>exchange value</a:t>
            </a:r>
            <a:r>
              <a:rPr lang="en-GB" sz="3200">
                <a:solidFill>
                  <a:schemeClr val="bg1"/>
                </a:solidFill>
                <a:latin typeface="Calibri" panose="020F0502020204030204" pitchFamily="34" charset="0"/>
                <a:ea typeface="Calibri" panose="020F0502020204030204" pitchFamily="34" charset="0"/>
                <a:cs typeface="Times New Roman" panose="02020603050405020304" pitchFamily="18" charset="0"/>
              </a:rPr>
              <a:t>) vardır. </a:t>
            </a:r>
            <a:endParaRPr lang="tr-TR"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850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vision.org/visionmedia/uploadedImages/Home/Articles/Biography/Articles/AdamSmith.jpg?n=87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04" y="1647895"/>
            <a:ext cx="2198520" cy="326544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miasesorfiscal.com/wiki/images/archive/b/be/20060318114933!David_Ricar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330" y="1647894"/>
            <a:ext cx="2357800" cy="326544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upload.wikimedia.org/wikipedia/commons/a/a2/Marx_o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0536" y="1647894"/>
            <a:ext cx="2444957" cy="326544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apprendre-math.info/history/photos/Keynes_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817" y="1647893"/>
            <a:ext cx="2128999" cy="327383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505771" y="5221520"/>
            <a:ext cx="2321469" cy="461665"/>
          </a:xfrm>
          <a:prstGeom prst="rect">
            <a:avLst/>
          </a:prstGeom>
        </p:spPr>
        <p:txBody>
          <a:bodyPr wrap="none">
            <a:spAutoFit/>
          </a:bodyPr>
          <a:lstStyle/>
          <a:p>
            <a:r>
              <a:rPr lang="tr-TR" sz="240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Adam Smith </a:t>
            </a:r>
            <a:endParaRPr lang="tr-TR" sz="2400">
              <a:solidFill>
                <a:schemeClr val="bg1"/>
              </a:solidFill>
              <a:latin typeface="Arial Black" panose="020B0A04020102020204" pitchFamily="34" charset="0"/>
            </a:endParaRPr>
          </a:p>
        </p:txBody>
      </p:sp>
      <p:sp>
        <p:nvSpPr>
          <p:cNvPr id="5" name="Dikdörtgen 4"/>
          <p:cNvSpPr/>
          <p:nvPr/>
        </p:nvSpPr>
        <p:spPr>
          <a:xfrm>
            <a:off x="3084486" y="5267687"/>
            <a:ext cx="2527487" cy="461665"/>
          </a:xfrm>
          <a:prstGeom prst="rect">
            <a:avLst/>
          </a:prstGeom>
        </p:spPr>
        <p:txBody>
          <a:bodyPr wrap="none">
            <a:spAutoFit/>
          </a:bodyPr>
          <a:lstStyle/>
          <a:p>
            <a:r>
              <a:rPr lang="tr-TR" sz="2400" b="1">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David Ricardo</a:t>
            </a:r>
            <a:endParaRPr lang="tr-TR" sz="2400" b="1">
              <a:solidFill>
                <a:schemeClr val="bg1"/>
              </a:solidFill>
              <a:latin typeface="Arial Black" panose="020B0A04020102020204" pitchFamily="34" charset="0"/>
            </a:endParaRPr>
          </a:p>
        </p:txBody>
      </p:sp>
      <p:sp>
        <p:nvSpPr>
          <p:cNvPr id="6" name="Dikdörtgen 5"/>
          <p:cNvSpPr/>
          <p:nvPr/>
        </p:nvSpPr>
        <p:spPr>
          <a:xfrm>
            <a:off x="6355647" y="5221520"/>
            <a:ext cx="1834733" cy="461665"/>
          </a:xfrm>
          <a:prstGeom prst="rect">
            <a:avLst/>
          </a:prstGeom>
        </p:spPr>
        <p:txBody>
          <a:bodyPr wrap="none">
            <a:spAutoFit/>
          </a:bodyPr>
          <a:lstStyle/>
          <a:p>
            <a:r>
              <a:rPr lang="tr-TR" sz="240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Karl Marx</a:t>
            </a:r>
            <a:endParaRPr lang="tr-TR" sz="2400">
              <a:solidFill>
                <a:schemeClr val="bg1"/>
              </a:solidFill>
              <a:latin typeface="Arial Black" panose="020B0A04020102020204" pitchFamily="34" charset="0"/>
            </a:endParaRPr>
          </a:p>
        </p:txBody>
      </p:sp>
      <p:sp>
        <p:nvSpPr>
          <p:cNvPr id="7" name="Dikdörtgen 6"/>
          <p:cNvSpPr/>
          <p:nvPr/>
        </p:nvSpPr>
        <p:spPr>
          <a:xfrm>
            <a:off x="8886793" y="5221520"/>
            <a:ext cx="2831994" cy="461665"/>
          </a:xfrm>
          <a:prstGeom prst="rect">
            <a:avLst/>
          </a:prstGeom>
        </p:spPr>
        <p:txBody>
          <a:bodyPr wrap="none">
            <a:spAutoFit/>
          </a:bodyPr>
          <a:lstStyle/>
          <a:p>
            <a:r>
              <a:rPr lang="tr-TR" sz="2400" smtClean="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John M. </a:t>
            </a:r>
            <a:r>
              <a:rPr lang="tr-TR" sz="240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Keynes</a:t>
            </a:r>
            <a:endParaRPr lang="tr-TR" sz="2400">
              <a:solidFill>
                <a:schemeClr val="bg1"/>
              </a:solidFill>
              <a:latin typeface="Arial Black" panose="020B0A04020102020204" pitchFamily="34" charset="0"/>
            </a:endParaRPr>
          </a:p>
        </p:txBody>
      </p:sp>
    </p:spTree>
    <p:extLst>
      <p:ext uri="{BB962C8B-B14F-4D97-AF65-F5344CB8AC3E}">
        <p14:creationId xmlns:p14="http://schemas.microsoft.com/office/powerpoint/2010/main" val="233375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58097" y="1498938"/>
            <a:ext cx="9168713" cy="4031873"/>
          </a:xfrm>
          <a:prstGeom prst="rect">
            <a:avLst/>
          </a:prstGeom>
        </p:spPr>
        <p:txBody>
          <a:bodyPr wrap="square">
            <a:spAutoFit/>
          </a:bodyPr>
          <a:lstStyle/>
          <a:p>
            <a:pPr algn="ctr"/>
            <a:r>
              <a:rPr lang="tr-TR" sz="32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a:t>
            </a:r>
            <a:r>
              <a:rPr lang="en-GB" sz="32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ârı </a:t>
            </a:r>
            <a:r>
              <a:rPr lang="en-GB" sz="3200">
                <a:solidFill>
                  <a:schemeClr val="bg1"/>
                </a:solidFill>
                <a:latin typeface="Calibri" panose="020F0502020204030204" pitchFamily="34" charset="0"/>
                <a:ea typeface="Calibri" panose="020F0502020204030204" pitchFamily="34" charset="0"/>
                <a:cs typeface="Times New Roman" panose="02020603050405020304" pitchFamily="18" charset="0"/>
              </a:rPr>
              <a:t>arttırmanın en yaygın yollarından biri iktisatçıların “kapsam ekonomisi” (</a:t>
            </a:r>
            <a:r>
              <a:rPr lang="en-GB" sz="3200" i="1">
                <a:solidFill>
                  <a:schemeClr val="bg1"/>
                </a:solidFill>
                <a:latin typeface="Calibri" panose="020F0502020204030204" pitchFamily="34" charset="0"/>
                <a:ea typeface="Calibri" panose="020F0502020204030204" pitchFamily="34" charset="0"/>
                <a:cs typeface="Times New Roman" panose="02020603050405020304" pitchFamily="18" charset="0"/>
              </a:rPr>
              <a:t>economy of scale</a:t>
            </a:r>
            <a:r>
              <a:rPr lang="en-GB" sz="3200">
                <a:solidFill>
                  <a:schemeClr val="bg1"/>
                </a:solidFill>
                <a:latin typeface="Calibri" panose="020F0502020204030204" pitchFamily="34" charset="0"/>
                <a:ea typeface="Calibri" panose="020F0502020204030204" pitchFamily="34" charset="0"/>
                <a:cs typeface="Times New Roman" panose="02020603050405020304" pitchFamily="18" charset="0"/>
              </a:rPr>
              <a:t>) dedikleri alan içerisinde yer almaktır. Bir kapsam ekonomisinde, yüksek bir başlangıç maliyetinden sonra, her bir malın birim maliyeti, üretim kapasitesi yükseldiği ölçüde düşmeye başlar. Bunun anlamı, ne kadar fazla üretim yapılırsa, ürün başına maliyetin o kadar düşeceği ve kâr oranının o ölçüde yükseleceğidir. </a:t>
            </a:r>
            <a:endParaRPr lang="tr-TR" sz="3200">
              <a:solidFill>
                <a:schemeClr val="bg1"/>
              </a:solidFill>
            </a:endParaRPr>
          </a:p>
        </p:txBody>
      </p:sp>
    </p:spTree>
    <p:extLst>
      <p:ext uri="{BB962C8B-B14F-4D97-AF65-F5344CB8AC3E}">
        <p14:creationId xmlns:p14="http://schemas.microsoft.com/office/powerpoint/2010/main" val="151664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3-eu-west-1.amazonaws.com/tutor2u-media/subjects/business/diagrams/operations-economies-scale-diagram.jpg?mtime=201504181047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462" y="388103"/>
            <a:ext cx="8249123" cy="620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8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66118" y="1171992"/>
            <a:ext cx="10824519" cy="4832092"/>
          </a:xfrm>
          <a:prstGeom prst="rect">
            <a:avLst/>
          </a:prstGeom>
        </p:spPr>
        <p:txBody>
          <a:bodyPr wrap="square">
            <a:spAutoFit/>
          </a:bodyPr>
          <a:lstStyle/>
          <a:p>
            <a:pPr algn="ct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a:t>
            </a:r>
            <a:r>
              <a:rPr lang="en-GB"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itlesel </a:t>
            </a:r>
            <a:r>
              <a:rPr lang="en-GB" sz="2800">
                <a:solidFill>
                  <a:schemeClr val="bg1"/>
                </a:solidFill>
                <a:latin typeface="Calibri" panose="020F0502020204030204" pitchFamily="34" charset="0"/>
                <a:ea typeface="Calibri" panose="020F0502020204030204" pitchFamily="34" charset="0"/>
                <a:cs typeface="Times New Roman" panose="02020603050405020304" pitchFamily="18" charset="0"/>
              </a:rPr>
              <a:t>düzeyde üretilebilen medya ürünleri  (gazete, dergi, kitap, müzik CDsi, DVD film vb.) kapsam ekonomisi oluşturmaya uygun niteliktedir. Bunun yolu ürüne yönelik tüketici talebi artırmaktır. Bir gazetenin tirajını artırması iki tür iktisadi fayda sağlar: (1) Her bir nüshanın birim maliyetini düşürerek, birim başı elde edilen kârı artırır, (2) yüksek tiraj gazeteyi reklamverenler için daha cazip getirdiği için reklam gelirlerindeki artışı destekler. Şüphesiz medya endüstrisinin karlılığını etkileyen en önemli gelir kalemi reklamlardır. Medya endüstrisini diğer endüstriyel yapılardan ayıran niteliklerinden biri, reklamlar yoluyla medya dışı ürünlere yönelik talebi şekillendirmek ve böylelikle kapitalist iktisadi düzenin devamlılığında pay sahibi olmak bakımından sahip olduğu güçtür. </a:t>
            </a:r>
            <a:endParaRPr lang="tr-TR" sz="2800">
              <a:solidFill>
                <a:schemeClr val="bg1"/>
              </a:solidFill>
            </a:endParaRPr>
          </a:p>
        </p:txBody>
      </p:sp>
    </p:spTree>
    <p:extLst>
      <p:ext uri="{BB962C8B-B14F-4D97-AF65-F5344CB8AC3E}">
        <p14:creationId xmlns:p14="http://schemas.microsoft.com/office/powerpoint/2010/main" val="216230861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311</Words>
  <Application>Microsoft Office PowerPoint</Application>
  <PresentationFormat>Geniş ekran</PresentationFormat>
  <Paragraphs>9</Paragraphs>
  <Slides>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vt:i4>
      </vt:variant>
    </vt:vector>
  </HeadingPairs>
  <TitlesOfParts>
    <vt:vector size="14" baseType="lpstr">
      <vt:lpstr>Arial</vt:lpstr>
      <vt:lpstr>Arial Black</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 T</dc:creator>
  <cp:lastModifiedBy>O T</cp:lastModifiedBy>
  <cp:revision>3</cp:revision>
  <dcterms:created xsi:type="dcterms:W3CDTF">2018-02-20T14:26:31Z</dcterms:created>
  <dcterms:modified xsi:type="dcterms:W3CDTF">2018-02-20T14:37:53Z</dcterms:modified>
</cp:coreProperties>
</file>