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2"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2522459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4069247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5A0F0-1438-4FCD-AD3D-1B2F14FFB65E}"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7409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202203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5A0F0-1438-4FCD-AD3D-1B2F14FFB65E}"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00777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3868021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2724337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835444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362748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B933A23-E857-4C58-A5FA-A6B409CE7B8A}"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976488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400779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B933A23-E857-4C58-A5FA-A6B409CE7B8A}" type="datetimeFigureOut">
              <a:rPr lang="en-GB" smtClean="0"/>
              <a:t>08/07/2020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995806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B933A23-E857-4C58-A5FA-A6B409CE7B8A}" type="datetimeFigureOut">
              <a:rPr lang="en-GB" smtClean="0"/>
              <a:t>08/07/2020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30201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933A23-E857-4C58-A5FA-A6B409CE7B8A}" type="datetimeFigureOut">
              <a:rPr lang="en-GB" smtClean="0"/>
              <a:t>08/07/2020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2298981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1459760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B933A23-E857-4C58-A5FA-A6B409CE7B8A}"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95A0F0-1438-4FCD-AD3D-1B2F14FFB65E}" type="slidenum">
              <a:rPr lang="en-GB" smtClean="0"/>
              <a:t>‹#›</a:t>
            </a:fld>
            <a:endParaRPr lang="en-GB"/>
          </a:p>
        </p:txBody>
      </p:sp>
    </p:spTree>
    <p:extLst>
      <p:ext uri="{BB962C8B-B14F-4D97-AF65-F5344CB8AC3E}">
        <p14:creationId xmlns:p14="http://schemas.microsoft.com/office/powerpoint/2010/main" val="2825142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B933A23-E857-4C58-A5FA-A6B409CE7B8A}" type="datetimeFigureOut">
              <a:rPr lang="en-GB" smtClean="0"/>
              <a:t>08/07/2020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F95A0F0-1438-4FCD-AD3D-1B2F14FFB65E}" type="slidenum">
              <a:rPr lang="en-GB" smtClean="0"/>
              <a:t>‹#›</a:t>
            </a:fld>
            <a:endParaRPr lang="en-GB"/>
          </a:p>
        </p:txBody>
      </p:sp>
    </p:spTree>
    <p:extLst>
      <p:ext uri="{BB962C8B-B14F-4D97-AF65-F5344CB8AC3E}">
        <p14:creationId xmlns:p14="http://schemas.microsoft.com/office/powerpoint/2010/main" val="15020183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Tumor</a:t>
            </a:r>
            <a:r>
              <a:rPr lang="tr-TR" dirty="0" smtClean="0"/>
              <a:t> </a:t>
            </a:r>
            <a:r>
              <a:rPr lang="tr-TR" dirty="0" err="1" smtClean="0"/>
              <a:t>Markers</a:t>
            </a:r>
            <a:endParaRPr lang="en-GB" dirty="0"/>
          </a:p>
        </p:txBody>
      </p:sp>
      <p:sp>
        <p:nvSpPr>
          <p:cNvPr id="3" name="Alt Başlık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17750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	</a:t>
            </a:r>
            <a:r>
              <a:rPr lang="en-GB" b="1" dirty="0" smtClean="0"/>
              <a:t>What </a:t>
            </a:r>
            <a:r>
              <a:rPr lang="en-GB" b="1" dirty="0"/>
              <a:t>are </a:t>
            </a:r>
            <a:r>
              <a:rPr lang="en-GB" b="1" dirty="0" err="1"/>
              <a:t>tumor</a:t>
            </a:r>
            <a:r>
              <a:rPr lang="en-GB" b="1" dirty="0"/>
              <a:t> markers?</a:t>
            </a:r>
            <a:br>
              <a:rPr lang="en-GB" b="1" dirty="0"/>
            </a:br>
            <a:endParaRPr lang="en-GB" dirty="0"/>
          </a:p>
        </p:txBody>
      </p:sp>
      <p:sp>
        <p:nvSpPr>
          <p:cNvPr id="3" name="İçerik Yer Tutucusu 2"/>
          <p:cNvSpPr>
            <a:spLocks noGrp="1"/>
          </p:cNvSpPr>
          <p:nvPr>
            <p:ph idx="1"/>
          </p:nvPr>
        </p:nvSpPr>
        <p:spPr/>
        <p:txBody>
          <a:bodyPr>
            <a:normAutofit/>
          </a:bodyPr>
          <a:lstStyle/>
          <a:p>
            <a:r>
              <a:rPr lang="en-GB" dirty="0" err="1" smtClean="0"/>
              <a:t>Tumor</a:t>
            </a:r>
            <a:r>
              <a:rPr lang="en-GB" dirty="0" smtClean="0"/>
              <a:t> markers are substances that are produced by the cancer tissue itself or sometimes by the body in response to cancer growth. Because some of these substances can be detected in body samples such as blood, urine, and tissue, these markers may be used, along with other tests and procedures, to help detect and diagnose some types of cancer, predict and monitor a person's response to certain treatments, and detect recurrence.</a:t>
            </a:r>
          </a:p>
          <a:p>
            <a:r>
              <a:rPr lang="en-GB" dirty="0" smtClean="0"/>
              <a:t>More recently, the idea of what constitutes a </a:t>
            </a:r>
            <a:r>
              <a:rPr lang="en-GB" dirty="0" err="1" smtClean="0"/>
              <a:t>tumor</a:t>
            </a:r>
            <a:r>
              <a:rPr lang="en-GB" dirty="0" smtClean="0"/>
              <a:t> marker has broadened. Newer types of tests have been developed that look for changes in genetic material (DNA, RNA), rather than proteins, in patient samples. The genetic changes have been found to be associated with certain cancers and can be used as </a:t>
            </a:r>
            <a:r>
              <a:rPr lang="en-GB" dirty="0" err="1" smtClean="0"/>
              <a:t>tumor</a:t>
            </a:r>
            <a:r>
              <a:rPr lang="en-GB" dirty="0" smtClean="0"/>
              <a:t> markers</a:t>
            </a:r>
            <a:r>
              <a:rPr lang="tr-TR" dirty="0" smtClean="0"/>
              <a:t>.</a:t>
            </a:r>
            <a:r>
              <a:rPr lang="en-GB" dirty="0" smtClean="0"/>
              <a:t> </a:t>
            </a:r>
            <a:endParaRPr lang="en-GB" dirty="0"/>
          </a:p>
        </p:txBody>
      </p:sp>
    </p:spTree>
    <p:extLst>
      <p:ext uri="{BB962C8B-B14F-4D97-AF65-F5344CB8AC3E}">
        <p14:creationId xmlns:p14="http://schemas.microsoft.com/office/powerpoint/2010/main" val="183863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dirty="0" smtClean="0"/>
              <a:t/>
            </a:r>
            <a:br>
              <a:rPr lang="tr-TR" sz="2800" dirty="0" smtClean="0"/>
            </a:br>
            <a:r>
              <a:rPr lang="en-GB" sz="2800" dirty="0" smtClean="0"/>
              <a:t>Limitations</a:t>
            </a:r>
            <a:r>
              <a:rPr lang="tr-TR" sz="2800" dirty="0" smtClean="0"/>
              <a:t>: </a:t>
            </a:r>
            <a:r>
              <a:rPr lang="en-GB" sz="2800" dirty="0" smtClean="0"/>
              <a:t>While </a:t>
            </a:r>
            <a:r>
              <a:rPr lang="en-GB" sz="2800" dirty="0" err="1"/>
              <a:t>tumor</a:t>
            </a:r>
            <a:r>
              <a:rPr lang="en-GB" sz="2800" dirty="0"/>
              <a:t> marker tests can provide very useful information, they do have limitations:</a:t>
            </a:r>
            <a:br>
              <a:rPr lang="en-GB" sz="2800" dirty="0"/>
            </a:br>
            <a:r>
              <a:rPr lang="en-GB" sz="2800" dirty="0"/>
              <a:t/>
            </a:r>
            <a:br>
              <a:rPr lang="en-GB" sz="2800" dirty="0"/>
            </a:br>
            <a:endParaRPr lang="en-GB" sz="2800" dirty="0"/>
          </a:p>
        </p:txBody>
      </p:sp>
      <p:sp>
        <p:nvSpPr>
          <p:cNvPr id="3" name="İçerik Yer Tutucusu 2"/>
          <p:cNvSpPr>
            <a:spLocks noGrp="1"/>
          </p:cNvSpPr>
          <p:nvPr>
            <p:ph idx="1"/>
          </p:nvPr>
        </p:nvSpPr>
        <p:spPr/>
        <p:txBody>
          <a:bodyPr>
            <a:normAutofit/>
          </a:bodyPr>
          <a:lstStyle/>
          <a:p>
            <a:r>
              <a:rPr lang="en-GB" dirty="0" smtClean="0"/>
              <a:t>none </a:t>
            </a:r>
            <a:r>
              <a:rPr lang="en-GB" dirty="0"/>
              <a:t>has sufficiently high sensitivity and specificity to be used to screen the general population</a:t>
            </a:r>
          </a:p>
          <a:p>
            <a:r>
              <a:rPr lang="en-GB" dirty="0"/>
              <a:t>few are specific for one type of cancer</a:t>
            </a:r>
          </a:p>
          <a:p>
            <a:r>
              <a:rPr lang="en-GB" dirty="0"/>
              <a:t>many are raised in non-cancerous conditions</a:t>
            </a:r>
          </a:p>
          <a:p>
            <a:r>
              <a:rPr lang="en-GB" dirty="0"/>
              <a:t>not all patients with a cancer of one type have raised concentrations in the bloodstream of its specific tumour marker</a:t>
            </a:r>
          </a:p>
          <a:p>
            <a:r>
              <a:rPr lang="en-GB" dirty="0"/>
              <a:t>some cancers have no associated tumour marker</a:t>
            </a:r>
          </a:p>
          <a:p>
            <a:r>
              <a:rPr lang="en-GB" dirty="0" smtClean="0"/>
              <a:t>they </a:t>
            </a:r>
            <a:r>
              <a:rPr lang="en-GB" dirty="0"/>
              <a:t>cannot be used alone to diagnose cancer but must be considered in conjunction with a patient's medical history, physical examination and other laboratory and imaging tests. </a:t>
            </a:r>
          </a:p>
        </p:txBody>
      </p:sp>
    </p:spTree>
    <p:extLst>
      <p:ext uri="{BB962C8B-B14F-4D97-AF65-F5344CB8AC3E}">
        <p14:creationId xmlns:p14="http://schemas.microsoft.com/office/powerpoint/2010/main" val="376755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GB" sz="2800" b="1" dirty="0"/>
              <a:t>Types of </a:t>
            </a:r>
            <a:r>
              <a:rPr lang="en-GB" sz="2800" b="1" dirty="0" err="1"/>
              <a:t>Tumor</a:t>
            </a:r>
            <a:r>
              <a:rPr lang="en-GB" sz="2800" b="1" dirty="0"/>
              <a:t> Markers</a:t>
            </a:r>
            <a:br>
              <a:rPr lang="en-GB" sz="2800" b="1" dirty="0"/>
            </a:br>
            <a:r>
              <a:rPr lang="en-GB" sz="2800" dirty="0"/>
              <a:t>Some of the more useful </a:t>
            </a:r>
            <a:r>
              <a:rPr lang="en-GB" sz="2800" dirty="0" err="1"/>
              <a:t>tumor</a:t>
            </a:r>
            <a:r>
              <a:rPr lang="en-GB" sz="2800" dirty="0"/>
              <a:t> </a:t>
            </a:r>
            <a:r>
              <a:rPr lang="en-GB" sz="2800" dirty="0" smtClean="0"/>
              <a:t>markers:</a:t>
            </a:r>
            <a:endParaRPr lang="en-GB" sz="2800" dirty="0"/>
          </a:p>
        </p:txBody>
      </p:sp>
      <p:sp>
        <p:nvSpPr>
          <p:cNvPr id="3" name="İçerik Yer Tutucusu 2"/>
          <p:cNvSpPr>
            <a:spLocks noGrp="1"/>
          </p:cNvSpPr>
          <p:nvPr>
            <p:ph idx="1"/>
          </p:nvPr>
        </p:nvSpPr>
        <p:spPr/>
        <p:txBody>
          <a:bodyPr>
            <a:normAutofit fontScale="92500" lnSpcReduction="20000"/>
          </a:bodyPr>
          <a:lstStyle/>
          <a:p>
            <a:r>
              <a:rPr lang="en-GB" dirty="0" smtClean="0"/>
              <a:t>Prostate-specific </a:t>
            </a:r>
            <a:r>
              <a:rPr lang="en-GB" dirty="0"/>
              <a:t>antigen (</a:t>
            </a:r>
            <a:r>
              <a:rPr lang="en-GB" dirty="0" smtClean="0"/>
              <a:t>PSA)</a:t>
            </a:r>
            <a:endParaRPr lang="tr-TR" dirty="0" smtClean="0"/>
          </a:p>
          <a:p>
            <a:r>
              <a:rPr lang="en-GB" dirty="0" smtClean="0"/>
              <a:t>Prostatic </a:t>
            </a:r>
            <a:r>
              <a:rPr lang="en-GB" dirty="0"/>
              <a:t>acid phosphatase (PAP) </a:t>
            </a:r>
          </a:p>
          <a:p>
            <a:r>
              <a:rPr lang="en-GB" dirty="0"/>
              <a:t>CA </a:t>
            </a:r>
            <a:r>
              <a:rPr lang="en-GB" dirty="0" smtClean="0"/>
              <a:t>125</a:t>
            </a:r>
            <a:endParaRPr lang="en-GB" dirty="0"/>
          </a:p>
          <a:p>
            <a:r>
              <a:rPr lang="en-GB" dirty="0" err="1"/>
              <a:t>Carcinoembryonic</a:t>
            </a:r>
            <a:r>
              <a:rPr lang="en-GB" dirty="0"/>
              <a:t> antigen (CEA) </a:t>
            </a:r>
          </a:p>
          <a:p>
            <a:r>
              <a:rPr lang="en-GB" dirty="0"/>
              <a:t>Alpha-fetoprotein (AFP</a:t>
            </a:r>
            <a:r>
              <a:rPr lang="en-GB" dirty="0" smtClean="0"/>
              <a:t>)</a:t>
            </a:r>
            <a:endParaRPr lang="en-GB" dirty="0"/>
          </a:p>
          <a:p>
            <a:r>
              <a:rPr lang="en-GB" dirty="0"/>
              <a:t>Human chorionic gonadotropin (HCG) </a:t>
            </a:r>
          </a:p>
          <a:p>
            <a:r>
              <a:rPr lang="en-GB" dirty="0"/>
              <a:t>CA </a:t>
            </a:r>
            <a:r>
              <a:rPr lang="en-GB" dirty="0" smtClean="0"/>
              <a:t>19-9</a:t>
            </a:r>
            <a:endParaRPr lang="en-GB" dirty="0"/>
          </a:p>
          <a:p>
            <a:r>
              <a:rPr lang="en-GB" dirty="0"/>
              <a:t>CA </a:t>
            </a:r>
            <a:r>
              <a:rPr lang="en-GB" dirty="0" smtClean="0"/>
              <a:t>15-3</a:t>
            </a:r>
            <a:endParaRPr lang="en-GB" dirty="0"/>
          </a:p>
          <a:p>
            <a:r>
              <a:rPr lang="en-GB" dirty="0"/>
              <a:t>CA 27-29 </a:t>
            </a:r>
          </a:p>
          <a:p>
            <a:r>
              <a:rPr lang="en-GB" dirty="0"/>
              <a:t>Lactate dehydrogenase (LDH</a:t>
            </a:r>
            <a:r>
              <a:rPr lang="en-GB" dirty="0" smtClean="0"/>
              <a:t>)</a:t>
            </a:r>
            <a:endParaRPr lang="en-GB" dirty="0"/>
          </a:p>
          <a:p>
            <a:r>
              <a:rPr lang="en-GB" dirty="0"/>
              <a:t>Neuron-specific </a:t>
            </a:r>
            <a:r>
              <a:rPr lang="en-GB" dirty="0" err="1"/>
              <a:t>enolase</a:t>
            </a:r>
            <a:r>
              <a:rPr lang="en-GB" dirty="0"/>
              <a:t> (NSE) </a:t>
            </a:r>
          </a:p>
          <a:p>
            <a:pPr marL="0" indent="0">
              <a:buNone/>
            </a:pPr>
            <a:endParaRPr lang="en-GB" dirty="0"/>
          </a:p>
        </p:txBody>
      </p:sp>
    </p:spTree>
    <p:extLst>
      <p:ext uri="{BB962C8B-B14F-4D97-AF65-F5344CB8AC3E}">
        <p14:creationId xmlns:p14="http://schemas.microsoft.com/office/powerpoint/2010/main" val="627207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smtClean="0"/>
              <a:t/>
            </a:r>
            <a:br>
              <a:rPr lang="tr-TR" b="1" dirty="0" smtClean="0"/>
            </a:br>
            <a:r>
              <a:rPr lang="en-GB" b="1" dirty="0" smtClean="0"/>
              <a:t>Tumour </a:t>
            </a:r>
            <a:r>
              <a:rPr lang="en-GB" b="1" dirty="0"/>
              <a:t>marker test</a:t>
            </a:r>
            <a:br>
              <a:rPr lang="en-GB" b="1" dirty="0"/>
            </a:br>
            <a:endParaRPr lang="en-GB" dirty="0"/>
          </a:p>
        </p:txBody>
      </p:sp>
      <p:sp>
        <p:nvSpPr>
          <p:cNvPr id="3" name="İçerik Yer Tutucusu 2"/>
          <p:cNvSpPr>
            <a:spLocks noGrp="1"/>
          </p:cNvSpPr>
          <p:nvPr>
            <p:ph idx="1"/>
          </p:nvPr>
        </p:nvSpPr>
        <p:spPr/>
        <p:txBody>
          <a:bodyPr>
            <a:normAutofit/>
          </a:bodyPr>
          <a:lstStyle/>
          <a:p>
            <a:r>
              <a:rPr lang="en-GB" dirty="0" smtClean="0"/>
              <a:t>A biomarker is any cellular, molecular, chemical or physical change that can be measured and used to study a normal or abnormal process in the body. A change in the normal amount of a biomarker can help to check the risk for, presence of or progress of a disease or the effects of treatment.</a:t>
            </a:r>
          </a:p>
          <a:p>
            <a:r>
              <a:rPr lang="en-GB" dirty="0" smtClean="0"/>
              <a:t>A tumour marker, like a biomarker, is a naturally occurring substance in the body. An increased amount of a tumour marker can indicate the presence of a cancer. Some tumour markers are specific to one type of cancer, while others are related to several different types of cancer. Tumour markers may also increase with non-cancerous conditions.</a:t>
            </a:r>
          </a:p>
          <a:p>
            <a:r>
              <a:rPr lang="en-GB" dirty="0" smtClean="0"/>
              <a:t>A tumour marker can be made by cancer cells or by the body in response to cancer. Tumour markers are usually found in the blood or urine, but they can also be found in tumours and other tissue.</a:t>
            </a:r>
          </a:p>
          <a:p>
            <a:endParaRPr lang="en-GB" dirty="0"/>
          </a:p>
        </p:txBody>
      </p:sp>
    </p:spTree>
    <p:extLst>
      <p:ext uri="{BB962C8B-B14F-4D97-AF65-F5344CB8AC3E}">
        <p14:creationId xmlns:p14="http://schemas.microsoft.com/office/powerpoint/2010/main" val="2895350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p:txBody>
          <a:bodyPr>
            <a:normAutofit fontScale="90000"/>
          </a:bodyPr>
          <a:lstStyle/>
          <a:p>
            <a:pPr algn="ctr"/>
            <a:r>
              <a:rPr lang="tr-TR" b="1" dirty="0" smtClean="0"/>
              <a:t/>
            </a:r>
            <a:br>
              <a:rPr lang="tr-TR" b="1" dirty="0" smtClean="0"/>
            </a:br>
            <a:r>
              <a:rPr lang="en-GB" b="1" dirty="0" smtClean="0"/>
              <a:t>Common </a:t>
            </a:r>
            <a:r>
              <a:rPr lang="en-GB" b="1" dirty="0" err="1" smtClean="0"/>
              <a:t>tumor</a:t>
            </a:r>
            <a:r>
              <a:rPr lang="en-GB" b="1" dirty="0" smtClean="0"/>
              <a:t> markers</a:t>
            </a:r>
            <a:br>
              <a:rPr lang="en-GB" b="1" dirty="0" smtClean="0"/>
            </a:br>
            <a:endParaRPr lang="en-GB" dirty="0"/>
          </a:p>
        </p:txBody>
      </p:sp>
      <p:sp>
        <p:nvSpPr>
          <p:cNvPr id="7" name="İçerik Yer Tutucusu 6"/>
          <p:cNvSpPr>
            <a:spLocks noGrp="1"/>
          </p:cNvSpPr>
          <p:nvPr>
            <p:ph idx="1"/>
          </p:nvPr>
        </p:nvSpPr>
        <p:spPr/>
        <p:txBody>
          <a:bodyPr>
            <a:normAutofit/>
          </a:bodyPr>
          <a:lstStyle/>
          <a:p>
            <a:r>
              <a:rPr lang="en-GB" dirty="0" smtClean="0"/>
              <a:t>Some examples of common </a:t>
            </a:r>
            <a:r>
              <a:rPr lang="en-GB" dirty="0" err="1" smtClean="0"/>
              <a:t>tumor</a:t>
            </a:r>
            <a:r>
              <a:rPr lang="en-GB" dirty="0" smtClean="0"/>
              <a:t> markers include:</a:t>
            </a:r>
          </a:p>
          <a:p>
            <a:r>
              <a:rPr lang="en-GB" dirty="0" smtClean="0"/>
              <a:t>CA15-3 is a </a:t>
            </a:r>
            <a:r>
              <a:rPr lang="en-GB" dirty="0" err="1" smtClean="0"/>
              <a:t>tumor</a:t>
            </a:r>
            <a:r>
              <a:rPr lang="en-GB" dirty="0" smtClean="0"/>
              <a:t> marker for breast cancer.</a:t>
            </a:r>
          </a:p>
          <a:p>
            <a:r>
              <a:rPr lang="en-GB" dirty="0" smtClean="0"/>
              <a:t>CA19-9 antigen has been shown to be elevated in the blood of some patients with gastrointestinal </a:t>
            </a:r>
            <a:r>
              <a:rPr lang="en-GB" dirty="0" err="1" smtClean="0"/>
              <a:t>tumors</a:t>
            </a:r>
            <a:r>
              <a:rPr lang="en-GB" dirty="0" smtClean="0"/>
              <a:t>.</a:t>
            </a:r>
          </a:p>
          <a:p>
            <a:r>
              <a:rPr lang="en-GB" dirty="0" smtClean="0"/>
              <a:t>CA-125 is a marker for monitoring disease progression in ovarian cancers.</a:t>
            </a:r>
          </a:p>
          <a:p>
            <a:r>
              <a:rPr lang="en-GB" dirty="0" smtClean="0"/>
              <a:t>PSA is a marker for monitoring disease progression in prostate cancers.</a:t>
            </a:r>
          </a:p>
          <a:p>
            <a:r>
              <a:rPr lang="en-GB" dirty="0" smtClean="0"/>
              <a:t>CEA (</a:t>
            </a:r>
            <a:r>
              <a:rPr lang="en-GB" dirty="0" err="1" smtClean="0"/>
              <a:t>carcinoembryonic</a:t>
            </a:r>
            <a:r>
              <a:rPr lang="en-GB" dirty="0" smtClean="0"/>
              <a:t> antigen) is useful in monitoring patients with various types of malignancies, such as gastrointestinal, pancreatic, breast, and lung cancers.</a:t>
            </a:r>
          </a:p>
          <a:p>
            <a:endParaRPr lang="en-GB" dirty="0"/>
          </a:p>
        </p:txBody>
      </p:sp>
    </p:spTree>
    <p:extLst>
      <p:ext uri="{BB962C8B-B14F-4D97-AF65-F5344CB8AC3E}">
        <p14:creationId xmlns:p14="http://schemas.microsoft.com/office/powerpoint/2010/main" val="16898963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What</a:t>
            </a:r>
            <a:r>
              <a:rPr lang="tr-TR" dirty="0" smtClean="0"/>
              <a:t> is HER2-positive </a:t>
            </a:r>
            <a:r>
              <a:rPr lang="tr-TR" dirty="0" err="1" smtClean="0"/>
              <a:t>breast</a:t>
            </a:r>
            <a:r>
              <a:rPr lang="tr-TR" dirty="0" smtClean="0"/>
              <a:t> </a:t>
            </a:r>
            <a:r>
              <a:rPr lang="tr-TR" dirty="0" err="1" smtClean="0"/>
              <a:t>cancer</a:t>
            </a:r>
            <a:endParaRPr lang="en-GB" dirty="0"/>
          </a:p>
        </p:txBody>
      </p:sp>
      <p:sp>
        <p:nvSpPr>
          <p:cNvPr id="3" name="İçerik Yer Tutucusu 2"/>
          <p:cNvSpPr>
            <a:spLocks noGrp="1"/>
          </p:cNvSpPr>
          <p:nvPr>
            <p:ph idx="1"/>
          </p:nvPr>
        </p:nvSpPr>
        <p:spPr/>
        <p:txBody>
          <a:bodyPr>
            <a:normAutofit lnSpcReduction="10000"/>
          </a:bodyPr>
          <a:lstStyle/>
          <a:p>
            <a:r>
              <a:rPr lang="en-GB" dirty="0"/>
              <a:t>HER2-positive breast cancer is a breast cancer that tests positive for a protein called human epidermal growth factor receptor 2 (HER2), which promotes the growth of cancer cells.</a:t>
            </a:r>
          </a:p>
          <a:p>
            <a:r>
              <a:rPr lang="en-GB" dirty="0"/>
              <a:t>In about 1 of every 5 breast cancers, the cancer cells have a gene mutation that makes an excess of the HER2 protein. </a:t>
            </a:r>
            <a:endParaRPr lang="tr-TR" dirty="0" smtClean="0"/>
          </a:p>
          <a:p>
            <a:r>
              <a:rPr lang="tr-TR" dirty="0"/>
              <a:t>I</a:t>
            </a:r>
            <a:r>
              <a:rPr lang="en-GB" dirty="0" smtClean="0"/>
              <a:t>n </a:t>
            </a:r>
            <a:r>
              <a:rPr lang="en-GB" dirty="0"/>
              <a:t>some </a:t>
            </a:r>
            <a:r>
              <a:rPr lang="en-GB" dirty="0" smtClean="0"/>
              <a:t> </a:t>
            </a:r>
            <a:r>
              <a:rPr lang="en-GB" dirty="0"/>
              <a:t>reports, HER2 is referred to as HER2/</a:t>
            </a:r>
            <a:r>
              <a:rPr lang="en-GB" dirty="0" err="1"/>
              <a:t>neu</a:t>
            </a:r>
            <a:r>
              <a:rPr lang="en-GB" dirty="0"/>
              <a:t> or ERBB2 (Erb-B2 receptor tyrosine kinase 2). Hormone receptors are identified as </a:t>
            </a:r>
            <a:r>
              <a:rPr lang="en-GB" dirty="0" err="1"/>
              <a:t>estrogen</a:t>
            </a:r>
            <a:r>
              <a:rPr lang="en-GB" dirty="0"/>
              <a:t> (ER) and progesterone (PR).</a:t>
            </a:r>
          </a:p>
          <a:p>
            <a:r>
              <a:rPr lang="en-GB" dirty="0"/>
              <a:t>HER2 is a gene that creates HER2 proteins, or receptors. These receptors help control growth and repair of breast cells. An overexpression of HER2 protein causes out-of-control reproduction of breast cells. </a:t>
            </a:r>
          </a:p>
          <a:p>
            <a:pPr marL="0" indent="0">
              <a:buNone/>
            </a:pPr>
            <a:r>
              <a:rPr lang="en-GB" dirty="0" smtClean="0"/>
              <a:t> </a:t>
            </a:r>
            <a:endParaRPr lang="tr-TR" dirty="0" smtClean="0"/>
          </a:p>
        </p:txBody>
      </p:sp>
    </p:spTree>
    <p:extLst>
      <p:ext uri="{BB962C8B-B14F-4D97-AF65-F5344CB8AC3E}">
        <p14:creationId xmlns:p14="http://schemas.microsoft.com/office/powerpoint/2010/main" val="16372225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TotalTime>
  <Words>657</Words>
  <Application>Microsoft Office PowerPoint</Application>
  <PresentationFormat>Geniş ekran</PresentationFormat>
  <Paragraphs>40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Tumor Markers</vt:lpstr>
      <vt:lpstr> What are tumor markers? </vt:lpstr>
      <vt:lpstr> Limitations: While tumor marker tests can provide very useful information, they do have limitations:  </vt:lpstr>
      <vt:lpstr>Types of Tumor Markers Some of the more useful tumor markers:</vt:lpstr>
      <vt:lpstr> Tumour marker test </vt:lpstr>
      <vt:lpstr> Common tumor markers </vt:lpstr>
      <vt:lpstr>What is HER2-positive breast cancer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Tumor Markers</dc:title>
  <dc:creator>zeliha</dc:creator>
  <cp:lastModifiedBy>zeynepkarabay@yahoo.com</cp:lastModifiedBy>
  <cp:revision>9</cp:revision>
  <dcterms:created xsi:type="dcterms:W3CDTF">2017-12-08T07:40:06Z</dcterms:created>
  <dcterms:modified xsi:type="dcterms:W3CDTF">2020-07-07T23:30:57Z</dcterms:modified>
</cp:coreProperties>
</file>