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75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046BA2-1E8D-4977-8E2E-71986AF8690C}" type="datetimeFigureOut">
              <a:rPr lang="tr-TR" smtClean="0"/>
              <a:t>15.03.2018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4285F0-12A1-420C-9C97-41CF268FB29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861986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046BA2-1E8D-4977-8E2E-71986AF8690C}" type="datetimeFigureOut">
              <a:rPr lang="tr-TR" smtClean="0"/>
              <a:t>15.03.2018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4285F0-12A1-420C-9C97-41CF268FB29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667159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046BA2-1E8D-4977-8E2E-71986AF8690C}" type="datetimeFigureOut">
              <a:rPr lang="tr-TR" smtClean="0"/>
              <a:t>15.03.2018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4285F0-12A1-420C-9C97-41CF268FB29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961703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046BA2-1E8D-4977-8E2E-71986AF8690C}" type="datetimeFigureOut">
              <a:rPr lang="tr-TR" smtClean="0"/>
              <a:t>15.03.2018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4285F0-12A1-420C-9C97-41CF268FB29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994057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046BA2-1E8D-4977-8E2E-71986AF8690C}" type="datetimeFigureOut">
              <a:rPr lang="tr-TR" smtClean="0"/>
              <a:t>15.03.2018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4285F0-12A1-420C-9C97-41CF268FB29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050860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046BA2-1E8D-4977-8E2E-71986AF8690C}" type="datetimeFigureOut">
              <a:rPr lang="tr-TR" smtClean="0"/>
              <a:t>15.03.2018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4285F0-12A1-420C-9C97-41CF268FB29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573850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046BA2-1E8D-4977-8E2E-71986AF8690C}" type="datetimeFigureOut">
              <a:rPr lang="tr-TR" smtClean="0"/>
              <a:t>15.03.2018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4285F0-12A1-420C-9C97-41CF268FB29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94692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046BA2-1E8D-4977-8E2E-71986AF8690C}" type="datetimeFigureOut">
              <a:rPr lang="tr-TR" smtClean="0"/>
              <a:t>15.03.2018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4285F0-12A1-420C-9C97-41CF268FB29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316053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046BA2-1E8D-4977-8E2E-71986AF8690C}" type="datetimeFigureOut">
              <a:rPr lang="tr-TR" smtClean="0"/>
              <a:t>15.03.2018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4285F0-12A1-420C-9C97-41CF268FB29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0160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046BA2-1E8D-4977-8E2E-71986AF8690C}" type="datetimeFigureOut">
              <a:rPr lang="tr-TR" smtClean="0"/>
              <a:t>15.03.2018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4285F0-12A1-420C-9C97-41CF268FB29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961709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046BA2-1E8D-4977-8E2E-71986AF8690C}" type="datetimeFigureOut">
              <a:rPr lang="tr-TR" smtClean="0"/>
              <a:t>15.03.2018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4285F0-12A1-420C-9C97-41CF268FB29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767639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046BA2-1E8D-4977-8E2E-71986AF8690C}" type="datetimeFigureOut">
              <a:rPr lang="tr-TR" smtClean="0"/>
              <a:t>15.03.2018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4285F0-12A1-420C-9C97-41CF268FB29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483500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tr-TR" dirty="0"/>
              <a:t>ARAŞTIRMA METOTLARI </a:t>
            </a:r>
            <a:br>
              <a:rPr lang="tr-TR" dirty="0"/>
            </a:br>
            <a:r>
              <a:rPr lang="tr-TR" dirty="0"/>
              <a:t>VE VERİ TOPLAMA</a:t>
            </a:r>
            <a:br>
              <a:rPr lang="tr-TR" dirty="0"/>
            </a:b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836137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dirty="0"/>
              <a:t>VERİ TOPLAMA SÜRECİ</a:t>
            </a:r>
          </a:p>
          <a:p>
            <a:pPr algn="just"/>
            <a:r>
              <a:rPr lang="tr-TR" dirty="0"/>
              <a:t>Araştırma metotları ifadesinden, verilerin nerelerden, nasıl, kim </a:t>
            </a:r>
            <a:r>
              <a:rPr lang="tr-TR" dirty="0" smtClean="0"/>
              <a:t>tarafından</a:t>
            </a:r>
            <a:r>
              <a:rPr lang="tr-TR" dirty="0"/>
              <a:t>, ne zaman, hangi veri toplama aracıyla toplanacağı ve toplanan </a:t>
            </a:r>
            <a:r>
              <a:rPr lang="tr-TR" dirty="0" smtClean="0"/>
              <a:t>bu </a:t>
            </a:r>
            <a:r>
              <a:rPr lang="tr-TR" dirty="0"/>
              <a:t>verilerin hangi teknikler kullanılarak değerlendirileceği anlaşılmaktadır. </a:t>
            </a:r>
          </a:p>
          <a:p>
            <a:pPr algn="just"/>
            <a:r>
              <a:rPr lang="tr-TR" dirty="0"/>
              <a:t>Metotları tanımlamaya geçmeden önce kısaca veri çeşitleri hakkında bilgi </a:t>
            </a:r>
            <a:r>
              <a:rPr lang="tr-TR" dirty="0" smtClean="0"/>
              <a:t>aktarılması </a:t>
            </a:r>
            <a:r>
              <a:rPr lang="tr-TR" dirty="0"/>
              <a:t>gerekir. </a:t>
            </a:r>
          </a:p>
          <a:p>
            <a:pPr algn="just"/>
            <a:r>
              <a:rPr lang="tr-TR" dirty="0"/>
              <a:t>Veriler, birincil veriler ve ikincil veriler olarak iki ana grupta </a:t>
            </a:r>
            <a:r>
              <a:rPr lang="tr-TR" dirty="0" smtClean="0"/>
              <a:t>toplanmaktadır</a:t>
            </a:r>
            <a:r>
              <a:rPr lang="tr-TR" dirty="0"/>
              <a:t>. Birincil veriler, araştırmacının kendisi tarafından toplanan, hali </a:t>
            </a:r>
            <a:r>
              <a:rPr lang="tr-TR" dirty="0" smtClean="0"/>
              <a:t>hazırda </a:t>
            </a:r>
            <a:r>
              <a:rPr lang="tr-TR" dirty="0"/>
              <a:t>mevcut olmayan veriler olarak tanımlanabilir. İkincil veriler ise, </a:t>
            </a:r>
            <a:r>
              <a:rPr lang="tr-TR" dirty="0" smtClean="0"/>
              <a:t>resmî </a:t>
            </a:r>
            <a:r>
              <a:rPr lang="tr-TR" dirty="0"/>
              <a:t>veya özel kurumlardan, kişilerden, basından, istatistik </a:t>
            </a:r>
            <a:r>
              <a:rPr lang="tr-TR" dirty="0" smtClean="0"/>
              <a:t>kurumlarından</a:t>
            </a:r>
            <a:r>
              <a:rPr lang="tr-TR" dirty="0"/>
              <a:t>, kayıt defterlerinden elde edilen kısaca analiz için hazır olan tüm ham </a:t>
            </a:r>
            <a:r>
              <a:rPr lang="tr-TR" dirty="0" smtClean="0"/>
              <a:t>veriler </a:t>
            </a:r>
            <a:r>
              <a:rPr lang="tr-TR" dirty="0"/>
              <a:t>olarak tanımlanabilir.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159948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tr-TR" dirty="0"/>
              <a:t>Örneklem (</a:t>
            </a:r>
            <a:r>
              <a:rPr lang="tr-TR" dirty="0" err="1"/>
              <a:t>Sample</a:t>
            </a:r>
            <a:r>
              <a:rPr lang="tr-TR" dirty="0"/>
              <a:t>)</a:t>
            </a:r>
          </a:p>
          <a:p>
            <a:r>
              <a:rPr lang="tr-TR" dirty="0"/>
              <a:t>Ana kitle arasından ana kitleyi temsil edebilecek olan daha küçük </a:t>
            </a:r>
            <a:r>
              <a:rPr lang="tr-TR" dirty="0" err="1"/>
              <a:t>kü</a:t>
            </a:r>
            <a:r>
              <a:rPr lang="tr-TR" dirty="0"/>
              <a:t>-</a:t>
            </a:r>
          </a:p>
          <a:p>
            <a:r>
              <a:rPr lang="tr-TR" dirty="0"/>
              <a:t>meye örneklem denir. Ana kitleyi oluşturan tüm elemanlara ulaşmanın </a:t>
            </a:r>
          </a:p>
          <a:p>
            <a:r>
              <a:rPr lang="tr-TR" dirty="0"/>
              <a:t>mümkün olmadığı durumlarda örneklem almaya ihtiyaç duyulur. </a:t>
            </a:r>
            <a:r>
              <a:rPr lang="tr-TR" dirty="0" smtClean="0"/>
              <a:t>Örneklem </a:t>
            </a:r>
            <a:r>
              <a:rPr lang="tr-TR" dirty="0"/>
              <a:t>seçiminde genel kabul gören farklı metotlar geliştirilmiştir. Örneğin, </a:t>
            </a:r>
          </a:p>
          <a:p>
            <a:r>
              <a:rPr lang="tr-TR" dirty="0"/>
              <a:t>ana kitle tüm Türkiye’deki üniversite öğrencileri ise, örneklem her ilden </a:t>
            </a:r>
          </a:p>
          <a:p>
            <a:r>
              <a:rPr lang="tr-TR" dirty="0"/>
              <a:t>belli sayıda öğrenci alınarak oluşturabilir. Örneklem aynı zamanda alt </a:t>
            </a:r>
          </a:p>
          <a:p>
            <a:r>
              <a:rPr lang="tr-TR" dirty="0"/>
              <a:t>küme gibi tanımlanabilir. Örneklem seçiminde önemli olan ana kitleyi iyi </a:t>
            </a:r>
          </a:p>
          <a:p>
            <a:r>
              <a:rPr lang="tr-TR" dirty="0"/>
              <a:t>temsil etmesi, geçerlilik ve güvenilirlik seviyesinin yüksek olmasıdır.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986078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VERİ TOPLAMA YÖNTEMLERİ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tr-TR" dirty="0"/>
              <a:t>Tarama</a:t>
            </a:r>
          </a:p>
          <a:p>
            <a:r>
              <a:rPr lang="tr-TR" dirty="0"/>
              <a:t>Bu kısımda araştırma problemine çözüm bulmak amacıyla kullanıl-</a:t>
            </a:r>
          </a:p>
          <a:p>
            <a:r>
              <a:rPr lang="tr-TR" dirty="0" err="1"/>
              <a:t>ması</a:t>
            </a:r>
            <a:r>
              <a:rPr lang="tr-TR" dirty="0"/>
              <a:t> öngörülen araç olarak tarama metodu açıklanmıştır. Literatür tara-</a:t>
            </a:r>
          </a:p>
          <a:p>
            <a:r>
              <a:rPr lang="tr-TR" dirty="0" err="1"/>
              <a:t>ması</a:t>
            </a:r>
            <a:r>
              <a:rPr lang="tr-TR" dirty="0"/>
              <a:t> bir önceki bölümde ele alınmıştı. Bu metot daha çok inceleme </a:t>
            </a:r>
            <a:r>
              <a:rPr lang="tr-TR" dirty="0" err="1"/>
              <a:t>ça</a:t>
            </a:r>
            <a:r>
              <a:rPr lang="tr-TR" dirty="0"/>
              <a:t>-</a:t>
            </a:r>
          </a:p>
          <a:p>
            <a:r>
              <a:rPr lang="tr-TR" dirty="0" err="1"/>
              <a:t>lışmalarında</a:t>
            </a:r>
            <a:r>
              <a:rPr lang="tr-TR" dirty="0"/>
              <a:t>, tahminlerde, istatistiki bir sonuç elde etmede, işletmelerin </a:t>
            </a:r>
          </a:p>
          <a:p>
            <a:r>
              <a:rPr lang="tr-TR" dirty="0"/>
              <a:t>çalışmalarına yön vermede vs. kullanılır. Tarama metodu da kendi içinde </a:t>
            </a:r>
          </a:p>
          <a:p>
            <a:r>
              <a:rPr lang="tr-TR" dirty="0"/>
              <a:t>sınıflandırılabilir. Bunlar; belge üzerinden geçmiş verileri tarama, arşiv in-</a:t>
            </a:r>
          </a:p>
          <a:p>
            <a:r>
              <a:rPr lang="tr-TR" dirty="0" err="1"/>
              <a:t>celemesi</a:t>
            </a:r>
            <a:r>
              <a:rPr lang="tr-TR" dirty="0"/>
              <a:t> ve web üzerinden elektronik veri tarama olarak sınıflandırılabilir.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748711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tr-TR" dirty="0"/>
              <a:t>Görüşme</a:t>
            </a:r>
          </a:p>
          <a:p>
            <a:r>
              <a:rPr lang="tr-TR" dirty="0"/>
              <a:t>Önceden planlanmış, belli kişi veya kişilerle, yine belli bir tarih ve konu-</a:t>
            </a:r>
          </a:p>
          <a:p>
            <a:r>
              <a:rPr lang="tr-TR" dirty="0"/>
              <a:t>da yapılan konuşma, görüşme olarak tanımlanır. Daha çok sosyal bilimlerde </a:t>
            </a:r>
          </a:p>
          <a:p>
            <a:r>
              <a:rPr lang="tr-TR" dirty="0"/>
              <a:t>kullanılan görüşme (röportaj) metodu; yapılandırılmış, yarı yapılandırılmış </a:t>
            </a:r>
          </a:p>
          <a:p>
            <a:r>
              <a:rPr lang="tr-TR" dirty="0"/>
              <a:t>ve yapılandırılmamış görüşme olmak üzere üç sınıfta incelenmektedir. </a:t>
            </a:r>
            <a:r>
              <a:rPr lang="tr-TR" dirty="0" err="1"/>
              <a:t>Araş</a:t>
            </a:r>
            <a:r>
              <a:rPr lang="tr-TR" dirty="0"/>
              <a:t>-</a:t>
            </a:r>
          </a:p>
          <a:p>
            <a:r>
              <a:rPr lang="tr-TR" dirty="0"/>
              <a:t>tırmanın gerektirdiği şartlara göre bu üç görüşme metodundan birisi ter-</a:t>
            </a:r>
          </a:p>
          <a:p>
            <a:r>
              <a:rPr lang="tr-TR" dirty="0" err="1"/>
              <a:t>cih</a:t>
            </a:r>
            <a:r>
              <a:rPr lang="tr-TR" dirty="0"/>
              <a:t> edilebilir. Görüşmede önemli olan görüşmenin iyi ve düzenli bir şekilde </a:t>
            </a:r>
          </a:p>
          <a:p>
            <a:r>
              <a:rPr lang="tr-TR" dirty="0"/>
              <a:t>kayıt altına alınmasıdır. Bunun için mutlaka planlama yapılmalı ve gerekli </a:t>
            </a:r>
          </a:p>
          <a:p>
            <a:r>
              <a:rPr lang="tr-TR" dirty="0"/>
              <a:t>araç gereç temin edilmelidir.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4703743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Gözlem</a:t>
            </a:r>
          </a:p>
          <a:p>
            <a:r>
              <a:rPr lang="tr-TR" dirty="0"/>
              <a:t>Bulunulan durumda meydana gelen değişikliklerin tespit edilmesine </a:t>
            </a:r>
          </a:p>
          <a:p>
            <a:r>
              <a:rPr lang="tr-TR" dirty="0"/>
              <a:t>denir. Gözlem belli bir zaman aralığı gerektirir. Sadece bir anlık değişime </a:t>
            </a:r>
            <a:r>
              <a:rPr lang="tr-TR" dirty="0" smtClean="0"/>
              <a:t>bakılarak </a:t>
            </a:r>
            <a:r>
              <a:rPr lang="tr-TR" dirty="0"/>
              <a:t>konu hakkında genelleme yapmak doğru olmaz. Bu nedenle seçilen </a:t>
            </a:r>
            <a:r>
              <a:rPr lang="tr-TR" dirty="0" smtClean="0"/>
              <a:t>konuya </a:t>
            </a:r>
            <a:r>
              <a:rPr lang="tr-TR" dirty="0"/>
              <a:t>göre zaman aralığının iyi belirlenmesi gerekir.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5471579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Anket</a:t>
            </a:r>
          </a:p>
          <a:p>
            <a:r>
              <a:rPr lang="tr-TR" dirty="0"/>
              <a:t>Anket, başlıca veri toplama araçlarından biridir. Belli bir amaca </a:t>
            </a:r>
            <a:r>
              <a:rPr lang="tr-TR" dirty="0" err="1"/>
              <a:t>yö</a:t>
            </a:r>
            <a:r>
              <a:rPr lang="tr-TR" dirty="0"/>
              <a:t>-</a:t>
            </a:r>
          </a:p>
          <a:p>
            <a:r>
              <a:rPr lang="tr-TR" dirty="0" err="1"/>
              <a:t>nelik</a:t>
            </a:r>
            <a:r>
              <a:rPr lang="tr-TR" dirty="0"/>
              <a:t> olarak, bir sistem dâhilinde veri toplamak üzere araştırmacı ya da </a:t>
            </a:r>
            <a:r>
              <a:rPr lang="tr-TR" dirty="0" smtClean="0"/>
              <a:t>araştırmacılar </a:t>
            </a:r>
            <a:r>
              <a:rPr lang="tr-TR" dirty="0"/>
              <a:t>tarafından geliştirilir. Bir anketin amacı </a:t>
            </a:r>
            <a:r>
              <a:rPr lang="tr-TR" dirty="0" err="1"/>
              <a:t>tolere</a:t>
            </a:r>
            <a:r>
              <a:rPr lang="tr-TR" dirty="0"/>
              <a:t> edilebilir ve </a:t>
            </a:r>
            <a:r>
              <a:rPr lang="tr-TR" dirty="0" smtClean="0"/>
              <a:t>tamamlanabilir </a:t>
            </a:r>
            <a:r>
              <a:rPr lang="tr-TR" dirty="0"/>
              <a:t>özel bilgiler elde etmektir. Ankete başlamadan </a:t>
            </a:r>
            <a:r>
              <a:rPr lang="tr-TR"/>
              <a:t>önce </a:t>
            </a:r>
            <a:r>
              <a:rPr lang="tr-TR" smtClean="0"/>
              <a:t>toplanacak </a:t>
            </a:r>
            <a:r>
              <a:rPr lang="tr-TR" dirty="0"/>
              <a:t>verilerin tanımlanması gerekir.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9371971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448</Words>
  <Application>Microsoft Office PowerPoint</Application>
  <PresentationFormat>Geniş ekran</PresentationFormat>
  <Paragraphs>37</Paragraphs>
  <Slides>7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Teması</vt:lpstr>
      <vt:lpstr>ARAŞTIRMA METOTLARI  VE VERİ TOPLAMA </vt:lpstr>
      <vt:lpstr>PowerPoint Sunusu</vt:lpstr>
      <vt:lpstr>PowerPoint Sunusu</vt:lpstr>
      <vt:lpstr>VERİ TOPLAMA YÖNTEMLERİ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ARAŞTIRMA METOTLARI  VE VERİ TOPLAMA </dc:title>
  <dc:creator>Windows Kullanıcısı</dc:creator>
  <cp:lastModifiedBy>Windows Kullanıcısı</cp:lastModifiedBy>
  <cp:revision>9</cp:revision>
  <dcterms:created xsi:type="dcterms:W3CDTF">2018-03-15T09:21:51Z</dcterms:created>
  <dcterms:modified xsi:type="dcterms:W3CDTF">2018-03-15T09:25:51Z</dcterms:modified>
</cp:coreProperties>
</file>