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853" r:id="rId2"/>
    <p:sldId id="854" r:id="rId3"/>
    <p:sldId id="337" r:id="rId4"/>
    <p:sldId id="338" r:id="rId5"/>
    <p:sldId id="339" r:id="rId6"/>
    <p:sldId id="340" r:id="rId7"/>
    <p:sldId id="341" r:id="rId8"/>
    <p:sldId id="342" r:id="rId9"/>
    <p:sldId id="667" r:id="rId10"/>
    <p:sldId id="343" r:id="rId11"/>
    <p:sldId id="344" r:id="rId12"/>
    <p:sldId id="345" r:id="rId13"/>
    <p:sldId id="859" r:id="rId14"/>
    <p:sldId id="346" r:id="rId15"/>
    <p:sldId id="858"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VE </a:t>
            </a:r>
            <a:r>
              <a:rPr lang="tr-TR" b="1" dirty="0" smtClean="0">
                <a:solidFill>
                  <a:srgbClr val="FF0000"/>
                </a:solidFill>
              </a:rPr>
              <a:t>İHMALİ</a:t>
            </a:r>
            <a:br>
              <a:rPr lang="tr-TR" b="1" dirty="0" smtClean="0">
                <a:solidFill>
                  <a:srgbClr val="FF0000"/>
                </a:solidFill>
              </a:rPr>
            </a:br>
            <a:r>
              <a:rPr lang="tr-TR" b="1" dirty="0">
                <a:solidFill>
                  <a:srgbClr val="FF0000"/>
                </a:solidFill>
              </a:rPr>
              <a:t/>
            </a:r>
            <a:br>
              <a:rPr lang="tr-TR" b="1" dirty="0">
                <a:solidFill>
                  <a:srgbClr val="FF0000"/>
                </a:solidFill>
              </a:rPr>
            </a:br>
            <a:r>
              <a:rPr lang="tr-TR" sz="2700" b="1" dirty="0" err="1">
                <a:solidFill>
                  <a:srgbClr val="FF0000"/>
                </a:solidFill>
              </a:rPr>
              <a:t>Prof.Dr</a:t>
            </a:r>
            <a:r>
              <a:rPr lang="tr-TR" sz="2700" b="1" dirty="0">
                <a:solidFill>
                  <a:srgbClr val="FF0000"/>
                </a:solidFill>
              </a:rPr>
              <a:t>. Aynur Bütün Ayhan</a:t>
            </a:r>
            <a:br>
              <a:rPr lang="tr-TR" sz="2700" b="1" dirty="0">
                <a:solidFill>
                  <a:srgbClr val="FF0000"/>
                </a:solidFill>
              </a:rPr>
            </a:br>
            <a:r>
              <a:rPr lang="tr-TR" sz="2700" b="1" dirty="0">
                <a:solidFill>
                  <a:srgbClr val="FF0000"/>
                </a:solidFill>
              </a:rPr>
              <a:t>Ankara Üniversitesi</a:t>
            </a:r>
            <a:br>
              <a:rPr lang="tr-TR" sz="2700" b="1" dirty="0">
                <a:solidFill>
                  <a:srgbClr val="FF0000"/>
                </a:solidFill>
              </a:rPr>
            </a:br>
            <a:r>
              <a:rPr lang="tr-TR" sz="2700" b="1" dirty="0">
                <a:solidFill>
                  <a:srgbClr val="FF0000"/>
                </a:solidFill>
              </a:rPr>
              <a:t>Sağlık Bilimleri Fakültesi</a:t>
            </a:r>
            <a:br>
              <a:rPr lang="tr-TR" sz="2700" b="1" dirty="0">
                <a:solidFill>
                  <a:srgbClr val="FF0000"/>
                </a:solidFill>
              </a:rPr>
            </a:br>
            <a:r>
              <a:rPr lang="tr-TR" b="1" dirty="0">
                <a:solidFill>
                  <a:srgbClr val="FF0000"/>
                </a:solidFill>
              </a:rPr>
              <a:t/>
            </a:r>
            <a:br>
              <a:rPr lang="tr-TR" b="1" dirty="0">
                <a:solidFill>
                  <a:srgbClr val="FF0000"/>
                </a:solidFill>
              </a:rPr>
            </a:br>
            <a:endParaRPr lang="tr-TR" b="1" dirty="0">
              <a:solidFill>
                <a:srgbClr val="FF0000"/>
              </a:solidFill>
            </a:endParaRPr>
          </a:p>
        </p:txBody>
      </p:sp>
    </p:spTree>
    <p:extLst>
      <p:ext uri="{BB962C8B-B14F-4D97-AF65-F5344CB8AC3E}">
        <p14:creationId xmlns:p14="http://schemas.microsoft.com/office/powerpoint/2010/main" val="3051290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0934" y="1625600"/>
            <a:ext cx="10336162" cy="3848485"/>
          </a:xfrm>
        </p:spPr>
        <p:txBody>
          <a:bodyPr>
            <a:normAutofit fontScale="85000" lnSpcReduction="10000"/>
          </a:bodyPr>
          <a:lstStyle/>
          <a:p>
            <a:r>
              <a:rPr lang="tr-TR" sz="3000" dirty="0"/>
              <a:t>İhmalin fiziksel sonuçları:</a:t>
            </a:r>
          </a:p>
          <a:p>
            <a:pPr marL="0" indent="0">
              <a:buNone/>
            </a:pPr>
            <a:endParaRPr lang="tr-TR" sz="3000" dirty="0"/>
          </a:p>
          <a:p>
            <a:pPr lvl="0"/>
            <a:r>
              <a:rPr lang="tr-TR" sz="3000" dirty="0"/>
              <a:t>İhmal edilmiş çocuklarda, büyümeme, gelişme geriliği ve kötü beslenmeye bağlı hastalıklar gibi fiziksel sonuçlara sıklıkla rastlanmaktadır. </a:t>
            </a:r>
          </a:p>
          <a:p>
            <a:pPr lvl="0"/>
            <a:r>
              <a:rPr lang="tr-TR" sz="3000" dirty="0"/>
              <a:t>İhmal sonucu çocuk yaralanabilir ve incinebilir. Emniyet kemerlerinin kullanılmaması, anne babaların ve ölümle sonuçlanabilecek tehlikeli yangın çıkartacak materyaller ve boğulma riskine karşı dikkatli davranmaması sonucu ölümler yaşanabilir.</a:t>
            </a:r>
          </a:p>
          <a:p>
            <a:endParaRPr lang="tr-TR" dirty="0"/>
          </a:p>
        </p:txBody>
      </p:sp>
    </p:spTree>
    <p:extLst>
      <p:ext uri="{BB962C8B-B14F-4D97-AF65-F5344CB8AC3E}">
        <p14:creationId xmlns:p14="http://schemas.microsoft.com/office/powerpoint/2010/main" val="171190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7475" y="1640642"/>
            <a:ext cx="9964925" cy="4065891"/>
          </a:xfrm>
        </p:spPr>
        <p:txBody>
          <a:bodyPr>
            <a:normAutofit fontScale="77500" lnSpcReduction="20000"/>
          </a:bodyPr>
          <a:lstStyle/>
          <a:p>
            <a:r>
              <a:rPr lang="tr-TR" sz="2900" dirty="0"/>
              <a:t>İhmalin duygusal ve davranışsal sonuçları:</a:t>
            </a:r>
          </a:p>
          <a:p>
            <a:pPr marL="0" indent="0">
              <a:buNone/>
            </a:pPr>
            <a:endParaRPr lang="tr-TR" sz="2900" dirty="0"/>
          </a:p>
          <a:p>
            <a:pPr lvl="0"/>
            <a:r>
              <a:rPr lang="tr-TR" sz="2900" dirty="0"/>
              <a:t>İhmal edilen çocuklar okul ortamında, arkadaşlarıyla daha düşük düzeyde bir etkileşim sergiler. Çoğunlukla pasif, girişken olmayan veya içine kapanık davranışlar gösterirler.  Kronik olarak kirli ve bu nedenle de arkadaşları tarafından dışlanan bir çocuk kendini sosyal aktivitelerden geri çekebilir. </a:t>
            </a:r>
            <a:endParaRPr lang="tr-TR" sz="2900" dirty="0" smtClean="0"/>
          </a:p>
          <a:p>
            <a:pPr lvl="0"/>
            <a:r>
              <a:rPr lang="tr-TR" sz="2900" dirty="0" smtClean="0"/>
              <a:t>Kronik </a:t>
            </a:r>
            <a:r>
              <a:rPr lang="tr-TR" sz="2900" dirty="0"/>
              <a:t>olarak aç bir çocuk </a:t>
            </a:r>
            <a:r>
              <a:rPr lang="tr-TR" sz="2900" dirty="0" smtClean="0"/>
              <a:t>yiyecek </a:t>
            </a:r>
            <a:r>
              <a:rPr lang="tr-TR" sz="2900" dirty="0"/>
              <a:t>dilenebilir veya çalabilir. </a:t>
            </a:r>
          </a:p>
          <a:p>
            <a:pPr lvl="0"/>
            <a:r>
              <a:rPr lang="tr-TR" sz="2900" dirty="0"/>
              <a:t>Çocuğun anneden uzun dönemli yoksun olması gelecekteki karakter yapısı üzerinde ciddi ve hayat boyu süren etkilere neden olabilir. </a:t>
            </a:r>
            <a:endParaRPr lang="tr-TR" sz="2900" dirty="0" smtClean="0"/>
          </a:p>
          <a:p>
            <a:pPr lvl="0"/>
            <a:r>
              <a:rPr lang="tr-TR" sz="2900" dirty="0" smtClean="0"/>
              <a:t>Bebekliğin </a:t>
            </a:r>
            <a:r>
              <a:rPr lang="tr-TR" sz="2900" dirty="0"/>
              <a:t>erken dönemlerinden itibaren anne ve çocuk arasındaki ilişkinin yara alması, sonraki dönemlerde pek çok psikolojik bozukluğa zemin hazırlar. </a:t>
            </a:r>
          </a:p>
          <a:p>
            <a:endParaRPr lang="tr-TR" dirty="0"/>
          </a:p>
        </p:txBody>
      </p:sp>
    </p:spTree>
    <p:extLst>
      <p:ext uri="{BB962C8B-B14F-4D97-AF65-F5344CB8AC3E}">
        <p14:creationId xmlns:p14="http://schemas.microsoft.com/office/powerpoint/2010/main" val="1484349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3906" y="994300"/>
            <a:ext cx="10018713" cy="4983332"/>
          </a:xfrm>
        </p:spPr>
        <p:txBody>
          <a:bodyPr>
            <a:normAutofit/>
          </a:bodyPr>
          <a:lstStyle/>
          <a:p>
            <a:pPr marL="0" indent="0">
              <a:buNone/>
            </a:pPr>
            <a:endParaRPr lang="tr-TR" dirty="0"/>
          </a:p>
          <a:p>
            <a:pPr lvl="0"/>
            <a:r>
              <a:rPr lang="tr-TR" dirty="0"/>
              <a:t>Duygusal incinme yaşayan çocuklar yaşamdan kendilerini çekmiş, başarmayı hedeflemeyen, çocukluk neşesini kaybetmiş, hareketleri yavaş, sosyal ilişkilerde başarısız, öz güvenleri düşük ve diğer insanlara karşı güvensiz bireyler haline gelir. </a:t>
            </a:r>
            <a:endParaRPr lang="tr-TR" dirty="0" smtClean="0"/>
          </a:p>
          <a:p>
            <a:pPr lvl="0"/>
            <a:r>
              <a:rPr lang="tr-TR" dirty="0" smtClean="0"/>
              <a:t>Bu </a:t>
            </a:r>
            <a:r>
              <a:rPr lang="tr-TR" dirty="0"/>
              <a:t>çocuklar suçluluk hissedebilir, bu durumun sorumlusunun kendisi olduğunu düşünebilir ve psikolojik gerileme yaşayarak olaylar sırasında çok daha hissiz ve tepkisiz kalabilir; sözel tepki veremeyebilir ve başkalarıyla iletişim kuramayabilir.</a:t>
            </a:r>
          </a:p>
          <a:p>
            <a:endParaRPr lang="tr-TR" dirty="0"/>
          </a:p>
        </p:txBody>
      </p:sp>
    </p:spTree>
    <p:extLst>
      <p:ext uri="{BB962C8B-B14F-4D97-AF65-F5344CB8AC3E}">
        <p14:creationId xmlns:p14="http://schemas.microsoft.com/office/powerpoint/2010/main" val="1757045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67377" y="2023532"/>
            <a:ext cx="10018713" cy="3124201"/>
          </a:xfrm>
        </p:spPr>
        <p:txBody>
          <a:bodyPr/>
          <a:lstStyle/>
          <a:p>
            <a:pPr lvl="0"/>
            <a:r>
              <a:rPr lang="tr-TR" dirty="0"/>
              <a:t>İhmale uğrayan çocuklarda alkol ve madde kullanımı, alt ıslatma, öğrenme güçlükleri, yalan söyleme gibi davranış problemleri görülebilir. İhmale uğramış çocuklar çevrelerine yönelik saldırganca davranışlar sergileyebilir.  </a:t>
            </a:r>
          </a:p>
          <a:p>
            <a:pPr lvl="0"/>
            <a:r>
              <a:rPr lang="tr-TR" dirty="0"/>
              <a:t>Bu davranışları karşısında çevrenin ilgisini daha çok çektiklerini fark ettiklerinde saldırganlık davranışlarında artış görülebilir. İhmal uzun dönemde, çocuklarda suç işlemeye yol açabilir.</a:t>
            </a:r>
          </a:p>
          <a:p>
            <a:endParaRPr lang="tr-TR" dirty="0"/>
          </a:p>
        </p:txBody>
      </p:sp>
    </p:spTree>
    <p:extLst>
      <p:ext uri="{BB962C8B-B14F-4D97-AF65-F5344CB8AC3E}">
        <p14:creationId xmlns:p14="http://schemas.microsoft.com/office/powerpoint/2010/main" val="4274514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83805" y="985421"/>
            <a:ext cx="10018713" cy="5436093"/>
          </a:xfrm>
        </p:spPr>
        <p:txBody>
          <a:bodyPr>
            <a:normAutofit/>
          </a:bodyPr>
          <a:lstStyle/>
          <a:p>
            <a:r>
              <a:rPr lang="tr-TR" dirty="0"/>
              <a:t>İhmalin çocuğun bilişsel gelişimi ve akademik başarısı üzerindeki sonuçları:</a:t>
            </a:r>
          </a:p>
          <a:p>
            <a:endParaRPr lang="tr-TR" dirty="0"/>
          </a:p>
          <a:p>
            <a:pPr lvl="0"/>
            <a:r>
              <a:rPr lang="tr-TR" dirty="0"/>
              <a:t>Kronik ihmal çocuğun bilişsel gelişiminde ve dil gelişiminde bozukluklara neden olabilir, zeka gelişiminde geriliklere yol açabilir. </a:t>
            </a:r>
            <a:endParaRPr lang="tr-TR" dirty="0" smtClean="0"/>
          </a:p>
          <a:p>
            <a:pPr lvl="0"/>
            <a:r>
              <a:rPr lang="tr-TR" dirty="0" smtClean="0"/>
              <a:t>Bu </a:t>
            </a:r>
            <a:r>
              <a:rPr lang="tr-TR" dirty="0"/>
              <a:t>çocuklar düşük düzeyde soru sorma ve keşfetme davranışı gösterirler. </a:t>
            </a:r>
          </a:p>
          <a:p>
            <a:pPr lvl="0"/>
            <a:r>
              <a:rPr lang="tr-TR" dirty="0"/>
              <a:t>İhmal olgusunun yaşandığı ailelerde bilişsel gelişim eksikliğinin temel nedeninin uyarılma, olanak ve özendirme eksikliğidir. </a:t>
            </a:r>
            <a:endParaRPr lang="tr-TR" dirty="0" smtClean="0"/>
          </a:p>
          <a:p>
            <a:pPr lvl="0"/>
            <a:r>
              <a:rPr lang="tr-TR" dirty="0" smtClean="0"/>
              <a:t>Bu </a:t>
            </a:r>
            <a:r>
              <a:rPr lang="tr-TR" dirty="0"/>
              <a:t>durum, çocukların zihinsel yeteneklerinde düşüş ve okul çağında derslerde başarısızlığa yol açabilir. </a:t>
            </a:r>
          </a:p>
          <a:p>
            <a:endParaRPr lang="tr-TR" dirty="0"/>
          </a:p>
        </p:txBody>
      </p:sp>
    </p:spTree>
    <p:extLst>
      <p:ext uri="{BB962C8B-B14F-4D97-AF65-F5344CB8AC3E}">
        <p14:creationId xmlns:p14="http://schemas.microsoft.com/office/powerpoint/2010/main" val="859834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sz="1800" dirty="0" smtClean="0"/>
              <a:t>BAYSAL</a:t>
            </a:r>
            <a:r>
              <a:rPr lang="tr-TR" sz="1800" dirty="0"/>
              <a:t>, S. U. (2007). Tıbbi İhmal. </a:t>
            </a:r>
            <a:r>
              <a:rPr lang="tr-TR" sz="1800" i="1" dirty="0"/>
              <a:t>Tüm Boyutlarıyla Çocuk İstismarı</a:t>
            </a:r>
            <a:r>
              <a:rPr lang="tr-TR" sz="1800" dirty="0"/>
              <a:t> içinde. Ed.: O. Polat. Ankara: Seçkin Yayıncılık, s.: 265-275.</a:t>
            </a:r>
          </a:p>
          <a:p>
            <a:r>
              <a:rPr lang="tr-TR" sz="1800" dirty="0"/>
              <a:t>BAYSAL, S. U., ŞAHİN, F. (2014). Çocuk istismarı ve ihmali. </a:t>
            </a:r>
            <a:r>
              <a:rPr lang="tr-TR" sz="1800" i="1" dirty="0"/>
              <a:t>Türkiye Milli Pediatri Derneği ve Sosyal Pediatri Derneği Ortak Kılavuzu</a:t>
            </a:r>
            <a:r>
              <a:rPr lang="tr-TR" sz="1800" dirty="0"/>
              <a:t> içinde (s. 93-16). Ankara: Türkiye Milli Pediatri Derneği.</a:t>
            </a:r>
          </a:p>
          <a:p>
            <a:r>
              <a:rPr lang="tr-TR" sz="1800" dirty="0"/>
              <a:t>BEYAZOVA, U. (2014). İhmal. </a:t>
            </a:r>
            <a:r>
              <a:rPr lang="tr-TR" sz="1800" i="1" dirty="0"/>
              <a:t>Çocuk İstismarına ve İhmaline Yaklaşım. Temel Bilgiler</a:t>
            </a:r>
            <a:r>
              <a:rPr lang="tr-TR" sz="1800" dirty="0"/>
              <a:t> içinde. Ed.: O. Derman, Ankara: Akademisyen Tıp Kitabevi, s.: 35-36.</a:t>
            </a:r>
          </a:p>
          <a:p>
            <a:r>
              <a:rPr lang="tr-TR" sz="1800" dirty="0"/>
              <a:t>CAN. M., TIRITIL, L., DOKGÖZ, H. (2009). Çocuk istismarı olgularında hekim. </a:t>
            </a:r>
            <a:r>
              <a:rPr lang="tr-TR" sz="1800" i="1" dirty="0"/>
              <a:t>Klinik Gelişim</a:t>
            </a:r>
            <a:r>
              <a:rPr lang="tr-TR" sz="1800" dirty="0"/>
              <a:t>, 89-94.</a:t>
            </a:r>
          </a:p>
          <a:p>
            <a:r>
              <a:rPr lang="tr-TR" sz="1800" dirty="0" smtClean="0"/>
              <a:t>ÇOCUK </a:t>
            </a:r>
            <a:r>
              <a:rPr lang="tr-TR" sz="1800" dirty="0"/>
              <a:t>MERKEZİ DERNEĞİ (2012). Çocukların Ev İçinde Yaşadıkları Şiddet Araştırması. İstanbul: Genç Hayat Yayınları, s.: 25-55.</a:t>
            </a:r>
          </a:p>
          <a:p>
            <a:r>
              <a:rPr lang="tr-TR" sz="1800" dirty="0"/>
              <a:t>DERMAN, O. (2014). Çocuk İstismarı ve İhmaline Yaklaşım. Ankara: Akademisyen Tıp Kitabevi.</a:t>
            </a:r>
          </a:p>
          <a:p>
            <a:r>
              <a:rPr lang="tr-TR" sz="1800" dirty="0" smtClean="0"/>
              <a:t>HORNOR</a:t>
            </a:r>
            <a:r>
              <a:rPr lang="tr-TR" sz="1800" dirty="0"/>
              <a:t>, G. (2014). Child </a:t>
            </a:r>
            <a:r>
              <a:rPr lang="tr-TR" sz="1800" dirty="0" err="1"/>
              <a:t>neglect</a:t>
            </a:r>
            <a:r>
              <a:rPr lang="tr-TR" sz="1800" dirty="0"/>
              <a:t>: </a:t>
            </a:r>
            <a:r>
              <a:rPr lang="tr-TR" sz="1800" dirty="0" err="1"/>
              <a:t>Assessment</a:t>
            </a:r>
            <a:r>
              <a:rPr lang="tr-TR" sz="1800" dirty="0"/>
              <a:t> </a:t>
            </a:r>
            <a:r>
              <a:rPr lang="tr-TR" sz="1800" dirty="0" err="1"/>
              <a:t>and</a:t>
            </a:r>
            <a:r>
              <a:rPr lang="tr-TR" sz="1800" dirty="0"/>
              <a:t> </a:t>
            </a:r>
            <a:r>
              <a:rPr lang="tr-TR" sz="1800" dirty="0" err="1"/>
              <a:t>intervention</a:t>
            </a:r>
            <a:r>
              <a:rPr lang="tr-TR" sz="1800" dirty="0"/>
              <a:t>. </a:t>
            </a:r>
            <a:r>
              <a:rPr lang="tr-TR" sz="1800" i="1" dirty="0" err="1"/>
              <a:t>Journal</a:t>
            </a:r>
            <a:r>
              <a:rPr lang="tr-TR" sz="1800" i="1" dirty="0"/>
              <a:t> of </a:t>
            </a:r>
            <a:r>
              <a:rPr lang="tr-TR" sz="1800" i="1" dirty="0" err="1"/>
              <a:t>Pediatric</a:t>
            </a:r>
            <a:r>
              <a:rPr lang="tr-TR" sz="1800" i="1" dirty="0"/>
              <a:t> </a:t>
            </a:r>
            <a:r>
              <a:rPr lang="tr-TR" sz="1800" i="1" dirty="0" err="1"/>
              <a:t>Health</a:t>
            </a:r>
            <a:r>
              <a:rPr lang="tr-TR" sz="1800" i="1" dirty="0"/>
              <a:t> </a:t>
            </a:r>
            <a:r>
              <a:rPr lang="tr-TR" sz="1800" i="1" dirty="0" err="1"/>
              <a:t>Care</a:t>
            </a:r>
            <a:r>
              <a:rPr lang="tr-TR" sz="1800" dirty="0"/>
              <a:t>, </a:t>
            </a:r>
            <a:r>
              <a:rPr lang="tr-TR" sz="1800" b="1" dirty="0"/>
              <a:t>28(2)</a:t>
            </a:r>
            <a:r>
              <a:rPr lang="tr-TR" sz="1800" dirty="0"/>
              <a:t>: 186-192.</a:t>
            </a:r>
          </a:p>
          <a:p>
            <a:endParaRPr lang="tr-TR" sz="1800" dirty="0"/>
          </a:p>
        </p:txBody>
      </p:sp>
    </p:spTree>
    <p:extLst>
      <p:ext uri="{BB962C8B-B14F-4D97-AF65-F5344CB8AC3E}">
        <p14:creationId xmlns:p14="http://schemas.microsoft.com/office/powerpoint/2010/main" val="2598013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3600" b="1" dirty="0" smtClean="0"/>
              <a:t>İstismarın ve İhmalin Çocuk Üzerindeki Sonuçları</a:t>
            </a:r>
          </a:p>
        </p:txBody>
      </p:sp>
    </p:spTree>
    <p:extLst>
      <p:ext uri="{BB962C8B-B14F-4D97-AF65-F5344CB8AC3E}">
        <p14:creationId xmlns:p14="http://schemas.microsoft.com/office/powerpoint/2010/main" val="332910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dirty="0" smtClean="0">
                <a:solidFill>
                  <a:srgbClr val="FF0000"/>
                </a:solidFill>
              </a:rPr>
              <a:t>Gelişimsel Dönemlere Göre:</a:t>
            </a:r>
            <a:r>
              <a:rPr lang="tr-TR" b="1" dirty="0">
                <a:solidFill>
                  <a:srgbClr val="FF0000"/>
                </a:solidFill>
              </a:rPr>
              <a:t> </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sz="3500" b="1" dirty="0" smtClean="0">
                <a:solidFill>
                  <a:srgbClr val="FF0000"/>
                </a:solidFill>
              </a:rPr>
              <a:t>0-2 </a:t>
            </a:r>
            <a:r>
              <a:rPr lang="tr-TR" sz="3500" b="1" dirty="0">
                <a:solidFill>
                  <a:srgbClr val="FF0000"/>
                </a:solidFill>
              </a:rPr>
              <a:t>yaş:</a:t>
            </a:r>
            <a:endParaRPr lang="tr-TR" sz="3500" i="1" dirty="0" smtClean="0">
              <a:solidFill>
                <a:srgbClr val="FF0000"/>
              </a:solidFill>
            </a:endParaRPr>
          </a:p>
          <a:p>
            <a:r>
              <a:rPr lang="tr-TR" sz="3500" i="1" dirty="0" smtClean="0"/>
              <a:t>Davranışsal </a:t>
            </a:r>
            <a:r>
              <a:rPr lang="tr-TR" sz="3500" i="1" dirty="0"/>
              <a:t>tepkiler: </a:t>
            </a:r>
            <a:r>
              <a:rPr lang="tr-TR" sz="3500" dirty="0"/>
              <a:t>Yeme ve uyku bozuklukları, yabancılardan korkma, üzerini giyip çıkarırken  sorun </a:t>
            </a:r>
            <a:r>
              <a:rPr lang="tr-TR" sz="3500" dirty="0" smtClean="0"/>
              <a:t>çıkarma</a:t>
            </a:r>
            <a:endParaRPr lang="tr-TR" sz="3500" dirty="0"/>
          </a:p>
          <a:p>
            <a:r>
              <a:rPr lang="tr-TR" sz="3500" i="1" dirty="0"/>
              <a:t>Duygusal tepkiler: </a:t>
            </a:r>
            <a:r>
              <a:rPr lang="tr-TR" sz="3500" dirty="0"/>
              <a:t>Korku, </a:t>
            </a:r>
            <a:r>
              <a:rPr lang="tr-TR" sz="3500" dirty="0" err="1"/>
              <a:t>konfüzyon</a:t>
            </a:r>
            <a:r>
              <a:rPr lang="tr-TR" sz="3500" dirty="0"/>
              <a:t> (ne olup bittiği ile ilgili kafa karışıklığı), tedirginlik</a:t>
            </a:r>
          </a:p>
          <a:p>
            <a:endParaRPr lang="tr-TR" dirty="0"/>
          </a:p>
        </p:txBody>
      </p:sp>
    </p:spTree>
    <p:extLst>
      <p:ext uri="{BB962C8B-B14F-4D97-AF65-F5344CB8AC3E}">
        <p14:creationId xmlns:p14="http://schemas.microsoft.com/office/powerpoint/2010/main" val="3945506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3-6 yaş:</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484311" y="1981200"/>
            <a:ext cx="10808756" cy="4199467"/>
          </a:xfrm>
        </p:spPr>
        <p:txBody>
          <a:bodyPr>
            <a:normAutofit/>
          </a:bodyPr>
          <a:lstStyle/>
          <a:p>
            <a:r>
              <a:rPr lang="tr-TR" sz="2800" i="1" dirty="0"/>
              <a:t>Davranışsal tepkiler: </a:t>
            </a:r>
            <a:r>
              <a:rPr lang="tr-TR" sz="2800" dirty="0"/>
              <a:t>Bebeklik dönemine geri dönüş (bebek gibi konuşma, parmak emme gibi),içe kapanma, sözel ifadede azalma, anneye daha fazla bağlı olma, </a:t>
            </a:r>
            <a:r>
              <a:rPr lang="tr-TR" sz="2800" dirty="0" err="1"/>
              <a:t>enurezis</a:t>
            </a:r>
            <a:r>
              <a:rPr lang="tr-TR" sz="2800" dirty="0"/>
              <a:t>, </a:t>
            </a:r>
            <a:r>
              <a:rPr lang="tr-TR" sz="2800" dirty="0" err="1"/>
              <a:t>enkoprezis</a:t>
            </a:r>
            <a:r>
              <a:rPr lang="tr-TR" sz="2800" dirty="0"/>
              <a:t>, </a:t>
            </a:r>
            <a:r>
              <a:rPr lang="tr-TR" sz="2800" dirty="0" smtClean="0"/>
              <a:t>uyku </a:t>
            </a:r>
            <a:r>
              <a:rPr lang="tr-TR" sz="2800" dirty="0"/>
              <a:t>bozuklukları, sık cinsel oyunlar, mastürbasyon yapma.</a:t>
            </a:r>
          </a:p>
          <a:p>
            <a:endParaRPr lang="tr-TR" sz="2800" dirty="0"/>
          </a:p>
          <a:p>
            <a:r>
              <a:rPr lang="tr-TR" sz="2800" i="1" dirty="0"/>
              <a:t>Duygusal tepkiler</a:t>
            </a:r>
            <a:r>
              <a:rPr lang="tr-TR" sz="2800" dirty="0"/>
              <a:t>: Korku, </a:t>
            </a:r>
            <a:r>
              <a:rPr lang="tr-TR" sz="2800" dirty="0" err="1"/>
              <a:t>konfüzyon</a:t>
            </a:r>
            <a:r>
              <a:rPr lang="tr-TR" sz="2800" dirty="0"/>
              <a:t>, utanma, öfke, suçluluk duygusu, çaresizlik, aşırı ayrılık endişesi, yalnız kalamama, anneye aşırı düşkünlük </a:t>
            </a:r>
          </a:p>
          <a:p>
            <a:endParaRPr lang="tr-TR" dirty="0"/>
          </a:p>
        </p:txBody>
      </p:sp>
    </p:spTree>
    <p:extLst>
      <p:ext uri="{BB962C8B-B14F-4D97-AF65-F5344CB8AC3E}">
        <p14:creationId xmlns:p14="http://schemas.microsoft.com/office/powerpoint/2010/main" val="4043668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solidFill>
                  <a:srgbClr val="FF0000"/>
                </a:solidFill>
              </a:rPr>
              <a:t> </a:t>
            </a:r>
            <a:br>
              <a:rPr lang="tr-TR" dirty="0">
                <a:solidFill>
                  <a:srgbClr val="FF0000"/>
                </a:solidFill>
              </a:rPr>
            </a:br>
            <a:r>
              <a:rPr lang="tr-TR" b="1" dirty="0" smtClean="0">
                <a:solidFill>
                  <a:srgbClr val="FF0000"/>
                </a:solidFill>
              </a:rPr>
              <a:t>7-11 </a:t>
            </a:r>
            <a:r>
              <a:rPr lang="tr-TR" b="1" dirty="0">
                <a:solidFill>
                  <a:srgbClr val="FF0000"/>
                </a:solidFill>
              </a:rPr>
              <a:t>yaş:</a:t>
            </a:r>
            <a:r>
              <a:rPr lang="tr-TR" dirty="0"/>
              <a:t/>
            </a:r>
            <a:br>
              <a:rPr lang="tr-TR" dirty="0"/>
            </a:br>
            <a:endParaRPr lang="tr-TR" dirty="0"/>
          </a:p>
        </p:txBody>
      </p:sp>
      <p:sp>
        <p:nvSpPr>
          <p:cNvPr id="3" name="İçerik Yer Tutucusu 2"/>
          <p:cNvSpPr>
            <a:spLocks noGrp="1"/>
          </p:cNvSpPr>
          <p:nvPr>
            <p:ph idx="1"/>
          </p:nvPr>
        </p:nvSpPr>
        <p:spPr>
          <a:xfrm>
            <a:off x="1400176" y="2167467"/>
            <a:ext cx="10791824" cy="3949906"/>
          </a:xfrm>
        </p:spPr>
        <p:txBody>
          <a:bodyPr>
            <a:normAutofit fontScale="92500" lnSpcReduction="10000"/>
          </a:bodyPr>
          <a:lstStyle/>
          <a:p>
            <a:endParaRPr lang="tr-TR" dirty="0"/>
          </a:p>
          <a:p>
            <a:r>
              <a:rPr lang="tr-TR" sz="2800" i="1" dirty="0"/>
              <a:t>Davranışsal tepkiler: </a:t>
            </a:r>
            <a:r>
              <a:rPr lang="tr-TR" sz="2800" dirty="0"/>
              <a:t>İçe kapanma ve tek başınalık hissi, evden ve okuldan kaçma, yeme ve uyku bozuklukları, öğrenme bozukluğu, obsesif </a:t>
            </a:r>
            <a:r>
              <a:rPr lang="tr-TR" sz="2800" dirty="0" err="1"/>
              <a:t>kompulsiyon</a:t>
            </a:r>
            <a:r>
              <a:rPr lang="tr-TR" sz="2800" dirty="0"/>
              <a:t>, kendinden küçüklere cinsel </a:t>
            </a:r>
            <a:r>
              <a:rPr lang="tr-TR" sz="2800" dirty="0" smtClean="0"/>
              <a:t>zorbalıkta </a:t>
            </a:r>
            <a:r>
              <a:rPr lang="tr-TR" sz="2800" dirty="0"/>
              <a:t>bulunma, durup dururken ağlama, hassaslaşma, karın ve baş ağrıları, huzursuzluk, cinsiyet rolünde karmaşa</a:t>
            </a:r>
          </a:p>
          <a:p>
            <a:endParaRPr lang="tr-TR" sz="2800" dirty="0"/>
          </a:p>
          <a:p>
            <a:r>
              <a:rPr lang="tr-TR" sz="2800" i="1" dirty="0"/>
              <a:t>Duygusal tepkiler: </a:t>
            </a:r>
            <a:r>
              <a:rPr lang="tr-TR" sz="2800" dirty="0"/>
              <a:t>Korku, utanma, suçluluk, öfke, güvensizlik, depresyon, intihar düşüncesi</a:t>
            </a:r>
          </a:p>
          <a:p>
            <a:endParaRPr lang="tr-TR" dirty="0"/>
          </a:p>
        </p:txBody>
      </p:sp>
    </p:spTree>
    <p:extLst>
      <p:ext uri="{BB962C8B-B14F-4D97-AF65-F5344CB8AC3E}">
        <p14:creationId xmlns:p14="http://schemas.microsoft.com/office/powerpoint/2010/main" val="1163805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650289"/>
            <a:ext cx="10018713" cy="1752599"/>
          </a:xfrm>
        </p:spPr>
        <p:txBody>
          <a:bodyPr/>
          <a:lstStyle/>
          <a:p>
            <a:r>
              <a:rPr lang="tr-TR" b="1" dirty="0" smtClean="0">
                <a:solidFill>
                  <a:srgbClr val="FF0000"/>
                </a:solidFill>
              </a:rPr>
              <a:t>12-18 </a:t>
            </a:r>
            <a:r>
              <a:rPr lang="tr-TR" b="1" dirty="0">
                <a:solidFill>
                  <a:srgbClr val="FF0000"/>
                </a:solidFill>
              </a:rPr>
              <a:t>yaş:</a:t>
            </a:r>
            <a:r>
              <a:rPr lang="tr-TR" dirty="0"/>
              <a:t/>
            </a:r>
            <a:br>
              <a:rPr lang="tr-TR" dirty="0"/>
            </a:br>
            <a:endParaRPr lang="tr-TR" dirty="0"/>
          </a:p>
        </p:txBody>
      </p:sp>
      <p:sp>
        <p:nvSpPr>
          <p:cNvPr id="3" name="İçerik Yer Tutucusu 2"/>
          <p:cNvSpPr>
            <a:spLocks noGrp="1"/>
          </p:cNvSpPr>
          <p:nvPr>
            <p:ph idx="1"/>
          </p:nvPr>
        </p:nvSpPr>
        <p:spPr>
          <a:xfrm>
            <a:off x="1617475" y="1912397"/>
            <a:ext cx="10018713" cy="3124201"/>
          </a:xfrm>
        </p:spPr>
        <p:txBody>
          <a:bodyPr/>
          <a:lstStyle/>
          <a:p>
            <a:pPr marL="0" indent="0">
              <a:buNone/>
            </a:pPr>
            <a:endParaRPr lang="tr-TR" dirty="0"/>
          </a:p>
          <a:p>
            <a:r>
              <a:rPr lang="tr-TR" i="1" dirty="0"/>
              <a:t>Davranışsal tepkiler: </a:t>
            </a:r>
            <a:r>
              <a:rPr lang="tr-TR" dirty="0"/>
              <a:t>Fobi, bağımlılık yapan maddelere düşkünlük, evden, okuldan kaçma, başkalarını istismar etme, obsesif </a:t>
            </a:r>
            <a:r>
              <a:rPr lang="tr-TR" dirty="0" err="1"/>
              <a:t>kompulsiyon</a:t>
            </a:r>
            <a:r>
              <a:rPr lang="tr-TR" dirty="0"/>
              <a:t>, duygusal ve fiziksel yakınlıktan kaçma, yeme bozukluğu </a:t>
            </a:r>
            <a:r>
              <a:rPr lang="tr-TR" dirty="0" smtClean="0"/>
              <a:t>(</a:t>
            </a:r>
            <a:r>
              <a:rPr lang="tr-TR" dirty="0" err="1" smtClean="0"/>
              <a:t>örn</a:t>
            </a:r>
            <a:r>
              <a:rPr lang="tr-TR" dirty="0" smtClean="0"/>
              <a:t>, </a:t>
            </a:r>
            <a:r>
              <a:rPr lang="tr-TR" dirty="0" err="1" smtClean="0"/>
              <a:t>anoreksiya</a:t>
            </a:r>
            <a:r>
              <a:rPr lang="tr-TR" dirty="0" smtClean="0"/>
              <a:t> </a:t>
            </a:r>
            <a:r>
              <a:rPr lang="tr-TR" dirty="0"/>
              <a:t>nevroza), sinirlilik, rastgele cinsel ilişkide bulunma,  sosyal içe kapanma, psikoz, intihar  </a:t>
            </a:r>
          </a:p>
          <a:p>
            <a:endParaRPr lang="tr-TR" dirty="0"/>
          </a:p>
        </p:txBody>
      </p:sp>
    </p:spTree>
    <p:extLst>
      <p:ext uri="{BB962C8B-B14F-4D97-AF65-F5344CB8AC3E}">
        <p14:creationId xmlns:p14="http://schemas.microsoft.com/office/powerpoint/2010/main" val="2603357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İstismarın Türlerine Göre</a:t>
            </a:r>
            <a:endParaRPr lang="tr-TR" dirty="0">
              <a:solidFill>
                <a:srgbClr val="FF0000"/>
              </a:solidFill>
            </a:endParaRPr>
          </a:p>
        </p:txBody>
      </p:sp>
      <p:sp>
        <p:nvSpPr>
          <p:cNvPr id="3" name="İçerik Yer Tutucusu 2"/>
          <p:cNvSpPr>
            <a:spLocks noGrp="1"/>
          </p:cNvSpPr>
          <p:nvPr>
            <p:ph idx="1"/>
          </p:nvPr>
        </p:nvSpPr>
        <p:spPr/>
        <p:txBody>
          <a:bodyPr/>
          <a:lstStyle/>
          <a:p>
            <a:r>
              <a:rPr lang="tr-TR" b="1" dirty="0"/>
              <a:t>Fiziksel istismarın Bedensel Sonuçları:</a:t>
            </a:r>
          </a:p>
          <a:p>
            <a:pPr lvl="0"/>
            <a:r>
              <a:rPr lang="tr-TR" dirty="0"/>
              <a:t>Yaralanma ve sakatlanmalar</a:t>
            </a:r>
          </a:p>
          <a:p>
            <a:pPr lvl="0"/>
            <a:r>
              <a:rPr lang="tr-TR" dirty="0"/>
              <a:t>Çocuğun engelli hale gelmesi</a:t>
            </a:r>
          </a:p>
          <a:p>
            <a:pPr lvl="0"/>
            <a:r>
              <a:rPr lang="tr-TR" dirty="0"/>
              <a:t>Gelişimsel bozukluklar</a:t>
            </a:r>
          </a:p>
          <a:p>
            <a:pPr lvl="0"/>
            <a:r>
              <a:rPr lang="tr-TR" dirty="0"/>
              <a:t>Akciğer ve kalp hastalıkları gibi sağlık sorunları</a:t>
            </a:r>
          </a:p>
          <a:p>
            <a:pPr lvl="0"/>
            <a:r>
              <a:rPr lang="tr-TR" dirty="0"/>
              <a:t>Yaşamını yitirme</a:t>
            </a:r>
          </a:p>
          <a:p>
            <a:endParaRPr lang="tr-TR" dirty="0"/>
          </a:p>
        </p:txBody>
      </p:sp>
    </p:spTree>
    <p:extLst>
      <p:ext uri="{BB962C8B-B14F-4D97-AF65-F5344CB8AC3E}">
        <p14:creationId xmlns:p14="http://schemas.microsoft.com/office/powerpoint/2010/main" val="607295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5343" y="2329648"/>
            <a:ext cx="11175247" cy="3124201"/>
          </a:xfrm>
        </p:spPr>
        <p:txBody>
          <a:bodyPr>
            <a:normAutofit fontScale="32500" lnSpcReduction="20000"/>
          </a:bodyPr>
          <a:lstStyle/>
          <a:p>
            <a:r>
              <a:rPr lang="tr-TR" sz="7200" b="1" dirty="0"/>
              <a:t>Cinsel istismarın fiziksel sonuçları</a:t>
            </a:r>
            <a:r>
              <a:rPr lang="tr-TR" sz="7200" dirty="0"/>
              <a:t>:</a:t>
            </a:r>
          </a:p>
          <a:p>
            <a:pPr lvl="0"/>
            <a:r>
              <a:rPr lang="tr-TR" sz="7200" dirty="0"/>
              <a:t>   Uykusuzluk</a:t>
            </a:r>
          </a:p>
          <a:p>
            <a:pPr lvl="0"/>
            <a:r>
              <a:rPr lang="tr-TR" sz="7200" dirty="0"/>
              <a:t>   Kusma, mide bulantısı, iştahsızlık</a:t>
            </a:r>
          </a:p>
          <a:p>
            <a:pPr lvl="0"/>
            <a:r>
              <a:rPr lang="tr-TR" sz="7200" dirty="0"/>
              <a:t>   Kronik ağrı, baş ağrısı, tıbbi olarak teşhis edilemeyen kronik hastalık duygusu </a:t>
            </a:r>
          </a:p>
          <a:p>
            <a:pPr lvl="0"/>
            <a:r>
              <a:rPr lang="tr-TR" sz="7200" dirty="0"/>
              <a:t>   Bayılmalar </a:t>
            </a:r>
          </a:p>
          <a:p>
            <a:pPr lvl="0"/>
            <a:r>
              <a:rPr lang="tr-TR" sz="7200" dirty="0" smtClean="0"/>
              <a:t>  Erken </a:t>
            </a:r>
            <a:r>
              <a:rPr lang="tr-TR" sz="7200" dirty="0"/>
              <a:t>gebelikler</a:t>
            </a:r>
          </a:p>
          <a:p>
            <a:pPr lvl="0"/>
            <a:r>
              <a:rPr lang="tr-TR" sz="7200" dirty="0" smtClean="0"/>
              <a:t>  Cinsel </a:t>
            </a:r>
            <a:r>
              <a:rPr lang="tr-TR" sz="7200" dirty="0"/>
              <a:t>yolla bulaşan hastalıklar</a:t>
            </a:r>
          </a:p>
          <a:p>
            <a:pPr marL="0" indent="0">
              <a:buNone/>
            </a:pPr>
            <a:endParaRPr lang="tr-TR" sz="7200" dirty="0"/>
          </a:p>
          <a:p>
            <a:endParaRPr lang="tr-TR" dirty="0"/>
          </a:p>
        </p:txBody>
      </p:sp>
    </p:spTree>
    <p:extLst>
      <p:ext uri="{BB962C8B-B14F-4D97-AF65-F5344CB8AC3E}">
        <p14:creationId xmlns:p14="http://schemas.microsoft.com/office/powerpoint/2010/main" val="3099000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89380" y="2069840"/>
            <a:ext cx="10018713" cy="3124201"/>
          </a:xfrm>
        </p:spPr>
        <p:txBody>
          <a:bodyPr>
            <a:noAutofit/>
          </a:bodyPr>
          <a:lstStyle/>
          <a:p>
            <a:r>
              <a:rPr lang="tr-TR" sz="2800" b="1" dirty="0"/>
              <a:t>Cinsel istismarın psikolojik sonuçları:</a:t>
            </a:r>
          </a:p>
          <a:p>
            <a:pPr lvl="0"/>
            <a:r>
              <a:rPr lang="tr-TR" sz="2800" dirty="0"/>
              <a:t>Suçluluk ve utanç duyguları</a:t>
            </a:r>
          </a:p>
          <a:p>
            <a:pPr lvl="0"/>
            <a:r>
              <a:rPr lang="tr-TR" sz="2800" dirty="0"/>
              <a:t>Sık ağlama, </a:t>
            </a:r>
            <a:endParaRPr lang="tr-TR" sz="2800" dirty="0" smtClean="0"/>
          </a:p>
          <a:p>
            <a:pPr lvl="0"/>
            <a:r>
              <a:rPr lang="tr-TR" sz="2800" dirty="0" smtClean="0"/>
              <a:t>Depresyon </a:t>
            </a:r>
            <a:r>
              <a:rPr lang="tr-TR" sz="2800" dirty="0"/>
              <a:t>ve kaygı</a:t>
            </a:r>
          </a:p>
          <a:p>
            <a:pPr lvl="0"/>
            <a:r>
              <a:rPr lang="tr-TR" sz="2800" dirty="0"/>
              <a:t>Travma sonrası stres </a:t>
            </a:r>
            <a:r>
              <a:rPr lang="tr-TR" sz="2800" dirty="0" smtClean="0"/>
              <a:t>bozukluğu</a:t>
            </a:r>
            <a:endParaRPr lang="tr-TR" sz="2800" dirty="0"/>
          </a:p>
          <a:p>
            <a:pPr lvl="0"/>
            <a:r>
              <a:rPr lang="tr-TR" sz="2800" dirty="0"/>
              <a:t>Kabuslar, Fobiler-korku tepkileri</a:t>
            </a:r>
          </a:p>
          <a:p>
            <a:pPr lvl="0"/>
            <a:r>
              <a:rPr lang="tr-TR" sz="2800" dirty="0"/>
              <a:t>Uyku bozuklukları </a:t>
            </a:r>
          </a:p>
          <a:p>
            <a:pPr lvl="0"/>
            <a:r>
              <a:rPr lang="tr-TR" sz="2800" dirty="0"/>
              <a:t>İçe kapanma, Dikkat eksikliği </a:t>
            </a:r>
          </a:p>
          <a:p>
            <a:pPr lvl="0"/>
            <a:r>
              <a:rPr lang="tr-TR" sz="2800" dirty="0"/>
              <a:t>Benlik saygısında azalma</a:t>
            </a:r>
          </a:p>
          <a:p>
            <a:endParaRPr lang="tr-TR" sz="2800" dirty="0"/>
          </a:p>
        </p:txBody>
      </p:sp>
    </p:spTree>
    <p:extLst>
      <p:ext uri="{BB962C8B-B14F-4D97-AF65-F5344CB8AC3E}">
        <p14:creationId xmlns:p14="http://schemas.microsoft.com/office/powerpoint/2010/main" val="25590177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1081</TotalTime>
  <Words>907</Words>
  <Application>Microsoft Office PowerPoint</Application>
  <PresentationFormat>Geniş ekran</PresentationFormat>
  <Paragraphs>70</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Corbel</vt:lpstr>
      <vt:lpstr>Paralaks</vt:lpstr>
      <vt:lpstr>ÇOCUK İSTİSMARI VE İHMALİ  Prof.Dr. Aynur Bütün Ayhan Ankara Üniversitesi Sağlık Bilimleri Fakültesi  </vt:lpstr>
      <vt:lpstr>PowerPoint Sunusu</vt:lpstr>
      <vt:lpstr> Gelişimsel Dönemlere Göre:  </vt:lpstr>
      <vt:lpstr>3-6 yaş: </vt:lpstr>
      <vt:lpstr>  7-11 yaş: </vt:lpstr>
      <vt:lpstr>12-18 yaş: </vt:lpstr>
      <vt:lpstr>İstismarın Türlerine Göre</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110</cp:revision>
  <dcterms:created xsi:type="dcterms:W3CDTF">2019-08-30T07:33:32Z</dcterms:created>
  <dcterms:modified xsi:type="dcterms:W3CDTF">2021-03-13T17:09:00Z</dcterms:modified>
</cp:coreProperties>
</file>