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314" r:id="rId3"/>
    <p:sldId id="315" r:id="rId4"/>
    <p:sldId id="267" r:id="rId5"/>
    <p:sldId id="313" r:id="rId6"/>
    <p:sldId id="289" r:id="rId7"/>
    <p:sldId id="268" r:id="rId8"/>
    <p:sldId id="291" r:id="rId9"/>
    <p:sldId id="317" r:id="rId10"/>
    <p:sldId id="318" r:id="rId11"/>
    <p:sldId id="31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acli@gmail.com" initials="e" lastIdx="1" clrIdx="0">
    <p:extLst>
      <p:ext uri="{19B8F6BF-5375-455C-9EA6-DF929625EA0E}">
        <p15:presenceInfo xmlns:p15="http://schemas.microsoft.com/office/powerpoint/2012/main" userId="46903966668cb88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7/10/2020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23A1CC3-2375-41D4-9E03-427CAF2A4C1A}"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AFF16868-8199-4C2C-A5B1-63AEE139F88E}"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AAD9FF7F-6988-44CC-821B-644E70CD2F73}"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C12C299-16B2-4475-990D-751901EACC14}"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7/10/2020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34E6425-0181-43F2-84FC-787E803FD2F8}"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6E86A4C-8E40-4F87-A4F0-01A0687C5742}"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35E72C73-2D91-4E12-BA25-F0AA0C03599B}"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7/10/2020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821658D-0B89-544F-9D5C-700ED4688A92}"/>
              </a:ext>
            </a:extLst>
          </p:cNvPr>
          <p:cNvSpPr>
            <a:spLocks noGrp="1"/>
          </p:cNvSpPr>
          <p:nvPr>
            <p:ph type="title"/>
          </p:nvPr>
        </p:nvSpPr>
        <p:spPr/>
        <p:txBody>
          <a:bodyPr/>
          <a:lstStyle/>
          <a:p>
            <a:r>
              <a:rPr lang="tr-TR"/>
              <a:t>2- Mısır’dan Çıkış ve Milletleşme Dönemi : Hz. Musa Dönemi</a:t>
            </a:r>
          </a:p>
        </p:txBody>
      </p:sp>
      <p:sp>
        <p:nvSpPr>
          <p:cNvPr id="3" name="İçerik Yer Tutucusu 2">
            <a:extLst>
              <a:ext uri="{FF2B5EF4-FFF2-40B4-BE49-F238E27FC236}">
                <a16:creationId xmlns:a16="http://schemas.microsoft.com/office/drawing/2014/main" id="{4730F754-7918-E649-A123-E4FAB9A5E3A9}"/>
              </a:ext>
            </a:extLst>
          </p:cNvPr>
          <p:cNvSpPr>
            <a:spLocks noGrp="1"/>
          </p:cNvSpPr>
          <p:nvPr>
            <p:ph idx="1"/>
          </p:nvPr>
        </p:nvSpPr>
        <p:spPr>
          <a:xfrm>
            <a:off x="147598" y="3042348"/>
            <a:ext cx="6554810" cy="3416300"/>
          </a:xfrm>
        </p:spPr>
        <p:txBody>
          <a:bodyPr>
            <a:normAutofit fontScale="92500"/>
          </a:bodyPr>
          <a:lstStyle/>
          <a:p>
            <a:r>
              <a:rPr lang="tr-TR" dirty="0" smtClean="0"/>
              <a:t>Hz</a:t>
            </a:r>
            <a:r>
              <a:rPr lang="tr-TR" dirty="0"/>
              <a:t>. Yusuf’un ölümünden sonra Mısır’da durum değişti. Tahta geçen yeni firavun </a:t>
            </a:r>
            <a:r>
              <a:rPr lang="tr-TR" dirty="0" err="1"/>
              <a:t>İsrailoğullarını</a:t>
            </a:r>
            <a:r>
              <a:rPr lang="tr-TR" dirty="0"/>
              <a:t> köleleştirdi. </a:t>
            </a:r>
            <a:r>
              <a:rPr lang="tr-TR" dirty="0" err="1"/>
              <a:t>İsrailoğulları</a:t>
            </a:r>
            <a:r>
              <a:rPr lang="tr-TR" dirty="0"/>
              <a:t>, iki yüz on sene (Tevrat’a göre dört yüz otuz sene, Çıkış, 12:40) Mısır’da köle olarak kaldılar. </a:t>
            </a:r>
          </a:p>
          <a:p>
            <a:endParaRPr lang="tr-TR" dirty="0" smtClean="0"/>
          </a:p>
          <a:p>
            <a:r>
              <a:rPr lang="tr-TR" dirty="0" smtClean="0"/>
              <a:t>Tevrat’a </a:t>
            </a:r>
            <a:r>
              <a:rPr lang="tr-TR" dirty="0"/>
              <a:t>göre </a:t>
            </a:r>
            <a:r>
              <a:rPr lang="tr-TR" dirty="0" err="1"/>
              <a:t>İsrailoğulları</a:t>
            </a:r>
            <a:r>
              <a:rPr lang="tr-TR" dirty="0"/>
              <a:t> Mısır’da kısa bir refah döneminin ardından Firavun tarafından köleleştirilmiştir. Onları </a:t>
            </a:r>
            <a:r>
              <a:rPr lang="tr-TR" dirty="0" err="1"/>
              <a:t>Firavun’un</a:t>
            </a:r>
            <a:r>
              <a:rPr lang="tr-TR" dirty="0"/>
              <a:t> zulmünden Hz. Musa kurtarmıştır.</a:t>
            </a:r>
          </a:p>
          <a:p>
            <a:r>
              <a:rPr lang="tr-TR" dirty="0"/>
              <a:t>Hz. Musa önderliğinde </a:t>
            </a:r>
            <a:r>
              <a:rPr lang="tr-TR" dirty="0" err="1"/>
              <a:t>İsrailoğulları</a:t>
            </a:r>
            <a:r>
              <a:rPr lang="tr-TR" dirty="0"/>
              <a:t> Mısır’dan çıkarılıp mucizevi şekilde Kızıl Deniz’den geçirildikten sonra Hz. Musa, Sina dağında Tanrı ile </a:t>
            </a:r>
            <a:r>
              <a:rPr lang="tr-TR" dirty="0" err="1"/>
              <a:t>ahitleşmiştir</a:t>
            </a:r>
            <a:r>
              <a:rPr lang="tr-TR" dirty="0"/>
              <a:t>.</a:t>
            </a:r>
          </a:p>
        </p:txBody>
      </p:sp>
      <p:pic>
        <p:nvPicPr>
          <p:cNvPr id="4" name="Resim 4">
            <a:extLst>
              <a:ext uri="{FF2B5EF4-FFF2-40B4-BE49-F238E27FC236}">
                <a16:creationId xmlns:a16="http://schemas.microsoft.com/office/drawing/2014/main" id="{564269FA-3347-1342-A3C7-EB600B796373}"/>
              </a:ext>
            </a:extLst>
          </p:cNvPr>
          <p:cNvPicPr>
            <a:picLocks noChangeAspect="1"/>
          </p:cNvPicPr>
          <p:nvPr/>
        </p:nvPicPr>
        <p:blipFill>
          <a:blip r:embed="rId2"/>
          <a:stretch>
            <a:fillRect/>
          </a:stretch>
        </p:blipFill>
        <p:spPr>
          <a:xfrm>
            <a:off x="6891513" y="2391945"/>
            <a:ext cx="4668147" cy="3558038"/>
          </a:xfrm>
          <a:prstGeom prst="rect">
            <a:avLst/>
          </a:prstGeom>
        </p:spPr>
      </p:pic>
    </p:spTree>
    <p:extLst>
      <p:ext uri="{BB962C8B-B14F-4D97-AF65-F5344CB8AC3E}">
        <p14:creationId xmlns:p14="http://schemas.microsoft.com/office/powerpoint/2010/main" val="232491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77900" y="230410"/>
            <a:ext cx="5933040" cy="5719877"/>
          </a:xfrm>
          <a:prstGeom prst="rect">
            <a:avLst/>
          </a:prstGeom>
        </p:spPr>
      </p:pic>
      <p:pic>
        <p:nvPicPr>
          <p:cNvPr id="5" name="İçerik Yer Tutucusu 3"/>
          <p:cNvPicPr>
            <a:picLocks noChangeAspect="1"/>
          </p:cNvPicPr>
          <p:nvPr/>
        </p:nvPicPr>
        <p:blipFill>
          <a:blip r:embed="rId3"/>
          <a:stretch>
            <a:fillRect/>
          </a:stretch>
        </p:blipFill>
        <p:spPr>
          <a:xfrm>
            <a:off x="6910940" y="860424"/>
            <a:ext cx="5930900" cy="4892675"/>
          </a:xfrm>
          <a:prstGeom prst="rect">
            <a:avLst/>
          </a:prstGeom>
        </p:spPr>
      </p:pic>
    </p:spTree>
    <p:extLst>
      <p:ext uri="{BB962C8B-B14F-4D97-AF65-F5344CB8AC3E}">
        <p14:creationId xmlns:p14="http://schemas.microsoft.com/office/powerpoint/2010/main" val="402577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910403" y="2133600"/>
            <a:ext cx="4273020" cy="3778250"/>
          </a:xfrm>
          <a:prstGeom prst="rect">
            <a:avLst/>
          </a:prstGeom>
        </p:spPr>
      </p:pic>
    </p:spTree>
    <p:extLst>
      <p:ext uri="{BB962C8B-B14F-4D97-AF65-F5344CB8AC3E}">
        <p14:creationId xmlns:p14="http://schemas.microsoft.com/office/powerpoint/2010/main" val="259970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B28EC8D-B5AB-48A5-90BC-43555E69E3A7}"/>
              </a:ext>
            </a:extLst>
          </p:cNvPr>
          <p:cNvSpPr>
            <a:spLocks noGrp="1"/>
          </p:cNvSpPr>
          <p:nvPr>
            <p:ph type="title"/>
          </p:nvPr>
        </p:nvSpPr>
        <p:spPr/>
        <p:txBody>
          <a:bodyPr/>
          <a:lstStyle/>
          <a:p>
            <a:r>
              <a:rPr lang="tr-TR" dirty="0"/>
              <a:t>ÇIKIŞ VE YERLEŞME</a:t>
            </a:r>
          </a:p>
        </p:txBody>
      </p:sp>
      <p:sp>
        <p:nvSpPr>
          <p:cNvPr id="3" name="İçerik Yer Tutucusu 2">
            <a:extLst>
              <a:ext uri="{FF2B5EF4-FFF2-40B4-BE49-F238E27FC236}">
                <a16:creationId xmlns:a16="http://schemas.microsoft.com/office/drawing/2014/main" id="{860E492B-0278-4BD1-AEC8-9F587D35AF5F}"/>
              </a:ext>
            </a:extLst>
          </p:cNvPr>
          <p:cNvSpPr>
            <a:spLocks noGrp="1"/>
          </p:cNvSpPr>
          <p:nvPr>
            <p:ph idx="1"/>
          </p:nvPr>
        </p:nvSpPr>
        <p:spPr>
          <a:xfrm>
            <a:off x="825500" y="1981200"/>
            <a:ext cx="10679112" cy="3421556"/>
          </a:xfrm>
        </p:spPr>
        <p:txBody>
          <a:bodyPr/>
          <a:lstStyle/>
          <a:p>
            <a:pPr marL="0" indent="0">
              <a:buNone/>
            </a:pPr>
            <a:endParaRPr lang="tr-TR" dirty="0"/>
          </a:p>
          <a:p>
            <a:r>
              <a:rPr lang="tr-TR" sz="2000" dirty="0"/>
              <a:t>400 yıl süren kölelikten sonra, Kutsal Kitap’taki anlatıma göre, halkını Mısır’dan çıkarmak ve atalarına vaat edilmiş olan İsrail Toprağına geri götürmek için Tanrının seçmiş olduğu Musa tarafından İsrailliler hürriyete götürüldü (M.Ö. 13.-12. asırlar). </a:t>
            </a:r>
          </a:p>
        </p:txBody>
      </p:sp>
      <p:pic>
        <p:nvPicPr>
          <p:cNvPr id="4" name="Resim 3">
            <a:extLst>
              <a:ext uri="{FF2B5EF4-FFF2-40B4-BE49-F238E27FC236}">
                <a16:creationId xmlns:a16="http://schemas.microsoft.com/office/drawing/2014/main" id="{31E9E754-3AF4-4496-AD95-38E28188A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076" y="3513945"/>
            <a:ext cx="6975423" cy="2878111"/>
          </a:xfrm>
          <a:prstGeom prst="roundRect">
            <a:avLst>
              <a:gd name="adj" fmla="val 8594"/>
            </a:avLst>
          </a:prstGeom>
          <a:solidFill>
            <a:srgbClr val="FFFFFF">
              <a:shade val="85000"/>
            </a:srgbClr>
          </a:solidFill>
          <a:ln>
            <a:noFill/>
          </a:ln>
          <a:effectLst>
            <a:reflection stA="31000" endPos="18000" dir="5400000" sy="-100000" algn="bl" rotWithShape="0"/>
          </a:effectLst>
        </p:spPr>
      </p:pic>
    </p:spTree>
    <p:extLst>
      <p:ext uri="{BB962C8B-B14F-4D97-AF65-F5344CB8AC3E}">
        <p14:creationId xmlns:p14="http://schemas.microsoft.com/office/powerpoint/2010/main" val="329733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9D6A0AE-CAB7-46DC-9393-67E10F2FB2E5}"/>
              </a:ext>
            </a:extLst>
          </p:cNvPr>
          <p:cNvSpPr>
            <a:spLocks noGrp="1"/>
          </p:cNvSpPr>
          <p:nvPr>
            <p:ph type="title"/>
          </p:nvPr>
        </p:nvSpPr>
        <p:spPr/>
        <p:txBody>
          <a:bodyPr/>
          <a:lstStyle/>
          <a:p>
            <a:r>
              <a:rPr lang="tr-TR" dirty="0"/>
              <a:t>TEVRATLA BULUŞMA</a:t>
            </a:r>
          </a:p>
        </p:txBody>
      </p:sp>
      <p:sp>
        <p:nvSpPr>
          <p:cNvPr id="3" name="İçerik Yer Tutucusu 2">
            <a:extLst>
              <a:ext uri="{FF2B5EF4-FFF2-40B4-BE49-F238E27FC236}">
                <a16:creationId xmlns:a16="http://schemas.microsoft.com/office/drawing/2014/main" id="{B032690B-DF8E-48CB-8B9E-993DE335B425}"/>
              </a:ext>
            </a:extLst>
          </p:cNvPr>
          <p:cNvSpPr>
            <a:spLocks noGrp="1"/>
          </p:cNvSpPr>
          <p:nvPr>
            <p:ph idx="1"/>
          </p:nvPr>
        </p:nvSpPr>
        <p:spPr/>
        <p:txBody>
          <a:bodyPr/>
          <a:lstStyle/>
          <a:p>
            <a:r>
              <a:rPr lang="tr-TR" sz="2000" dirty="0"/>
              <a:t>Sina çölünde 40 yıl boyunca dolaştılar, orada bir millet halinde birleştiler ve On Emri içeren ve onların tek tanrılı inancına şekil ve içerik veren Tevrat kitabını aldılar.</a:t>
            </a:r>
          </a:p>
          <a:p>
            <a:r>
              <a:rPr lang="tr-TR" sz="2000" dirty="0"/>
              <a:t>Yahudi halkının milli hafızası üstünde silinmez bir iz bıraktı ve Yahudiler her yıl, o zamanın olaylarını hatırlama vesilesi olan </a:t>
            </a:r>
            <a:r>
              <a:rPr lang="tr-TR" sz="2000" dirty="0" err="1"/>
              <a:t>Pesah</a:t>
            </a:r>
            <a:r>
              <a:rPr lang="tr-TR" sz="2000" dirty="0"/>
              <a:t> (Hamursuz), </a:t>
            </a:r>
            <a:r>
              <a:rPr lang="tr-TR" sz="2000" dirty="0" err="1"/>
              <a:t>Şavuot</a:t>
            </a:r>
            <a:r>
              <a:rPr lang="tr-TR" sz="2000" dirty="0"/>
              <a:t> ve </a:t>
            </a:r>
            <a:r>
              <a:rPr lang="tr-TR" sz="2000" dirty="0" err="1"/>
              <a:t>Sukkot</a:t>
            </a:r>
            <a:r>
              <a:rPr lang="tr-TR" sz="2000" dirty="0"/>
              <a:t> bayramlarını kutlar.</a:t>
            </a:r>
          </a:p>
          <a:p>
            <a:endParaRPr lang="tr-TR" sz="2000" dirty="0"/>
          </a:p>
          <a:p>
            <a:endParaRPr lang="tr-TR" dirty="0"/>
          </a:p>
        </p:txBody>
      </p:sp>
      <p:pic>
        <p:nvPicPr>
          <p:cNvPr id="5" name="Resim 4">
            <a:extLst>
              <a:ext uri="{FF2B5EF4-FFF2-40B4-BE49-F238E27FC236}">
                <a16:creationId xmlns:a16="http://schemas.microsoft.com/office/drawing/2014/main" id="{12BA8D1A-2D19-4A41-811F-41AF1D3FC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072" y="4317167"/>
            <a:ext cx="6850505" cy="2083634"/>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63500"/>
          </a:effectLst>
        </p:spPr>
      </p:pic>
    </p:spTree>
    <p:extLst>
      <p:ext uri="{BB962C8B-B14F-4D97-AF65-F5344CB8AC3E}">
        <p14:creationId xmlns:p14="http://schemas.microsoft.com/office/powerpoint/2010/main" val="124435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17D13B8-9799-DB4E-AE49-A2EF6E0EF921}"/>
              </a:ext>
            </a:extLst>
          </p:cNvPr>
          <p:cNvSpPr>
            <a:spLocks noGrp="1"/>
          </p:cNvSpPr>
          <p:nvPr>
            <p:ph type="title"/>
          </p:nvPr>
        </p:nvSpPr>
        <p:spPr/>
        <p:txBody>
          <a:bodyPr/>
          <a:lstStyle/>
          <a:p>
            <a:r>
              <a:rPr lang="tr-TR"/>
              <a:t>2- Mısır’dan Çıkış ve Milletleşme Dönemi : Hz. Musa Dönemi</a:t>
            </a:r>
          </a:p>
        </p:txBody>
      </p:sp>
      <p:sp>
        <p:nvSpPr>
          <p:cNvPr id="3" name="İçerik Yer Tutucusu 2">
            <a:extLst>
              <a:ext uri="{FF2B5EF4-FFF2-40B4-BE49-F238E27FC236}">
                <a16:creationId xmlns:a16="http://schemas.microsoft.com/office/drawing/2014/main" id="{33C854E2-CF53-B749-B4AF-11551986EF8A}"/>
              </a:ext>
            </a:extLst>
          </p:cNvPr>
          <p:cNvSpPr>
            <a:spLocks noGrp="1"/>
          </p:cNvSpPr>
          <p:nvPr>
            <p:ph idx="1"/>
          </p:nvPr>
        </p:nvSpPr>
        <p:spPr>
          <a:xfrm>
            <a:off x="584200" y="2222500"/>
            <a:ext cx="5290289" cy="3797300"/>
          </a:xfrm>
        </p:spPr>
        <p:txBody>
          <a:bodyPr>
            <a:normAutofit fontScale="85000" lnSpcReduction="10000"/>
          </a:bodyPr>
          <a:lstStyle/>
          <a:p>
            <a:r>
              <a:rPr lang="tr-TR" dirty="0"/>
              <a:t>İsrail Tanrısı </a:t>
            </a:r>
            <a:r>
              <a:rPr lang="tr-TR" dirty="0" err="1"/>
              <a:t>Yahve</a:t>
            </a:r>
            <a:r>
              <a:rPr lang="tr-TR" dirty="0"/>
              <a:t> tarafından Hz. Musa’ya </a:t>
            </a:r>
            <a:r>
              <a:rPr lang="tr-TR" dirty="0" err="1"/>
              <a:t>İsrailoğullarının</a:t>
            </a:r>
            <a:r>
              <a:rPr lang="tr-TR" dirty="0"/>
              <a:t> uyması gereken kuralları içeren Tevrat verilmiştir. Tanrı, Yahudiliğin temel ilkelerini oluşturan On Emir’i iki levhaya yazılmış şekilde Hz. Musa’ya verdi. Sina’daki bu vahiy olayından sonra Hz. Musa, atalarına </a:t>
            </a:r>
            <a:r>
              <a:rPr lang="tr-TR" dirty="0" err="1"/>
              <a:t>vadedilmiş</a:t>
            </a:r>
            <a:r>
              <a:rPr lang="tr-TR" dirty="0"/>
              <a:t> topraklara gitmek için </a:t>
            </a:r>
            <a:r>
              <a:rPr lang="tr-TR" dirty="0" err="1"/>
              <a:t>İsrailoğullarıyla</a:t>
            </a:r>
            <a:r>
              <a:rPr lang="tr-TR" dirty="0"/>
              <a:t> birlikte yola çıktı</a:t>
            </a:r>
            <a:r>
              <a:rPr lang="tr-TR" dirty="0" smtClean="0"/>
              <a:t>.</a:t>
            </a:r>
            <a:endParaRPr lang="tr-TR" dirty="0"/>
          </a:p>
          <a:p>
            <a:r>
              <a:rPr lang="tr-TR" dirty="0" err="1"/>
              <a:t>İsrailoğulları</a:t>
            </a:r>
            <a:r>
              <a:rPr lang="tr-TR" dirty="0"/>
              <a:t> Hz. Musa zamanında Kenan topraklarına girememişlerdir. </a:t>
            </a:r>
          </a:p>
          <a:p>
            <a:r>
              <a:rPr lang="tr-TR" dirty="0"/>
              <a:t>Hz. Musa’nın Sina dağına çıkıp orada kırk gün kalması sırasında </a:t>
            </a:r>
            <a:r>
              <a:rPr lang="tr-TR" dirty="0" err="1"/>
              <a:t>İsrailoğulları</a:t>
            </a:r>
            <a:r>
              <a:rPr lang="tr-TR" dirty="0"/>
              <a:t> altından buzağı heykeli yapıp onu ilah edinmişlerdir. Daha sonra Kenan topraklarında yaşayan halkla savaşmak istememiş ve Hz. Musa’ya isyan etmişlerdir</a:t>
            </a:r>
            <a:r>
              <a:rPr lang="tr-TR" dirty="0" smtClean="0"/>
              <a:t>.</a:t>
            </a:r>
          </a:p>
          <a:p>
            <a:r>
              <a:rPr lang="tr-TR" b="1" dirty="0" smtClean="0">
                <a:solidFill>
                  <a:srgbClr val="002060"/>
                </a:solidFill>
              </a:rPr>
              <a:t>Fark: Harun-</a:t>
            </a:r>
            <a:r>
              <a:rPr lang="tr-TR" b="1" dirty="0" err="1" smtClean="0">
                <a:solidFill>
                  <a:srgbClr val="002060"/>
                </a:solidFill>
              </a:rPr>
              <a:t>Samiri</a:t>
            </a:r>
            <a:endParaRPr lang="tr-TR" b="1" dirty="0">
              <a:solidFill>
                <a:srgbClr val="002060"/>
              </a:solidFill>
            </a:endParaRPr>
          </a:p>
          <a:p>
            <a:pPr marL="0" indent="0">
              <a:buNone/>
            </a:pPr>
            <a:endParaRPr lang="tr-TR" dirty="0"/>
          </a:p>
        </p:txBody>
      </p:sp>
      <p:pic>
        <p:nvPicPr>
          <p:cNvPr id="4" name="Resim 4">
            <a:extLst>
              <a:ext uri="{FF2B5EF4-FFF2-40B4-BE49-F238E27FC236}">
                <a16:creationId xmlns:a16="http://schemas.microsoft.com/office/drawing/2014/main" id="{AC299D2A-F9E6-FA49-9A6D-F17334CBC481}"/>
              </a:ext>
            </a:extLst>
          </p:cNvPr>
          <p:cNvPicPr>
            <a:picLocks noChangeAspect="1"/>
          </p:cNvPicPr>
          <p:nvPr/>
        </p:nvPicPr>
        <p:blipFill>
          <a:blip r:embed="rId2"/>
          <a:stretch>
            <a:fillRect/>
          </a:stretch>
        </p:blipFill>
        <p:spPr>
          <a:xfrm>
            <a:off x="6721449" y="2603500"/>
            <a:ext cx="4579287" cy="3820337"/>
          </a:xfrm>
          <a:prstGeom prst="rect">
            <a:avLst/>
          </a:prstGeom>
        </p:spPr>
      </p:pic>
    </p:spTree>
    <p:extLst>
      <p:ext uri="{BB962C8B-B14F-4D97-AF65-F5344CB8AC3E}">
        <p14:creationId xmlns:p14="http://schemas.microsoft.com/office/powerpoint/2010/main" val="348572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09E68A8-2DEC-4E48-8DA4-637D89E4B2D3}"/>
              </a:ext>
            </a:extLst>
          </p:cNvPr>
          <p:cNvSpPr>
            <a:spLocks noGrp="1"/>
          </p:cNvSpPr>
          <p:nvPr>
            <p:ph type="title"/>
          </p:nvPr>
        </p:nvSpPr>
        <p:spPr/>
        <p:txBody>
          <a:bodyPr/>
          <a:lstStyle/>
          <a:p>
            <a:r>
              <a:rPr lang="tr-TR"/>
              <a:t>YAHUDİLİĞİN İNANÇ ESASLARI</a:t>
            </a:r>
          </a:p>
        </p:txBody>
      </p:sp>
      <p:sp>
        <p:nvSpPr>
          <p:cNvPr id="3" name="İçerik Yer Tutucusu 2">
            <a:extLst>
              <a:ext uri="{FF2B5EF4-FFF2-40B4-BE49-F238E27FC236}">
                <a16:creationId xmlns:a16="http://schemas.microsoft.com/office/drawing/2014/main" id="{CCC2B156-3736-2C4C-B29D-2CAA26AED0B0}"/>
              </a:ext>
            </a:extLst>
          </p:cNvPr>
          <p:cNvSpPr>
            <a:spLocks noGrp="1"/>
          </p:cNvSpPr>
          <p:nvPr>
            <p:ph idx="1"/>
          </p:nvPr>
        </p:nvSpPr>
        <p:spPr/>
        <p:txBody>
          <a:bodyPr>
            <a:normAutofit fontScale="77500" lnSpcReduction="20000"/>
          </a:bodyPr>
          <a:lstStyle/>
          <a:p>
            <a:pPr marL="0" indent="0" algn="ctr">
              <a:buNone/>
            </a:pPr>
            <a:r>
              <a:rPr lang="tr-TR" sz="3200">
                <a:solidFill>
                  <a:schemeClr val="accent6">
                    <a:lumMod val="75000"/>
                  </a:schemeClr>
                </a:solidFill>
              </a:rPr>
              <a:t>On Emir</a:t>
            </a:r>
          </a:p>
          <a:p>
            <a:r>
              <a:rPr lang="tr-TR">
                <a:solidFill>
                  <a:schemeClr val="tx1"/>
                </a:solidFill>
              </a:rPr>
              <a:t>Seni Mısır diyarından, esirlik evinden çıkaran Tanrım benim.</a:t>
            </a:r>
          </a:p>
          <a:p>
            <a:r>
              <a:rPr lang="tr-TR">
                <a:solidFill>
                  <a:schemeClr val="tx1"/>
                </a:solidFill>
              </a:rPr>
              <a:t>Başka ilahlara tapmayacaksın.</a:t>
            </a:r>
          </a:p>
          <a:p>
            <a:r>
              <a:rPr lang="tr-TR">
                <a:solidFill>
                  <a:schemeClr val="tx1"/>
                </a:solidFill>
              </a:rPr>
              <a:t>Tanrı’nın ismini boş yere ağza almayacaksın.</a:t>
            </a:r>
          </a:p>
          <a:p>
            <a:r>
              <a:rPr lang="tr-TR">
                <a:solidFill>
                  <a:schemeClr val="tx1"/>
                </a:solidFill>
              </a:rPr>
              <a:t>Cumartesi günü hiçbir iş yapmayacaksın.</a:t>
            </a:r>
          </a:p>
          <a:p>
            <a:r>
              <a:rPr lang="tr-TR">
                <a:solidFill>
                  <a:schemeClr val="tx1"/>
                </a:solidFill>
              </a:rPr>
              <a:t>Babana ve annene hürmet edeceksin.</a:t>
            </a:r>
          </a:p>
          <a:p>
            <a:r>
              <a:rPr lang="tr-TR">
                <a:solidFill>
                  <a:schemeClr val="tx1"/>
                </a:solidFill>
              </a:rPr>
              <a:t>Katletmeyeceksin.</a:t>
            </a:r>
          </a:p>
          <a:p>
            <a:r>
              <a:rPr lang="tr-TR">
                <a:solidFill>
                  <a:schemeClr val="tx1"/>
                </a:solidFill>
              </a:rPr>
              <a:t>Zina etmeyeceksin.</a:t>
            </a:r>
          </a:p>
          <a:p>
            <a:r>
              <a:rPr lang="tr-TR">
                <a:solidFill>
                  <a:schemeClr val="tx1"/>
                </a:solidFill>
              </a:rPr>
              <a:t>Çalmayacaksın.</a:t>
            </a:r>
          </a:p>
          <a:p>
            <a:r>
              <a:rPr lang="tr-TR">
                <a:solidFill>
                  <a:schemeClr val="tx1"/>
                </a:solidFill>
              </a:rPr>
              <a:t>Komşuna karşı yalan şahitlik etmeyeceksin.</a:t>
            </a:r>
          </a:p>
          <a:p>
            <a:r>
              <a:rPr lang="tr-TR">
                <a:solidFill>
                  <a:schemeClr val="tx1"/>
                </a:solidFill>
              </a:rPr>
              <a:t>Komşunun evine tamah etmeyeceksin.</a:t>
            </a:r>
          </a:p>
          <a:p>
            <a:pPr algn="ctr"/>
            <a:endParaRPr lang="tr-TR" sz="3200">
              <a:solidFill>
                <a:schemeClr val="accent6">
                  <a:lumMod val="75000"/>
                </a:schemeClr>
              </a:solidFill>
            </a:endParaRPr>
          </a:p>
          <a:p>
            <a:endParaRPr lang="tr-TR">
              <a:solidFill>
                <a:schemeClr val="accent6">
                  <a:lumMod val="75000"/>
                </a:schemeClr>
              </a:solidFill>
            </a:endParaRPr>
          </a:p>
        </p:txBody>
      </p:sp>
    </p:spTree>
    <p:extLst>
      <p:ext uri="{BB962C8B-B14F-4D97-AF65-F5344CB8AC3E}">
        <p14:creationId xmlns:p14="http://schemas.microsoft.com/office/powerpoint/2010/main" val="329105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60376" y="2635672"/>
            <a:ext cx="7467600" cy="5521824"/>
          </a:xfrm>
        </p:spPr>
        <p:txBody>
          <a:bodyPr>
            <a:normAutofit/>
          </a:bodyPr>
          <a:lstStyle/>
          <a:p>
            <a:pPr marL="0" indent="0">
              <a:buNone/>
            </a:pPr>
            <a:r>
              <a:rPr lang="tr-TR" dirty="0" smtClean="0"/>
              <a:t> </a:t>
            </a:r>
            <a:r>
              <a:rPr lang="tr-TR" dirty="0" err="1" smtClean="0"/>
              <a:t>İsrailoğulları</a:t>
            </a:r>
            <a:r>
              <a:rPr lang="tr-TR" dirty="0" smtClean="0"/>
              <a:t> </a:t>
            </a:r>
            <a:r>
              <a:rPr lang="tr-TR" dirty="0"/>
              <a:t>bu göç esnasında sık sık isyan edip Hz. Musa’ya zorluk </a:t>
            </a:r>
            <a:r>
              <a:rPr lang="tr-TR" dirty="0" smtClean="0"/>
              <a:t>çıkardı. </a:t>
            </a:r>
            <a:r>
              <a:rPr lang="tr-TR" dirty="0"/>
              <a:t>Tanrı, isyanları nedeniyle birçok kez onları cezalandırdı. En büyük ceza ise kırk yıl çölde dolaşmalarıydı. Hz. Musa, peygamberlik görevi süresince Tanrı’nın </a:t>
            </a:r>
            <a:r>
              <a:rPr lang="tr-TR" dirty="0" err="1"/>
              <a:t>vahyettiği</a:t>
            </a:r>
            <a:r>
              <a:rPr lang="tr-TR" dirty="0"/>
              <a:t> ayetleri bir kitap hâline getirdi ve onu iki levhayla birlikte Ahit Sandığı’nın içine koydu. Bu Ahit Sandığı’nı </a:t>
            </a:r>
            <a:r>
              <a:rPr lang="tr-TR" dirty="0" err="1"/>
              <a:t>İsrailoğulları</a:t>
            </a:r>
            <a:r>
              <a:rPr lang="tr-TR" dirty="0"/>
              <a:t> göç yolunda daima yanlarında taşıdı. Hz. Musa, yüz yirmi yaşındayken  </a:t>
            </a:r>
            <a:r>
              <a:rPr lang="tr-TR" dirty="0" err="1"/>
              <a:t>Moep’te</a:t>
            </a:r>
            <a:r>
              <a:rPr lang="tr-TR" dirty="0"/>
              <a:t> (Sina Çölü’nün Filistin sınırına yakın kısmı) vefat etti ve oraya </a:t>
            </a:r>
            <a:r>
              <a:rPr lang="tr-TR" dirty="0" smtClean="0"/>
              <a:t>gömüldü. </a:t>
            </a:r>
            <a:endParaRPr lang="tr-TR" dirty="0"/>
          </a:p>
          <a:p>
            <a:pPr marL="0" indent="0">
              <a:buNone/>
            </a:pPr>
            <a:endParaRPr lang="tr-TR" dirty="0"/>
          </a:p>
        </p:txBody>
      </p:sp>
    </p:spTree>
    <p:extLst>
      <p:ext uri="{BB962C8B-B14F-4D97-AF65-F5344CB8AC3E}">
        <p14:creationId xmlns:p14="http://schemas.microsoft.com/office/powerpoint/2010/main" val="406714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A205E02-8712-764F-9B2B-F01163DBB432}"/>
              </a:ext>
            </a:extLst>
          </p:cNvPr>
          <p:cNvSpPr>
            <a:spLocks noGrp="1"/>
          </p:cNvSpPr>
          <p:nvPr>
            <p:ph type="title"/>
          </p:nvPr>
        </p:nvSpPr>
        <p:spPr/>
        <p:txBody>
          <a:bodyPr/>
          <a:lstStyle/>
          <a:p>
            <a:r>
              <a:rPr lang="tr-TR"/>
              <a:t>2- Mısır’dan Çıkış ve Milletleşme Dönemi : Hz. Musa Dönemi</a:t>
            </a:r>
          </a:p>
        </p:txBody>
      </p:sp>
      <p:sp>
        <p:nvSpPr>
          <p:cNvPr id="3" name="İçerik Yer Tutucusu 2">
            <a:extLst>
              <a:ext uri="{FF2B5EF4-FFF2-40B4-BE49-F238E27FC236}">
                <a16:creationId xmlns:a16="http://schemas.microsoft.com/office/drawing/2014/main" id="{F830D5C7-D271-894C-BB5B-B541CC219BC0}"/>
              </a:ext>
            </a:extLst>
          </p:cNvPr>
          <p:cNvSpPr>
            <a:spLocks noGrp="1"/>
          </p:cNvSpPr>
          <p:nvPr>
            <p:ph idx="1"/>
          </p:nvPr>
        </p:nvSpPr>
        <p:spPr>
          <a:xfrm>
            <a:off x="1154954" y="2603500"/>
            <a:ext cx="5173879" cy="3416300"/>
          </a:xfrm>
        </p:spPr>
        <p:txBody>
          <a:bodyPr>
            <a:normAutofit lnSpcReduction="10000"/>
          </a:bodyPr>
          <a:lstStyle/>
          <a:p>
            <a:r>
              <a:rPr lang="tr-TR"/>
              <a:t>Mısır’dan çıkan bu ilk nesil İsrail Tanrısına karşı gelmenin cezası olarak kırk yıl boyunca çöle mahkum edilmiş, vaad olunan topraklara girmelerine izin verilmemiştir. Çöl dönemi boyunca itaatsiz tutumlarına devam etmişlerdir.</a:t>
            </a:r>
          </a:p>
          <a:p>
            <a:r>
              <a:rPr lang="tr-TR"/>
              <a:t>Hz.Musa’dan sonra İsrailoğulları Yeşu önderliğinde vaad edilmiş topraklara girdi.</a:t>
            </a:r>
          </a:p>
          <a:p>
            <a:r>
              <a:rPr lang="tr-TR"/>
              <a:t>Yeşu müstakil bir devlet kurmadı. Toprakları on iki kabile arasında paylaştırdı.</a:t>
            </a:r>
          </a:p>
        </p:txBody>
      </p:sp>
      <p:pic>
        <p:nvPicPr>
          <p:cNvPr id="6" name="Resim 6">
            <a:extLst>
              <a:ext uri="{FF2B5EF4-FFF2-40B4-BE49-F238E27FC236}">
                <a16:creationId xmlns:a16="http://schemas.microsoft.com/office/drawing/2014/main" id="{307BC3D4-54CD-624D-A4A1-DDC7C85E2D2F}"/>
              </a:ext>
            </a:extLst>
          </p:cNvPr>
          <p:cNvPicPr>
            <a:picLocks noChangeAspect="1"/>
          </p:cNvPicPr>
          <p:nvPr/>
        </p:nvPicPr>
        <p:blipFill>
          <a:blip r:embed="rId2"/>
          <a:stretch>
            <a:fillRect/>
          </a:stretch>
        </p:blipFill>
        <p:spPr>
          <a:xfrm>
            <a:off x="6954468" y="2603500"/>
            <a:ext cx="4643881" cy="3416300"/>
          </a:xfrm>
          <a:prstGeom prst="rect">
            <a:avLst/>
          </a:prstGeom>
        </p:spPr>
      </p:pic>
    </p:spTree>
    <p:extLst>
      <p:ext uri="{BB962C8B-B14F-4D97-AF65-F5344CB8AC3E}">
        <p14:creationId xmlns:p14="http://schemas.microsoft.com/office/powerpoint/2010/main" val="26880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normAutofit/>
          </a:bodyPr>
          <a:lstStyle/>
          <a:p>
            <a:pPr marL="0" indent="0">
              <a:buNone/>
            </a:pPr>
            <a:r>
              <a:rPr lang="tr-TR" dirty="0" smtClean="0"/>
              <a:t> Hz</a:t>
            </a:r>
            <a:r>
              <a:rPr lang="tr-TR" dirty="0"/>
              <a:t>. Musa’dan sonra onun yerine </a:t>
            </a:r>
            <a:r>
              <a:rPr lang="tr-TR" dirty="0" err="1"/>
              <a:t>Yeşu</a:t>
            </a:r>
            <a:r>
              <a:rPr lang="tr-TR" dirty="0"/>
              <a:t> (</a:t>
            </a:r>
            <a:r>
              <a:rPr lang="tr-TR" dirty="0" err="1"/>
              <a:t>Yûşâ</a:t>
            </a:r>
            <a:r>
              <a:rPr lang="tr-TR" dirty="0"/>
              <a:t>) geçti. </a:t>
            </a:r>
            <a:r>
              <a:rPr lang="tr-TR" dirty="0" err="1" smtClean="0"/>
              <a:t>Yeşu’dan</a:t>
            </a:r>
            <a:r>
              <a:rPr lang="tr-TR" dirty="0" smtClean="0"/>
              <a:t> </a:t>
            </a:r>
            <a:r>
              <a:rPr lang="tr-TR" dirty="0"/>
              <a:t>sonra d</a:t>
            </a:r>
            <a:r>
              <a:rPr lang="tr-TR" dirty="0" smtClean="0"/>
              <a:t>aha </a:t>
            </a:r>
            <a:r>
              <a:rPr lang="tr-TR" dirty="0"/>
              <a:t>sonra </a:t>
            </a:r>
            <a:r>
              <a:rPr lang="tr-TR" dirty="0" err="1"/>
              <a:t>İsrailoğullarına</a:t>
            </a:r>
            <a:r>
              <a:rPr lang="tr-TR" dirty="0"/>
              <a:t> peygamber olarak </a:t>
            </a:r>
            <a:r>
              <a:rPr lang="tr-TR" dirty="0" err="1"/>
              <a:t>Samuel</a:t>
            </a:r>
            <a:r>
              <a:rPr lang="tr-TR" dirty="0"/>
              <a:t> gönderildi. </a:t>
            </a:r>
            <a:r>
              <a:rPr lang="tr-TR" dirty="0" err="1"/>
              <a:t>Samuel</a:t>
            </a:r>
            <a:r>
              <a:rPr lang="tr-TR" dirty="0"/>
              <a:t>, </a:t>
            </a:r>
            <a:r>
              <a:rPr lang="tr-TR" dirty="0" err="1"/>
              <a:t>İsrailoğullarının</a:t>
            </a:r>
            <a:r>
              <a:rPr lang="tr-TR" dirty="0"/>
              <a:t> ısrarı üzerine onlara </a:t>
            </a:r>
            <a:r>
              <a:rPr lang="tr-TR" dirty="0" err="1"/>
              <a:t>Saul’u</a:t>
            </a:r>
            <a:r>
              <a:rPr lang="tr-TR" dirty="0"/>
              <a:t> (</a:t>
            </a:r>
            <a:r>
              <a:rPr lang="tr-TR" dirty="0" err="1"/>
              <a:t>Talut</a:t>
            </a:r>
            <a:r>
              <a:rPr lang="tr-TR" dirty="0"/>
              <a:t>) kral tayin etti. </a:t>
            </a:r>
            <a:r>
              <a:rPr lang="tr-TR" dirty="0" err="1"/>
              <a:t>Saul</a:t>
            </a:r>
            <a:r>
              <a:rPr lang="tr-TR" dirty="0"/>
              <a:t> zamanında </a:t>
            </a:r>
            <a:r>
              <a:rPr lang="tr-TR" dirty="0" err="1"/>
              <a:t>İsraioğulları</a:t>
            </a:r>
            <a:r>
              <a:rPr lang="tr-TR" dirty="0"/>
              <a:t> çevre kabilelerle büyük savaşlar yaptı. Bu savaşlarda Hz. Davut büyük başarılar gösterdi ve </a:t>
            </a:r>
            <a:r>
              <a:rPr lang="tr-TR" dirty="0" err="1"/>
              <a:t>İsrailoğullarının</a:t>
            </a:r>
            <a:r>
              <a:rPr lang="tr-TR" dirty="0"/>
              <a:t> zafer kazanmasını sağladı.</a:t>
            </a:r>
          </a:p>
        </p:txBody>
      </p:sp>
    </p:spTree>
    <p:extLst>
      <p:ext uri="{BB962C8B-B14F-4D97-AF65-F5344CB8AC3E}">
        <p14:creationId xmlns:p14="http://schemas.microsoft.com/office/powerpoint/2010/main" val="80851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34911" y="-1059290"/>
            <a:ext cx="6735789" cy="6960822"/>
          </a:xfrm>
          <a:prstGeom prst="rect">
            <a:avLst/>
          </a:prstGeom>
        </p:spPr>
      </p:pic>
      <p:pic>
        <p:nvPicPr>
          <p:cNvPr id="5" name="İçerik Yer Tutucusu 3"/>
          <p:cNvPicPr>
            <a:picLocks noChangeAspect="1"/>
          </p:cNvPicPr>
          <p:nvPr/>
        </p:nvPicPr>
        <p:blipFill>
          <a:blip r:embed="rId3"/>
          <a:stretch>
            <a:fillRect/>
          </a:stretch>
        </p:blipFill>
        <p:spPr>
          <a:xfrm>
            <a:off x="6495766" y="554220"/>
            <a:ext cx="5483509" cy="4703579"/>
          </a:xfrm>
          <a:prstGeom prst="rect">
            <a:avLst/>
          </a:prstGeom>
        </p:spPr>
      </p:pic>
    </p:spTree>
    <p:extLst>
      <p:ext uri="{BB962C8B-B14F-4D97-AF65-F5344CB8AC3E}">
        <p14:creationId xmlns:p14="http://schemas.microsoft.com/office/powerpoint/2010/main" val="2641712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88</TotalTime>
  <Words>580</Words>
  <Application>Microsoft Office PowerPoint</Application>
  <PresentationFormat>Geniş ekran</PresentationFormat>
  <Paragraphs>34</Paragraphs>
  <Slides>11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11</vt:i4>
      </vt:variant>
    </vt:vector>
  </HeadingPairs>
  <TitlesOfParts>
    <vt:vector size="15" baseType="lpstr">
      <vt:lpstr>Arial</vt:lpstr>
      <vt:lpstr>Century Gothic</vt:lpstr>
      <vt:lpstr>Wingdings 3</vt:lpstr>
      <vt:lpstr>TF10001029</vt:lpstr>
      <vt:lpstr>2- Mısır’dan Çıkış ve Milletleşme Dönemi : Hz. Musa Dönemi</vt:lpstr>
      <vt:lpstr>ÇIKIŞ VE YERLEŞME</vt:lpstr>
      <vt:lpstr>TEVRATLA BULUŞMA</vt:lpstr>
      <vt:lpstr>2- Mısır’dan Çıkış ve Milletleşme Dönemi : Hz. Musa Dönemi</vt:lpstr>
      <vt:lpstr>YAHUDİLİĞİN İNANÇ ESASLARI</vt:lpstr>
      <vt:lpstr>PowerPoint Sunusu</vt:lpstr>
      <vt:lpstr>2- Mısır’dan Çıkış ve Milletleşme Dönemi : Hz. Musa Dönemi</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Yahudilik  ve  Hristiyanlık</dc:title>
  <dc:creator>cemil</dc:creator>
  <cp:lastModifiedBy>user</cp:lastModifiedBy>
  <cp:revision>15</cp:revision>
  <dcterms:modified xsi:type="dcterms:W3CDTF">2020-07-10T15:14:26Z</dcterms:modified>
</cp:coreProperties>
</file>