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1" r:id="rId4"/>
    <p:sldId id="263" r:id="rId5"/>
    <p:sldId id="264" r:id="rId6"/>
    <p:sldId id="265" r:id="rId7"/>
    <p:sldId id="266" r:id="rId8"/>
    <p:sldId id="268" r:id="rId9"/>
    <p:sldId id="270" r:id="rId10"/>
    <p:sldId id="271" r:id="rId11"/>
    <p:sldId id="273" r:id="rId12"/>
    <p:sldId id="274" r:id="rId13"/>
    <p:sldId id="276" r:id="rId14"/>
    <p:sldId id="277" r:id="rId15"/>
    <p:sldId id="278" r:id="rId16"/>
    <p:sldId id="279" r:id="rId17"/>
    <p:sldId id="280" r:id="rId18"/>
    <p:sldId id="281" r:id="rId19"/>
    <p:sldId id="282" r:id="rId20"/>
    <p:sldId id="283" r:id="rId21"/>
    <p:sldId id="285" r:id="rId22"/>
    <p:sldId id="286" r:id="rId23"/>
    <p:sldId id="287" r:id="rId24"/>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457200" y="2007235"/>
            <a:ext cx="11459210"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5240"/>
            <a:ext cx="12173585" cy="6851650"/>
          </a:xfrm>
        </p:spPr>
        <p:txBody>
          <a:bodyPr/>
          <a:p>
            <a:r>
              <a:rPr lang="en-US" sz="2800" b="1">
                <a:latin typeface="Times New Roman" panose="02020603050405020304" charset="0"/>
              </a:rPr>
              <a:t>Klozet veya bidenin kenarına takılanlar: </a:t>
            </a:r>
            <a:r>
              <a:rPr lang="en-US" sz="2400">
                <a:latin typeface="Times New Roman" panose="02020603050405020304" charset="0"/>
              </a:rPr>
              <a:t>Özel delikli ambalajı sayesinde klozet ve bidenin kenarına takılan tablet seklinde dezenfektandır. Uzun süreli kullanılır. Sifonun her çekilişinde akan su ile karışarak klozetin içine akarak dezenfekte olmasını ve hoş kokmasını sağlayan dezenfektandır. </a:t>
            </a:r>
            <a:endParaRPr lang="en-US" sz="2400">
              <a:latin typeface="Times New Roman" panose="02020603050405020304" charset="0"/>
            </a:endParaRPr>
          </a:p>
          <a:p>
            <a:r>
              <a:rPr lang="en-US" sz="2800" b="1">
                <a:latin typeface="Times New Roman" panose="02020603050405020304" charset="0"/>
                <a:sym typeface="+mn-ea"/>
              </a:rPr>
              <a:t>Sıvı dezenfektanlar:</a:t>
            </a:r>
            <a:r>
              <a:rPr lang="en-US" sz="2800">
                <a:latin typeface="Times New Roman" panose="02020603050405020304" charset="0"/>
                <a:sym typeface="+mn-ea"/>
              </a:rPr>
              <a:t> </a:t>
            </a:r>
            <a:r>
              <a:rPr lang="en-US" sz="2400">
                <a:latin typeface="Times New Roman" panose="02020603050405020304" charset="0"/>
                <a:sym typeface="+mn-ea"/>
              </a:rPr>
              <a:t>Formülündeki inorganik asit sayesinde daha kalıcı ve daha etkilidir. Özel plastik kabıyla klozet ve bidenin günlük temizliğinde kullanılır. Klozet ve bidenin sifonu çekilir. Özel başlığı sayesinde klozetin iç yüzeyini üst kısmından başlanarak klozetin içine dökülür. Uzun bir süre beklenerek klozet ve bidenin dezenfekte olması sağlanır. Daha sonra fırça veya sünger yardımı ile klozet veya bidenin tamamı temizlenir. Bol suyla durulanır. Bu ilaç aynı zamanda da temizleme maddesidir. </a:t>
            </a:r>
            <a:endParaRPr lang="en-US" sz="2400">
              <a:latin typeface="Times New Roman" panose="02020603050405020304" charset="0"/>
            </a:endParaRPr>
          </a:p>
          <a:p>
            <a:pPr marL="0" indent="0">
              <a:buNone/>
            </a:pPr>
            <a:r>
              <a:rPr lang="en-US" sz="2800" b="1">
                <a:latin typeface="Times New Roman" panose="02020603050405020304" charset="0"/>
                <a:sym typeface="+mn-ea"/>
              </a:rPr>
              <a:t>Not: </a:t>
            </a:r>
            <a:r>
              <a:rPr lang="en-US" sz="2400">
                <a:latin typeface="Times New Roman" panose="02020603050405020304" charset="0"/>
                <a:sym typeface="+mn-ea"/>
              </a:rPr>
              <a:t>Her üç dezenfektan çeşidi aynı zamanda kireç önleyici özelliğe de sahiptir.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29845"/>
            <a:ext cx="12173585" cy="6782435"/>
          </a:xfrm>
        </p:spPr>
        <p:txBody>
          <a:bodyPr/>
          <a:p>
            <a:pPr marL="0" indent="0">
              <a:buNone/>
            </a:pPr>
            <a:r>
              <a:rPr lang="en-US" sz="2800" b="1">
                <a:solidFill>
                  <a:srgbClr val="FF0000"/>
                </a:solidFill>
                <a:latin typeface="Times New Roman" panose="02020603050405020304" charset="0"/>
              </a:rPr>
              <a:t>e. Koku gidericiler ve kullanım özelliği:</a:t>
            </a:r>
            <a:r>
              <a:rPr lang="en-US" sz="2400">
                <a:latin typeface="Times New Roman" panose="02020603050405020304" charset="0"/>
              </a:rPr>
              <a:t> Günümüzde üretilen tüm dezenfektanlar ve temizlik ilaçları aynı zaman da koku giderici özelliklere de sahiptir. Ancak buna rağmen oda spreyleri de kullanılmaktadı</a:t>
            </a:r>
            <a:r>
              <a:rPr lang="tr-TR" altLang="en-US" sz="2400">
                <a:latin typeface="Times New Roman" panose="02020603050405020304" charset="0"/>
              </a:rPr>
              <a:t>r.</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f. Klozet kapağı dezenfektanı ve kullanım özelliği: </a:t>
            </a:r>
            <a:r>
              <a:rPr lang="en-US" sz="2400">
                <a:latin typeface="Times New Roman" panose="02020603050405020304" charset="0"/>
                <a:sym typeface="+mn-ea"/>
              </a:rPr>
              <a:t>Sıvı dezenfektanlar, klozet kapağının temizliğinde ve dezenfektesinde de kullanılır. Beze dökülerek kullanılır.</a:t>
            </a:r>
            <a:endParaRPr lang="en-US" sz="2400">
              <a:latin typeface="Times New Roman" panose="02020603050405020304" charset="0"/>
            </a:endParaRPr>
          </a:p>
          <a:p>
            <a:pPr marL="0" indent="0">
              <a:buNone/>
            </a:pPr>
            <a:r>
              <a:rPr lang="en-US" sz="2400">
                <a:latin typeface="Times New Roman" panose="02020603050405020304" charset="0"/>
                <a:sym typeface="+mn-ea"/>
              </a:rPr>
              <a:t> </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g. Periyodik bakım gereç çeşitleri kullanım özelliği:</a:t>
            </a:r>
            <a:r>
              <a:rPr lang="en-US" sz="2400">
                <a:latin typeface="Times New Roman" panose="02020603050405020304" charset="0"/>
                <a:sym typeface="+mn-ea"/>
              </a:rPr>
              <a:t> Klozetin kireçlenmesini önlemek amacıyla belirli periyotlarda kireç çözücü özellikte ilaçlarla bakım yapılmalıdır. Klozet ve bidelerde renk değişiminin olmaması için kuvvetli kimyasallar belli periyotlarda kullanılmalıdır.</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solidFill>
                  <a:srgbClr val="FF0000"/>
                </a:solidFill>
                <a:latin typeface="Times New Roman" panose="02020603050405020304" charset="0"/>
                <a:sym typeface="+mn-ea"/>
              </a:rPr>
              <a:t>h. Musluk temizleme gereçleri ve kullanım özellikleri:</a:t>
            </a:r>
            <a:r>
              <a:rPr lang="en-US" sz="2400">
                <a:latin typeface="Times New Roman" panose="02020603050405020304" charset="0"/>
                <a:sym typeface="+mn-ea"/>
              </a:rPr>
              <a:t> Musluğun günlük temizliğinde pH değeri nötre yakın olan genel amaçlı temizlik ilaçları kullanılır. Eğer muslukta kireçlenme söz konusuysa özel kireç çözücü banyo temizleme maddesi kullanılır. </a:t>
            </a:r>
            <a:endParaRPr lang="en-US" sz="2400">
              <a:latin typeface="Times New Roman" panose="02020603050405020304" charset="0"/>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400">
                <a:latin typeface="Times New Roman" panose="02020603050405020304" charset="0"/>
                <a:sym typeface="+mn-ea"/>
              </a:rPr>
              <a:t> </a:t>
            </a:r>
            <a:endParaRPr lang="tr-TR" alt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15875"/>
            <a:ext cx="12173585" cy="6768465"/>
          </a:xfrm>
        </p:spPr>
        <p:txBody>
          <a:bodyPr/>
          <a:p>
            <a:pPr marL="0" indent="0">
              <a:buNone/>
            </a:pPr>
            <a:r>
              <a:rPr lang="tr-TR" altLang="en-US" sz="2800" b="1">
                <a:latin typeface="Times New Roman" panose="02020603050405020304" charset="0"/>
              </a:rPr>
              <a:t>4</a:t>
            </a:r>
            <a:r>
              <a:rPr lang="en-US" sz="2800" b="1">
                <a:latin typeface="Times New Roman" panose="02020603050405020304" charset="0"/>
              </a:rPr>
              <a:t>. Klozet ve Bide Temizliğinin Önemi </a:t>
            </a:r>
            <a:endParaRPr lang="en-US" sz="2800" b="1">
              <a:latin typeface="Times New Roman" panose="02020603050405020304" charset="0"/>
            </a:endParaRPr>
          </a:p>
          <a:p>
            <a:pPr marL="0" indent="0">
              <a:buNone/>
            </a:pPr>
            <a:r>
              <a:rPr lang="en-US" sz="2400">
                <a:latin typeface="Times New Roman" panose="02020603050405020304" charset="0"/>
              </a:rPr>
              <a:t>Klozet ve bideler, konukların ve çalışan personelin en fazla kullandığı araçlardandır. Bu araçlar aynı zamanda enfeksiyon riskinin en fazla olduğu alanlardır. Bu nedenle hijyen kurallarına uygun olarak temizlenmeleri gerekir.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rPr>
              <a:t>5. Dezenfeksiyonun Önemi </a:t>
            </a:r>
            <a:endParaRPr lang="en-US" sz="2800" b="1">
              <a:latin typeface="Times New Roman" panose="02020603050405020304" charset="0"/>
            </a:endParaRPr>
          </a:p>
          <a:p>
            <a:pPr marL="0" indent="0">
              <a:buNone/>
            </a:pPr>
            <a:r>
              <a:rPr lang="en-US" sz="2400">
                <a:latin typeface="Times New Roman" panose="02020603050405020304" charset="0"/>
              </a:rPr>
              <a:t>Dezenfeksiyon, yüzeylerin mikroplardan arındırılması veya mikropların öldürülmesi için yapılan işlemlerdir. Klozet ve bide insanların taşıdığı her türlü mikroorganizmayı, bir başkasına kolayca aktarabileceği yerlerin başında gelir. Bu risk aynı zamanda çalışan personel için de söz konusudur. Personel temizlik sırasında mutlaka eldiven ve maske kullanmalıdır. Buraların temizliğinde kullanılan temizlik araçları başka yerlerde kullanılmamalıdır. Bu bakımdan dezenfeksiyon çok önemlidir.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320" y="11430"/>
            <a:ext cx="12090400" cy="6826250"/>
          </a:xfrm>
        </p:spPr>
        <p:txBody>
          <a:bodyPr/>
          <a:p>
            <a:pPr marL="0" indent="0">
              <a:buNone/>
            </a:pPr>
            <a:r>
              <a:rPr lang="en-US" sz="2800" b="1">
                <a:latin typeface="Times New Roman" panose="02020603050405020304" charset="0"/>
              </a:rPr>
              <a:t>6. Klozet ve bide iç yüzey temizleme teknikleri </a:t>
            </a:r>
            <a:endParaRPr lang="en-US" sz="2800" b="1">
              <a:latin typeface="Times New Roman" panose="02020603050405020304" charset="0"/>
            </a:endParaRPr>
          </a:p>
          <a:p>
            <a:pPr marL="0" indent="0">
              <a:buNone/>
            </a:pPr>
            <a:r>
              <a:rPr lang="en-US" sz="2400">
                <a:latin typeface="Times New Roman" panose="02020603050405020304" charset="0"/>
              </a:rPr>
              <a:t>Klozet ve bide temizliğine başlamadan önce mutlaka eldiven giyilmelidir. Klozet ve bidenin sifonu çekilir. Sıvı dezenfektanlar, özel başlığı sayesinde klozetin ve bidenin iç yüzeyine üst kısmından başlanarak içine dökülür. Konuğun kullandığı tuvalet fırçası klozetin içine konulur. Uzun bir süre beklenerek klozet, bidenin ve tuvalet fırçasının dezenfekte olması sağlanır. Daha sonra fırça veya sünger yardımı ile klozet veya bidenin tamamı temizlenir. Bol suyla durulanır. Pamuklu bez ile iyice kurulanır. Klozet ve bide de kireçlenme meydana gelmiş ve asit özelliği olan ilaçlar kullanılacaksa personel mutlaka eldiven ile birlikte maske kullanmalıdır. Bu ilaçların cilde, göze ve üniformalara temas etmemesi sağlanmalıdır. </a:t>
            </a: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7. Klozet Kapağı Temizleme Teknikleri </a:t>
            </a:r>
            <a:endParaRPr lang="en-US" sz="2800" b="1">
              <a:latin typeface="Times New Roman" panose="02020603050405020304" charset="0"/>
            </a:endParaRPr>
          </a:p>
          <a:p>
            <a:pPr marL="0" indent="0">
              <a:buNone/>
            </a:pPr>
            <a:r>
              <a:rPr lang="en-US" sz="2400">
                <a:latin typeface="Times New Roman" panose="02020603050405020304" charset="0"/>
              </a:rPr>
              <a:t>Çok kirli klozet kapağına sıvı dezenfektan veya genel amaçlı temizlik maddesi dökülür, sünger ile temizlenir. Bol su ile durulanır ve kurulanarak temizliği tamamlanır. Klozet kapağının günlük </a:t>
            </a:r>
            <a:endParaRPr lang="en-US" sz="2400">
              <a:latin typeface="Times New Roman" panose="02020603050405020304" charset="0"/>
            </a:endParaRPr>
          </a:p>
          <a:p>
            <a:pPr marL="0" indent="0">
              <a:buNone/>
            </a:pPr>
            <a:r>
              <a:rPr lang="en-US" sz="2400">
                <a:latin typeface="Times New Roman" panose="02020603050405020304" charset="0"/>
              </a:rPr>
              <a:t>temizliğinde dezenfektanlı suda ıslatılmış nemli bez ile silinir ve nemli bir bez ile durulandıktan sonra kuru bez ile iyice kurulanır.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0160" y="41910"/>
            <a:ext cx="12225655" cy="6795770"/>
          </a:xfrm>
        </p:spPr>
        <p:txBody>
          <a:bodyPr/>
          <a:p>
            <a:pPr marL="0" indent="0">
              <a:buNone/>
            </a:pPr>
            <a:r>
              <a:rPr lang="en-US" sz="2800" b="1">
                <a:latin typeface="Times New Roman" panose="02020603050405020304" charset="0"/>
              </a:rPr>
              <a:t>8. Rezervuar Temizliği Yöntemleri </a:t>
            </a:r>
            <a:endParaRPr lang="en-US" sz="2800" b="1">
              <a:latin typeface="Times New Roman" panose="02020603050405020304" charset="0"/>
            </a:endParaRPr>
          </a:p>
          <a:p>
            <a:pPr marL="0" indent="0">
              <a:buNone/>
            </a:pPr>
            <a:r>
              <a:rPr lang="en-US" sz="2400">
                <a:latin typeface="Times New Roman" panose="02020603050405020304" charset="0"/>
              </a:rPr>
              <a:t>Rezervuarın iç kısmı son zamanlarda kullanılan tabletler yardımıyla temizlenip dezenfekte edilmektedir. Dış kısmı ise dezenfektanlı suda ıslatılmış nemli bez ile silinerek yapılır. Rezervuarın içersinde kireçlenme söz konusu ise kireç çözücü ilaçlar kullanılmalıdır. Paslanma veya lekeli durumlarda da ozon bazlı çamaşır suları kullanılır. İlaçlar rezervuara döküldükten sonra sünger yardımı ile her tarafı iyice temizlenir. Bol su ile durulanır, temiz bez ile kurulanır. </a:t>
            </a:r>
            <a:endParaRPr lang="en-US" sz="2400">
              <a:latin typeface="Times New Roman" panose="02020603050405020304" charset="0"/>
            </a:endParaRPr>
          </a:p>
          <a:p>
            <a:pPr marL="0" indent="0">
              <a:lnSpc>
                <a:spcPct val="70000"/>
              </a:lnSpc>
              <a:buNone/>
            </a:pPr>
            <a:endParaRPr lang="en-US" sz="2400">
              <a:latin typeface="Times New Roman" panose="02020603050405020304" charset="0"/>
            </a:endParaRPr>
          </a:p>
          <a:p>
            <a:pPr marL="0" indent="0">
              <a:buNone/>
            </a:pPr>
            <a:r>
              <a:rPr lang="en-US" sz="2800" b="1">
                <a:latin typeface="Times New Roman" panose="02020603050405020304" charset="0"/>
              </a:rPr>
              <a:t>9. Tuvalet Kâğıdı Yerleştirme Teknikleri </a:t>
            </a:r>
            <a:endParaRPr lang="en-US" sz="2800" b="1">
              <a:latin typeface="Times New Roman" panose="02020603050405020304" charset="0"/>
            </a:endParaRPr>
          </a:p>
          <a:p>
            <a:pPr marL="0" indent="0">
              <a:buNone/>
            </a:pPr>
            <a:r>
              <a:rPr lang="en-US" sz="2400">
                <a:latin typeface="Times New Roman" panose="02020603050405020304" charset="0"/>
              </a:rPr>
              <a:t>Tuvalet kâğıdı yerleştirilmeden önce mutlaka eldiven çıkartılmalıdır. Klozet yanında değişik şekillerde ve değişik malzemelerden yapılmış askılar bulunur. Tuvalet kâğıdı rulosu açık ucu öne gelecek şekilde yerleştirilir ve açık uç zarf kapağı şeklinde kıvrılır. Böylece konuğun daha rahat kullanması sağlanır. </a:t>
            </a:r>
            <a:endParaRPr lang="en-US" sz="2400">
              <a:latin typeface="Times New Roman" panose="02020603050405020304" charset="0"/>
            </a:endParaRPr>
          </a:p>
          <a:p>
            <a:pPr marL="0" indent="0">
              <a:lnSpc>
                <a:spcPct val="50000"/>
              </a:lnSpc>
              <a:buNone/>
            </a:pPr>
            <a:endParaRPr lang="en-US" sz="2400">
              <a:latin typeface="Times New Roman" panose="02020603050405020304" charset="0"/>
            </a:endParaRPr>
          </a:p>
          <a:p>
            <a:pPr marL="0" indent="0">
              <a:buNone/>
            </a:pPr>
            <a:r>
              <a:rPr lang="en-US" sz="2800" b="1">
                <a:latin typeface="Times New Roman" panose="02020603050405020304" charset="0"/>
              </a:rPr>
              <a:t>10. Kontrol Etme </a:t>
            </a:r>
            <a:endParaRPr lang="en-US" sz="2800" b="1">
              <a:latin typeface="Times New Roman" panose="02020603050405020304" charset="0"/>
            </a:endParaRPr>
          </a:p>
          <a:p>
            <a:pPr marL="0" indent="0">
              <a:buNone/>
            </a:pPr>
            <a:r>
              <a:rPr lang="en-US" sz="2400">
                <a:latin typeface="Times New Roman" panose="02020603050405020304" charset="0"/>
              </a:rPr>
              <a:t>Klozet ve bide temizliğinde kullanılan temizlik araçları iş bittikten sonra iyice yıkanıp durulanır, suyu akıtılır ve kendisine ait bölümlere yerleştirilir. Temizlik gereçleri ise ağızları sıkıca kapatıldıktan sonra yerlerine yerleştirilir.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26035"/>
            <a:ext cx="12136120" cy="6811010"/>
          </a:xfrm>
        </p:spPr>
        <p:txBody>
          <a:bodyPr/>
          <a:p>
            <a:pPr marL="0" indent="0">
              <a:buNone/>
            </a:pPr>
            <a:r>
              <a:rPr lang="en-US" sz="2400">
                <a:latin typeface="Times New Roman" panose="02020603050405020304" charset="0"/>
              </a:rPr>
              <a:t>Kullanılmış olan tuvalet kâğıdı, sıhhi malzemeler kuralına uygun olarak özel torbalarına konularak toplanır. Klozet ve bide temizliği yapıldıktan sonra klozetin kapağı kapatılır. Üzerine kâğıt bant (klozet kapağının üzerine geçirilen ve klozetin daha önce kullanılmadığını kanıtlamak için kullanılan kâğıt) geçirilir. Bu işlemlerin tekniğine uygun olarak yapılıp yapılmadığı kontrol edilir. Tuvalet kâğıdının tekniğine uygun olarak yerleştirildiği kontrol edilir. Unutulan temizlik araç ve gerecin olup olmadığı kontrol edilir. </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rPr>
              <a:t>5. ARMATÜR TEMİZLİĞİ </a:t>
            </a:r>
            <a:endParaRPr lang="en-US" sz="2800" b="1">
              <a:solidFill>
                <a:srgbClr val="FF0000"/>
              </a:solidFill>
              <a:latin typeface="Times New Roman" panose="02020603050405020304" charset="0"/>
            </a:endParaRPr>
          </a:p>
          <a:p>
            <a:pPr marL="0" indent="0" algn="l">
              <a:buNone/>
            </a:pPr>
            <a:r>
              <a:rPr lang="en-US" sz="2800" b="1">
                <a:solidFill>
                  <a:schemeClr val="tx1"/>
                </a:solidFill>
                <a:latin typeface="Times New Roman" panose="02020603050405020304" charset="0"/>
              </a:rPr>
              <a:t>1. Tanımı </a:t>
            </a:r>
            <a:endParaRPr lang="en-US" sz="2800" b="1">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Fransızca armatüre sözcüğünden gelmektedir. Takıldığı boru veya kabın içindeki suyu istenildiğinde akıtabilecek bir düzende yapılmış açılır, kapanır alettir. </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a:p>
            <a:pPr marL="0" indent="0" algn="l">
              <a:buNone/>
            </a:pPr>
            <a:r>
              <a:rPr lang="en-US" sz="2800" b="1">
                <a:solidFill>
                  <a:schemeClr val="tx1"/>
                </a:solidFill>
                <a:latin typeface="Times New Roman" panose="02020603050405020304" charset="0"/>
              </a:rPr>
              <a:t>2. Banyo Armatür Çeşitleri </a:t>
            </a:r>
            <a:endParaRPr lang="en-US" sz="2800" b="1">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Banyoda kullanılan armatür çeşitleri bulunduğu yere göre adlandırılır: Lavabo armatürleri, banyo armatürleri, bide armatürleri, ankastre stop valfı (Rezervuar için), banyo armatürlerine bağlı duş hortumları ve ankastre stop valfı hortumları yüksek basınç, sıcaklık kaybı ve darbelerden etkilenmemesi için çelik örgülü olması gerekir.  </a:t>
            </a:r>
            <a:endParaRPr lang="en-US" sz="2400">
              <a:solidFill>
                <a:schemeClr val="tx1"/>
              </a:solidFill>
              <a:latin typeface="Times New Roman" panose="02020603050405020304" charset="0"/>
            </a:endParaRPr>
          </a:p>
          <a:p>
            <a:pPr marL="0" indent="0" algn="l">
              <a:buNone/>
            </a:pPr>
            <a:endParaRPr lang="en-US" sz="2400">
              <a:solidFill>
                <a:schemeClr val="tx1"/>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320" y="-2540"/>
            <a:ext cx="12136120" cy="6795770"/>
          </a:xfrm>
        </p:spPr>
        <p:txBody>
          <a:bodyPr/>
          <a:p>
            <a:pPr marL="0" indent="0">
              <a:buNone/>
            </a:pPr>
            <a:r>
              <a:rPr lang="en-US" sz="2800" b="1">
                <a:latin typeface="Times New Roman" panose="02020603050405020304" charset="0"/>
              </a:rPr>
              <a:t>3. Armatür Temizliğinin Önemi </a:t>
            </a:r>
            <a:endParaRPr lang="en-US" sz="2800" b="1">
              <a:latin typeface="Times New Roman" panose="02020603050405020304" charset="0"/>
            </a:endParaRPr>
          </a:p>
          <a:p>
            <a:pPr marL="0" indent="0">
              <a:buNone/>
            </a:pPr>
            <a:r>
              <a:rPr lang="en-US" sz="2400">
                <a:latin typeface="Times New Roman" panose="02020603050405020304" charset="0"/>
              </a:rPr>
              <a:t>Armatürlerin alt kısmı duş fıskiyesi ve armatürlerin açma kapama kısımları mikropların üremesine ve yayılmasına uygun yerler oldukları için temizliğinin çok iyi bir şekilde yapılması gerekir.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tr-TR" altLang="en-US" sz="2800" b="1">
                <a:latin typeface="Times New Roman" panose="02020603050405020304" charset="0"/>
              </a:rPr>
              <a:t>4</a:t>
            </a:r>
            <a:r>
              <a:rPr lang="en-US" sz="2800" b="1">
                <a:latin typeface="Times New Roman" panose="02020603050405020304" charset="0"/>
                <a:sym typeface="+mn-ea"/>
              </a:rPr>
              <a:t>. Armatürlerin Yüzey Çeşitleri ve Özellikleri </a:t>
            </a:r>
            <a:r>
              <a:rPr lang="en-US" sz="2400">
                <a:latin typeface="Times New Roman" panose="02020603050405020304" charset="0"/>
              </a:rPr>
              <a:t>4</a:t>
            </a:r>
            <a:endParaRPr lang="en-US" sz="2800" b="1">
              <a:latin typeface="Times New Roman" panose="02020603050405020304" charset="0"/>
            </a:endParaRPr>
          </a:p>
          <a:p>
            <a:pPr marL="0" indent="0">
              <a:buNone/>
            </a:pPr>
            <a:r>
              <a:rPr lang="en-US" sz="2800" b="1">
                <a:solidFill>
                  <a:srgbClr val="FF0000"/>
                </a:solidFill>
                <a:latin typeface="Times New Roman" panose="02020603050405020304" charset="0"/>
              </a:rPr>
              <a:t>-  Krom kaplama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Krom; gümüş gibi parlak hafif mavimtırak – beyaz renkte kolay kırılabilen sert bir madendir. Nemli ortamlara karşı dayanıklıdır. Hidroklorik asitlere karşı hassastır. </a:t>
            </a:r>
            <a:endParaRPr lang="en-US" sz="2400">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 Nikel kaplama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Parlak gümüş rengindedir. Demir gibi sert bir madendir, Nikel, suya ve nemli havaya karşı dayanıklıdır. Asitler nikele, demire nazaran daha az etki etse de en çok etki eden nitrik asittir.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5245" y="42545"/>
            <a:ext cx="12225655" cy="6736080"/>
          </a:xfrm>
        </p:spPr>
        <p:txBody>
          <a:bodyPr/>
          <a:p>
            <a:pPr marL="0" indent="0">
              <a:buNone/>
            </a:pPr>
            <a:r>
              <a:rPr lang="en-US" sz="2800" b="1">
                <a:solidFill>
                  <a:srgbClr val="FF0000"/>
                </a:solidFill>
                <a:latin typeface="Times New Roman" panose="02020603050405020304" charset="0"/>
              </a:rPr>
              <a:t>- Pirinç kaplama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Bakırla çinkonun eritilerek karıştırılmasından meydana gelen bir alaşımdır; ancak özelliklerini artırmak için içerisine ilave olarak alüminyum, mangan, demir, kurşun vb. madenler de katılabilir.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 Altın kaplama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Parlak sarı renkli işlenmesi kolay çok değerli bir madendir. Pahalı olduğundan zenginliğin sembolü olarak kabul edilir; ancak çok lüks işletmeler tarafından tercih edilir. Sudan ve nemden etkilenmez. Bütün asitlere karşı duyarlıdır. </a:t>
            </a: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5. Temizleme Araç Gereçleri </a:t>
            </a:r>
            <a:endParaRPr lang="en-US" sz="2800" b="1">
              <a:latin typeface="Times New Roman" panose="02020603050405020304" charset="0"/>
            </a:endParaRPr>
          </a:p>
          <a:p>
            <a:pPr marL="0" indent="0">
              <a:buNone/>
            </a:pPr>
            <a:r>
              <a:rPr lang="en-US" sz="2400">
                <a:latin typeface="Times New Roman" panose="02020603050405020304" charset="0"/>
              </a:rPr>
              <a:t>Armatür temizliğinde kullanılan araçlar; eldiven, sünger, nemli ve kuru bezlerdir. Temizlik gereçleri; genel amaçlı temizlik maddeleri, kireçlenmelere karşı kireç çözücü asitli ilaçlar, sirke ve armatürün yapıldığı maddeye uygun temizleme gereçleridir. Kullanılan malzemelerin tanımı için lavabo ve klozet temizliği bölümüne bakınız. </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5560" y="-18415"/>
            <a:ext cx="12136120" cy="6856095"/>
          </a:xfrm>
        </p:spPr>
        <p:txBody>
          <a:bodyPr/>
          <a:p>
            <a:pPr marL="0" indent="0">
              <a:buNone/>
            </a:pPr>
            <a:r>
              <a:rPr lang="en-US" sz="2800" b="1">
                <a:latin typeface="Times New Roman" panose="02020603050405020304" charset="0"/>
              </a:rPr>
              <a:t>6. Armatür Temizlik Kurallarının Doğru Uygulanması </a:t>
            </a:r>
            <a:endParaRPr lang="en-US" sz="2800" b="1">
              <a:latin typeface="Times New Roman" panose="02020603050405020304" charset="0"/>
            </a:endParaRPr>
          </a:p>
          <a:p>
            <a:pPr marL="0" indent="0">
              <a:buNone/>
            </a:pPr>
            <a:r>
              <a:rPr lang="en-US" sz="2400">
                <a:latin typeface="Times New Roman" panose="02020603050405020304" charset="0"/>
              </a:rPr>
              <a:t>Armatür temizliğinden önce armatürün parçalarının özellikleri ve fonksiyonları bilinmelidir. Armatürler genellikle açma kapama kolu, perlatör, filtre ve yön değiştirici parçalardan oluşur. Genel olarak armatürler temizlenirken genel amaçlı yüzey temizleyiciler sünger yardımıyla sürülerek temizliği yapılır, sıcak su ile durulanır, kuru bezle iyice kurulanır. Armatür temizliğinde klorlu ovma maddesi asitli ilaçlar ve bez ile temizliği yapılmamalıdır.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 Armatörlerin ve el duşlarının günlük temizliği:</a:t>
            </a:r>
            <a:r>
              <a:rPr lang="en-US" sz="2400">
                <a:latin typeface="Times New Roman" panose="02020603050405020304" charset="0"/>
              </a:rPr>
              <a:t> Kullanımdan sonra suyla veya sabunlu su ile sünger veya bez yardımı ile tamamen temizlenir. İyice durulanır, yumuşak ve tüy bırakmayan bir bezle kurulanarak tamamlanmalıdır. Bu şekilde temizlenen armatürlerin özel temizlenmelerine gereksinim kalmaz</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 Perlatör temizliği (musluğun ucuna takılan ve suyun ekonomik kullanılmasını sağlayan parça):</a:t>
            </a:r>
            <a:r>
              <a:rPr lang="en-US" sz="2400">
                <a:latin typeface="Times New Roman" panose="02020603050405020304" charset="0"/>
              </a:rPr>
              <a:t> Su az akmaya başladığı veya düzgün akmadığı zaman temizliği yapılmalıdır. Perlatör, armatürün ucundan sökülür ve içerisindeki süzgeç yapı ılık sirkede bir saat boyunca bekletilerek temizlenebilir. Bu işlem periyodik olarak altı ayda bir yapılmalıdır. </a:t>
            </a:r>
            <a:endParaRPr lang="en-US" sz="2400">
              <a:latin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165" y="26670"/>
            <a:ext cx="12106275" cy="6781165"/>
          </a:xfrm>
        </p:spPr>
        <p:txBody>
          <a:bodyPr/>
          <a:p>
            <a:pPr marL="0" indent="0">
              <a:buNone/>
            </a:pPr>
            <a:r>
              <a:rPr lang="en-US" sz="2800" b="1">
                <a:solidFill>
                  <a:srgbClr val="FF0000"/>
                </a:solidFill>
                <a:latin typeface="Times New Roman" panose="02020603050405020304" charset="0"/>
              </a:rPr>
              <a:t>- Filtre bakımı:</a:t>
            </a:r>
            <a:r>
              <a:rPr lang="en-US" sz="2400">
                <a:latin typeface="Times New Roman" panose="02020603050405020304" charset="0"/>
              </a:rPr>
              <a:t> Özellikle ara musluklardaki ve eksantriklerdeki filtrelerin bakımı çok önemlidir. Bu önem kendini elektronik armatürlerde daha fazla hissettirmektedir. Filtrenin bakımı, perlatör bakımı ile aynı şekilde yapılmalıdır. </a:t>
            </a:r>
            <a:endParaRPr lang="en-US" sz="2400">
              <a:latin typeface="Times New Roman" panose="02020603050405020304" charset="0"/>
            </a:endParaRPr>
          </a:p>
          <a:p>
            <a:pPr marL="0" indent="0">
              <a:lnSpc>
                <a:spcPct val="30000"/>
              </a:lnSpc>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 Yön değiştirici bakımı: </a:t>
            </a:r>
            <a:r>
              <a:rPr lang="en-US" sz="2400">
                <a:latin typeface="Times New Roman" panose="02020603050405020304" charset="0"/>
              </a:rPr>
              <a:t>Yön değiştirici çekildiğinde suyun tamamen el duşundan gelmemesi veya el duşuna gelen suyun azalması yön değiştiricide bir sorun olduğunu gösterir. Bu durumda ya yön değiştirici kireçlenmiştir veya yön değiştirici kolunun yuvası bozulmuştur. Kireçlenme söz konusuysa kireç çözücü ile temizlenmelidir. Diğer durumda ise tamiratı gerekir.</a:t>
            </a:r>
            <a:endParaRPr lang="en-US" sz="2400">
              <a:latin typeface="Times New Roman" panose="02020603050405020304" charset="0"/>
            </a:endParaRPr>
          </a:p>
          <a:p>
            <a:pPr marL="0" indent="0">
              <a:lnSpc>
                <a:spcPct val="60000"/>
              </a:lnSpc>
              <a:buNone/>
            </a:pPr>
            <a:r>
              <a:rPr lang="en-US" sz="2400">
                <a:latin typeface="Times New Roman" panose="02020603050405020304" charset="0"/>
              </a:rPr>
              <a:t> </a:t>
            </a:r>
            <a:endParaRPr lang="en-US" sz="2400">
              <a:latin typeface="Times New Roman" panose="02020603050405020304" charset="0"/>
            </a:endParaRPr>
          </a:p>
          <a:p>
            <a:pPr marL="0" indent="0">
              <a:lnSpc>
                <a:spcPct val="90000"/>
              </a:lnSpc>
              <a:buNone/>
            </a:pPr>
            <a:r>
              <a:rPr lang="en-US" sz="2800" b="1">
                <a:solidFill>
                  <a:srgbClr val="FF0000"/>
                </a:solidFill>
                <a:latin typeface="Times New Roman" panose="02020603050405020304" charset="0"/>
              </a:rPr>
              <a:t>- Denize yakın turistik işletmelerde: </a:t>
            </a:r>
            <a:r>
              <a:rPr lang="en-US" sz="2400">
                <a:latin typeface="Times New Roman" panose="02020603050405020304" charset="0"/>
              </a:rPr>
              <a:t>Krom kaplı, nikel kaplı, pirinç kaplı ve altın kaplı armatürler tuzdan dolayı korozyona uğrayacağından sık temizlenmelidir. Uzun süre kullanılmayacak armatürler, naylon poşetler geçirilerek korozyondan korunmalıdır. </a:t>
            </a:r>
            <a:endParaRPr lang="en-US" sz="2400">
              <a:latin typeface="Times New Roman" panose="02020603050405020304" charset="0"/>
            </a:endParaRPr>
          </a:p>
          <a:p>
            <a:pPr marL="0" indent="0">
              <a:lnSpc>
                <a:spcPct val="50000"/>
              </a:lnSpc>
              <a:buNone/>
            </a:pPr>
            <a:endParaRPr lang="en-US" sz="2400">
              <a:latin typeface="Times New Roman" panose="02020603050405020304" charset="0"/>
            </a:endParaRPr>
          </a:p>
          <a:p>
            <a:pPr marL="0" indent="0">
              <a:buNone/>
            </a:pPr>
            <a:r>
              <a:rPr lang="en-US" sz="2800" b="1">
                <a:latin typeface="Times New Roman" panose="02020603050405020304" charset="0"/>
              </a:rPr>
              <a:t>7. Kontrol etme </a:t>
            </a:r>
            <a:endParaRPr lang="en-US" sz="2800" b="1">
              <a:latin typeface="Times New Roman" panose="02020603050405020304" charset="0"/>
            </a:endParaRPr>
          </a:p>
          <a:p>
            <a:pPr marL="0" indent="0">
              <a:buNone/>
            </a:pPr>
            <a:r>
              <a:rPr lang="en-US" sz="2400">
                <a:latin typeface="Times New Roman" panose="02020603050405020304" charset="0"/>
              </a:rPr>
              <a:t>Armatür temizliğinde kullanılan araç ve gereçler temizlenip kapaklı olanlar sıkıca kapatıldıktan sonra kat arabasındaki yerlerine doğru olarak yerleştirilmelidir. Armatür temizliğinin tamamen yapıldığından emin olmak için banyo terk edilmeden önce tekrar gözden geçirilerek kontrol edilmesi gerekir</a:t>
            </a:r>
            <a:r>
              <a:rPr lang="tr-TR" altLang="en-US" sz="2400">
                <a:latin typeface="Times New Roman" panose="02020603050405020304" charset="0"/>
              </a:rPr>
              <a:t>.</a:t>
            </a:r>
            <a:endParaRPr lang="tr-TR" altLang="en-US" sz="2400">
              <a:latin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5240"/>
            <a:ext cx="12159615" cy="6810375"/>
          </a:xfrm>
        </p:spPr>
        <p:txBody>
          <a:bodyPr/>
          <a:p>
            <a:pPr marL="0" indent="0">
              <a:buNone/>
            </a:pPr>
            <a:r>
              <a:rPr lang="en-US" sz="2800" b="1">
                <a:solidFill>
                  <a:srgbClr val="FF0000"/>
                </a:solidFill>
                <a:latin typeface="Times New Roman" panose="02020603050405020304" charset="0"/>
                <a:sym typeface="+mn-ea"/>
              </a:rPr>
              <a:t>- Duş kabinini temizleme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Duş kabininin günlük temizliğinde, etki derecesi yüksek olmayan sıvı temizlik ilaçları kullanılmalıdır. Duş kabininin tamamına sünger yardımıyla sürülen bu ilaçlar yağlı yüzeyleri çözdüğü ve deterjanları iyice temizlediği için daha sonra sıcak su ile iyice durulanmalı ve kurulanmalıdır. </a:t>
            </a:r>
            <a:endParaRPr lang="en-US" sz="2400">
              <a:latin typeface="Times New Roman" panose="02020603050405020304" charset="0"/>
            </a:endParaRPr>
          </a:p>
          <a:p>
            <a:pPr marL="0" indent="0">
              <a:buNone/>
            </a:pPr>
            <a:r>
              <a:rPr lang="en-US" sz="2400">
                <a:latin typeface="Times New Roman" panose="02020603050405020304" charset="0"/>
                <a:sym typeface="+mn-ea"/>
              </a:rPr>
              <a:t>Duş kabininin sürgülü kısımlarına, spreyle temizlik ilacı sıkılıp duş fıskiyesi yardımı ile durulanması sağlanmalıdır.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solidFill>
                  <a:srgbClr val="FF0000"/>
                </a:solidFill>
                <a:latin typeface="Times New Roman" panose="02020603050405020304" charset="0"/>
                <a:sym typeface="+mn-ea"/>
              </a:rPr>
              <a:t>- Duş perdesi temizliği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Yırtık, soluk ve lekeli duş perdeleri kötü görünüm sağladığı ve mikroorganizma barındırabileceği için yenisi ile değiştirilmelidir. Konukların ayrıldığı odalarda bulunan kirli duş perdeleri temizi ile değiştirilir. Kirli perde yıkanması için çamaşırhaneye gönderilir. </a:t>
            </a:r>
            <a:endParaRPr lang="en-US" sz="2400">
              <a:latin typeface="Times New Roman" panose="02020603050405020304" charset="0"/>
              <a:sym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04190" y="99695"/>
            <a:ext cx="10972800" cy="582613"/>
          </a:xfrm>
        </p:spPr>
        <p:txBody>
          <a:bodyPr/>
          <a:p>
            <a:pPr algn="ctr"/>
            <a:r>
              <a:rPr lang="en-US" sz="2800" b="1">
                <a:solidFill>
                  <a:srgbClr val="FF0000"/>
                </a:solidFill>
                <a:latin typeface="Times New Roman" panose="02020603050405020304" charset="0"/>
              </a:rPr>
              <a:t>6. BANYO BUKLET MALZEMELERİ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8255" y="682625"/>
            <a:ext cx="12193905" cy="6094095"/>
          </a:xfrm>
        </p:spPr>
        <p:txBody>
          <a:bodyPr/>
          <a:p>
            <a:pPr marL="0" indent="0">
              <a:buNone/>
            </a:pPr>
            <a:r>
              <a:rPr lang="en-US" sz="2800" b="1">
                <a:latin typeface="Times New Roman" panose="02020603050405020304" charset="0"/>
              </a:rPr>
              <a:t>1. Tanımı </a:t>
            </a:r>
            <a:endParaRPr lang="en-US" sz="2800" b="1">
              <a:latin typeface="Times New Roman" panose="02020603050405020304" charset="0"/>
            </a:endParaRPr>
          </a:p>
          <a:p>
            <a:pPr marL="0" indent="0">
              <a:buNone/>
            </a:pPr>
            <a:r>
              <a:rPr lang="en-US" sz="2400">
                <a:latin typeface="Times New Roman" panose="02020603050405020304" charset="0"/>
              </a:rPr>
              <a:t>Konuğun banyodaki gereksinimini karşılamak ve işletmenin reklamını yapmak için her konuğun gidişinden sonra yenilenen ve gelen konuğun kullanması için banyoya belli bir düzen dâhilinde konulan tüketim malzemeleridir. </a:t>
            </a:r>
            <a:endParaRPr lang="en-US" sz="2400">
              <a:latin typeface="Times New Roman" panose="02020603050405020304" charset="0"/>
            </a:endParaRPr>
          </a:p>
          <a:p>
            <a:pPr marL="0" indent="0">
              <a:buNone/>
            </a:pPr>
            <a:r>
              <a:rPr lang="en-US" sz="2400">
                <a:latin typeface="Times New Roman" panose="02020603050405020304" charset="0"/>
              </a:rPr>
              <a:t>Konuğa verilen hizmetin amacına ulaşabilmesini kolaylaştırmak, konuğun banyoda ihtiyaç duyabileceği gereksinimlerini karşılamak ve işletmenin reklamını yapmak için buklet malzemeleri kullanmak önemlidir.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rPr>
              <a:t>2. Banyo Buklet Malzeme Çeşitleri </a:t>
            </a:r>
            <a:endParaRPr lang="en-US" sz="2800" b="1">
              <a:latin typeface="Times New Roman" panose="02020603050405020304" charset="0"/>
            </a:endParaRPr>
          </a:p>
          <a:p>
            <a:pPr marL="0" indent="0">
              <a:buNone/>
            </a:pPr>
            <a:r>
              <a:rPr lang="en-US" sz="2400">
                <a:latin typeface="Times New Roman" panose="02020603050405020304" charset="0"/>
              </a:rPr>
              <a:t>Sabun, şampuan (bir kullanımlık), tıraş malzemeleri, vücut şampuanı, vücut kremi, kulak temizleyici, törpü, diş fırçası ve macunu, losyon, kolonyalı mendil, pamuk terlik, duş beresi, tarak vb. malzemelerden oluşur. </a:t>
            </a:r>
            <a:endParaRPr lang="en-US" sz="2400">
              <a:latin typeface="Times New Roman" panose="020206030504050203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5560" y="27305"/>
            <a:ext cx="12195810" cy="6751320"/>
          </a:xfrm>
        </p:spPr>
        <p:txBody>
          <a:bodyPr/>
          <a:p>
            <a:pPr marL="0" indent="0">
              <a:buNone/>
            </a:pPr>
            <a:r>
              <a:rPr lang="en-US" sz="2800" b="1">
                <a:latin typeface="Times New Roman" panose="02020603050405020304" charset="0"/>
              </a:rPr>
              <a:t>3. Buklet Malzemeleri Yerleştirme Teknikleri </a:t>
            </a:r>
            <a:endParaRPr lang="en-US" sz="2800" b="1">
              <a:latin typeface="Times New Roman" panose="02020603050405020304" charset="0"/>
            </a:endParaRPr>
          </a:p>
          <a:p>
            <a:pPr marL="0" indent="0">
              <a:buNone/>
            </a:pPr>
            <a:r>
              <a:rPr lang="en-US" sz="2400">
                <a:latin typeface="Times New Roman" panose="02020603050405020304" charset="0"/>
              </a:rPr>
              <a:t>Kullanılacağı alandaki kendisine ayrılmış yere özel kaplar içerisinde kullanma sırasına ve kullanma amacına uygun olarak yerleştirilir. Yerleştirmede malzemelerin büyüklük ve küçüklükleri de göz önünde bulundurulmalıdır. Aynı zamanda işletmenin amblemi görünecek şekilde yerleştirilmelidir.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rPr>
              <a:t>4. Havlularının Yerleştirilmesi </a:t>
            </a:r>
            <a:endParaRPr lang="en-US" sz="2800" b="1">
              <a:latin typeface="Times New Roman" panose="02020603050405020304" charset="0"/>
            </a:endParaRPr>
          </a:p>
          <a:p>
            <a:pPr marL="0" indent="0">
              <a:buNone/>
            </a:pPr>
            <a:r>
              <a:rPr lang="en-US" sz="2400">
                <a:latin typeface="Times New Roman" panose="02020603050405020304" charset="0"/>
              </a:rPr>
              <a:t>Konaklama tesislerinde kullanılan havlular odalarda tesis tarafından belirtilen yerlere yine tesis tarafından belirlenen şekilde yerleştirilir. Havlu ve bornozlar genellikle banyolarda bulunan askılara yerleştirilir. Konuğun en rahat şekilde alabileceği ve kullanabileceği şekilde düzenlenir.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r>
              <a:rPr lang="tr-TR" altLang="en-US" sz="2800" b="1">
                <a:latin typeface="Times New Roman" panose="02020603050405020304" charset="0"/>
              </a:rPr>
              <a:t>5</a:t>
            </a:r>
            <a:r>
              <a:rPr lang="en-US" sz="2800" b="1">
                <a:latin typeface="Times New Roman" panose="02020603050405020304" charset="0"/>
              </a:rPr>
              <a:t>. Kontrol Etme </a:t>
            </a:r>
            <a:endParaRPr lang="en-US" sz="2800" b="1">
              <a:latin typeface="Times New Roman" panose="02020603050405020304" charset="0"/>
            </a:endParaRPr>
          </a:p>
          <a:p>
            <a:pPr marL="0" indent="0">
              <a:buNone/>
            </a:pPr>
            <a:r>
              <a:rPr lang="en-US" sz="2400">
                <a:latin typeface="Times New Roman" panose="02020603050405020304" charset="0"/>
              </a:rPr>
              <a:t>Banyo buklet malzemelerinin yeterli sayıda, tam olarak kullanım sırasına uygun ve kullanım yerlerine uygun olarak yerleştirilip yerleştirilmediği işlem bittikten sonra tekrar kontrol edilmelidir. Kontrollerdeki temel hedef, ileride meydana gelebilecek olumsuz sonuçları önlemek ve konuğun memnuniyetini sağlamak içindir. </a:t>
            </a:r>
            <a:endParaRPr lang="en-US" sz="2400">
              <a:latin typeface="Times New Roman" panose="0202060305040502030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43180"/>
            <a:ext cx="12131675" cy="6781165"/>
          </a:xfrm>
        </p:spPr>
        <p:txBody>
          <a:bodyPr/>
          <a:p>
            <a:pPr marL="0" indent="0">
              <a:buNone/>
            </a:pPr>
            <a:r>
              <a:rPr lang="en-US" sz="2800" b="1">
                <a:solidFill>
                  <a:srgbClr val="FF0000"/>
                </a:solidFill>
                <a:latin typeface="Times New Roman" panose="02020603050405020304" charset="0"/>
              </a:rPr>
              <a:t>- Kontrol etme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Temizliğin tamamen bittiğinden emin olmak için küvet ve duş teknesi tekrar gözden geçirilmelidir. Temizlik esnasında kullanılan sünger ve bez gibi ıslak malzemeler yıkanıp durulandıktan sonra özel torbalarına konulur. Temizlik ilaçları kapakları iyice kapatıldıktan sonra yerlerine doğru yerleştirilmelidir. Temizlikte kullanılan fırçalar iyice temizlendikten sonra kendi kabına yerleştirilmelidir. Eldiven iyice yıkandıktan sonra kurulanıp kaldırılmalıdır.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3. LAVABO TEMİZLİĞİ </a:t>
            </a:r>
            <a:endParaRPr lang="en-US" sz="2800" b="1">
              <a:solidFill>
                <a:srgbClr val="FF0000"/>
              </a:solidFill>
              <a:latin typeface="Times New Roman" panose="02020603050405020304" charset="0"/>
              <a:sym typeface="+mn-ea"/>
            </a:endParaRPr>
          </a:p>
          <a:p>
            <a:pPr marL="0" indent="0" algn="l">
              <a:buNone/>
            </a:pPr>
            <a:r>
              <a:rPr lang="en-US" sz="2800" b="1">
                <a:latin typeface="Times New Roman" panose="02020603050405020304" charset="0"/>
                <a:sym typeface="+mn-ea"/>
              </a:rPr>
              <a:t>1. Tanımı ve Özellikleri </a:t>
            </a:r>
            <a:endParaRPr lang="en-US" sz="2800" b="1">
              <a:latin typeface="Times New Roman" panose="02020603050405020304" charset="0"/>
            </a:endParaRPr>
          </a:p>
          <a:p>
            <a:pPr marL="0" indent="0">
              <a:buNone/>
            </a:pPr>
            <a:r>
              <a:rPr lang="en-US" sz="2400">
                <a:latin typeface="Times New Roman" panose="02020603050405020304" charset="0"/>
                <a:sym typeface="+mn-ea"/>
              </a:rPr>
              <a:t>El yüz temizliğinin yapıldığı yerdir. Aynı zamanda tıraş olmak ve makyaj yapmak için de kullanılan seramik veya fayans yerlerdir. </a:t>
            </a:r>
            <a:endParaRPr lang="en-US" sz="2400">
              <a:latin typeface="Times New Roman" panose="02020603050405020304" charset="0"/>
              <a:sym typeface="+mn-ea"/>
            </a:endParaRPr>
          </a:p>
          <a:p>
            <a:pPr marL="0" indent="0">
              <a:buNone/>
            </a:pPr>
            <a:r>
              <a:rPr lang="en-US" sz="2400">
                <a:latin typeface="Times New Roman" panose="02020603050405020304" charset="0"/>
                <a:sym typeface="+mn-ea"/>
              </a:rPr>
              <a:t>Kaliteli seramikten yapılmış, darbelerden ve temizlik gereçlerinden çabuk etkilenmeyen, suyu dışarıya sıçratmayacak genişlikte olan, yüksekliği 70-75 cm’yi aşmayan özellikte olmalıdır. Su tahliye ağzı yeterli genişlikte ve muslukları olmalıdır. Bir tezgâh üzerine monte edilmiş ayaklı veya ayaksız olanları da bulunmaktadır. Metal ve emaye kaplamalı lavabolarda kimi işletmeler tarafından kullanılmaktadır. </a:t>
            </a:r>
            <a:endParaRPr lang="en-US" sz="2400" b="1">
              <a:solidFill>
                <a:srgbClr val="FF0000"/>
              </a:solidFill>
              <a:latin typeface="Times New Roman" panose="02020603050405020304" charset="0"/>
              <a:sym typeface="+mn-ea"/>
            </a:endParaRPr>
          </a:p>
          <a:p>
            <a:pPr marL="0" indent="0">
              <a:buNone/>
            </a:pP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1910" y="23495"/>
            <a:ext cx="12171045" cy="6773545"/>
          </a:xfrm>
        </p:spPr>
        <p:txBody>
          <a:bodyPr/>
          <a:p>
            <a:pPr marL="0" indent="0">
              <a:buNone/>
            </a:pPr>
            <a:r>
              <a:rPr lang="en-US" sz="2800" b="1">
                <a:latin typeface="Times New Roman" panose="02020603050405020304" charset="0"/>
                <a:sym typeface="+mn-ea"/>
              </a:rPr>
              <a:t>2. Temizleme Araç ve Gereç Hazırlığı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Lavabo temizliğinde kullanılacak lavabo fırçası sünger, bez, tas, eldiven tam ve eksiksiz olarak çalışan personel tarafından önceden çalışılacak yere getirilmelidir. Lavabo temizliğinde kullanılacak tüm temizlik gereçleri (genel alan temizlik maddesi, krem temizleyici, ozon bazlı çamaşır suyu) önceden tespit edilir. Yeterli miktardaki temizlik gereçleri, kat arabasına konularak temizlik yapılacak alana getirilir.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latin typeface="Times New Roman" panose="02020603050405020304" charset="0"/>
                <a:sym typeface="+mn-ea"/>
              </a:rPr>
              <a:t>3. Arıza Kontrolü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Lavabolardaki arızaların en önemlileri su giderinin tıkalı olması, muslukların sürekli su akıtması, gider borusunun su kaçırması veya delinmesidir. Lavabolarda kırılma veya çatlama olması da söz konusudur. Bu gibi hallerde arıza tespit formunun doldurularak zaman kaybetmeden housekeepera bildirilmesi gerekir. Arıza kontrolünden sonra arıza giderilmeli ve sonra temizliği yapılmalıdır.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210"/>
            <a:ext cx="12131675" cy="6768465"/>
          </a:xfrm>
        </p:spPr>
        <p:txBody>
          <a:bodyPr/>
          <a:p>
            <a:pPr marL="0" indent="0">
              <a:buNone/>
            </a:pPr>
            <a:r>
              <a:rPr lang="en-US" sz="2800" b="1">
                <a:latin typeface="Times New Roman" panose="02020603050405020304" charset="0"/>
                <a:sym typeface="+mn-ea"/>
              </a:rPr>
              <a:t>4. Lavabo Tıpa Temizliği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Lavabo giderini kapatabilmek için kullanılan küçük tıkaçlardır. Genellikle sert veya yumuşak plastikten yapılır. Bunların temizliğinde genel alan temizlik maddeleri kullanılır. Temizliği hijyen açısından çok önemlidir. Lavabo temizliği yapılırken küçük parça olduğu için gözden kaçmamasına dikkat edilmeli ve kontrollerde mutlaka bakılmalıdır. </a:t>
            </a:r>
            <a:endParaRPr lang="en-US" sz="2400">
              <a:latin typeface="Times New Roman" panose="02020603050405020304" charset="0"/>
              <a:sym typeface="+mn-ea"/>
            </a:endParaRPr>
          </a:p>
          <a:p>
            <a:pPr marL="0" indent="0">
              <a:lnSpc>
                <a:spcPct val="80000"/>
              </a:lnSpc>
              <a:buNone/>
            </a:pPr>
            <a:endParaRPr lang="en-US" sz="2800">
              <a:latin typeface="Times New Roman" panose="02020603050405020304" charset="0"/>
            </a:endParaRPr>
          </a:p>
          <a:p>
            <a:pPr marL="0" indent="0">
              <a:buNone/>
            </a:pPr>
            <a:r>
              <a:rPr lang="en-US" sz="2800" b="1">
                <a:latin typeface="Times New Roman" panose="02020603050405020304" charset="0"/>
                <a:sym typeface="+mn-ea"/>
              </a:rPr>
              <a:t>5. Hijyen Kurallarına Uygun Lavabo Temizleme Teknikleri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Lavabonun üzerinde çöp, kıl, vb. atıklar söz konusu ise lavaboyu tıkamaması için mutlaka alınmalıdır.  En çok kir tutan gider delikleri, gider tıpası, varsa gider tıpası zinciri, su tahliye ağzı, musluklar, muslukların lavabo ile birleştiği yer ve lavabo altları genel alan temizlik maddesi veya krem temizleyici ile temizlenir. Temizleme sırasında lavabo fırçası veya sünger kullanılır. Temizlenen lavabo bol su ile durulanır. Temiz ve tüy bırakmayan pamuklu bez ile iyice kurulanır. Giderin suyu az çekmesi veya tıkalı olması durumunda lavabo pompa ile önceden açılmalıdır. </a:t>
            </a:r>
            <a:endParaRPr lang="en-US" sz="2400">
              <a:latin typeface="Times New Roman" panose="02020603050405020304" charset="0"/>
            </a:endParaRPr>
          </a:p>
          <a:p>
            <a:pPr marL="0" indent="0">
              <a:buNone/>
            </a:pPr>
            <a:r>
              <a:rPr lang="en-US" sz="2400">
                <a:latin typeface="Times New Roman" panose="02020603050405020304" charset="0"/>
                <a:sym typeface="+mn-ea"/>
              </a:rPr>
              <a:t>Çalışan personel lavabo giderini açamıyorsa durum kat şefine bildirilmelidir. Lavaboda kireç kalıntısı var ise kireç çözücü kimyasallar kullanılır. Lavabo temizliğinde kullanılan fırça, sünger, bez ve pompa hijyen açısından başka yerlerin temizliğinde kullanılmamalıdır. Çalışan personelin sağlığı açısından eldiven kullanması şarttır.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57150"/>
            <a:ext cx="12173585" cy="6753860"/>
          </a:xfrm>
        </p:spPr>
        <p:txBody>
          <a:bodyPr/>
          <a:p>
            <a:pPr marL="0" indent="0">
              <a:buNone/>
            </a:pPr>
            <a:r>
              <a:rPr lang="en-US" sz="2800" b="1">
                <a:latin typeface="Times New Roman" panose="02020603050405020304" charset="0"/>
                <a:sym typeface="+mn-ea"/>
              </a:rPr>
              <a:t>6. Lavabo Tezgâh Çeşidine Göre Uygun Malzeme ve Yöntemle Temizleme</a:t>
            </a:r>
            <a:endParaRPr lang="en-US" altLang="en-US" sz="2800" b="1">
              <a:latin typeface="Times New Roman" panose="02020603050405020304" charset="0"/>
              <a:sym typeface="+mn-ea"/>
            </a:endParaRPr>
          </a:p>
          <a:p>
            <a:pPr marL="0" indent="0">
              <a:buNone/>
            </a:pPr>
            <a:r>
              <a:rPr lang="en-US" sz="2400">
                <a:latin typeface="Times New Roman" panose="02020603050405020304" charset="0"/>
                <a:sym typeface="+mn-ea"/>
              </a:rPr>
              <a:t>Lavabo tezgâhları güzel görünüm, sudan etkilenmemesi, leke tutmaması ve kolay temizlenebilme özelliklerinden dolayı genellikle mermerlerden yapılmaktadır. Günlük temizliği genel amaçlı yüzey temizliği ve krem temizleyicilerle yapılır. Süngerle yüzey iyice yukardan aşağı veya sağdan sola hareketlerle temizlenir. Bol su ile durulanır. Tüy bırakmayan pamuklu bir bezle kurulanarak temizlik tamamlanır. Eğer pas, mürekkep veya diğer lekelerden biri söz konusu ise ozon bazlı çamaşır suları ile temizlenir. Asitli ilaçlar bu yüzeye zarar verir.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latin typeface="Times New Roman" panose="02020603050405020304" charset="0"/>
                <a:sym typeface="+mn-ea"/>
              </a:rPr>
              <a:t>7. Lavabo Etajeri Temizliği </a:t>
            </a:r>
            <a:endParaRPr lang="en-US" sz="2800" b="1">
              <a:latin typeface="Times New Roman" panose="02020603050405020304" charset="0"/>
              <a:sym typeface="+mn-ea"/>
            </a:endParaRPr>
          </a:p>
          <a:p>
            <a:pPr marL="0" indent="0">
              <a:lnSpc>
                <a:spcPct val="80000"/>
              </a:lnSpc>
              <a:buNone/>
            </a:pPr>
            <a:r>
              <a:rPr lang="en-US" sz="2400">
                <a:latin typeface="Times New Roman" panose="02020603050405020304" charset="0"/>
                <a:sym typeface="+mn-ea"/>
              </a:rPr>
              <a:t>Etajer, Fransızca etagere kelimesinden gelip, raflı kapaksız taşınabilir dolap anlamındadır. Genellikle banyolarda havlu, banyo buklet malzemeleri ve konuğun kullandığı diğer eşyaların konulduğu yerlerdir. Genellikle MDF kaplama, ahşap veya plastik malzemelerden yapılır. MDF kaplama genel amaçlı yüzey temizlik maddesi bulunan suya batırılmış bez yardımıyla temizlenir. Bez yardımı ile silinerek durulanır, kuru bez ile kurulanır. Ahşap kaplamalar ise suya batırılmış sıkılmış nemli bez ile silinip kuru bez ile kurulanır. Plastik etajerler MDF kaplamalarda olduğu gibi temizlenir. </a:t>
            </a:r>
            <a:endParaRPr lang="en-US" sz="2400">
              <a:latin typeface="Times New Roman" panose="02020603050405020304" charset="0"/>
              <a:sym typeface="+mn-ea"/>
            </a:endParaRPr>
          </a:p>
          <a:p>
            <a:pPr marL="0" indent="0">
              <a:buNone/>
            </a:pP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29210"/>
            <a:ext cx="12145645" cy="6768465"/>
          </a:xfrm>
        </p:spPr>
        <p:txBody>
          <a:bodyPr/>
          <a:p>
            <a:pPr marL="0" indent="0">
              <a:lnSpc>
                <a:spcPct val="90000"/>
              </a:lnSpc>
              <a:buNone/>
            </a:pPr>
            <a:r>
              <a:rPr lang="en-US" sz="2800" b="1">
                <a:latin typeface="Times New Roman" panose="02020603050405020304" charset="0"/>
              </a:rPr>
              <a:t>8. Yapılış Maddesine Göre Havlu Askılıkları Temizleme Yöntemi </a:t>
            </a:r>
            <a:endParaRPr lang="en-US" sz="2800" b="1">
              <a:latin typeface="Times New Roman" panose="02020603050405020304" charset="0"/>
            </a:endParaRPr>
          </a:p>
          <a:p>
            <a:pPr marL="0" indent="0">
              <a:buNone/>
            </a:pPr>
            <a:r>
              <a:rPr lang="en-US" sz="2400">
                <a:latin typeface="Times New Roman" panose="02020603050405020304" charset="0"/>
              </a:rPr>
              <a:t>Havlu askılıkları çelik, porselen veya plastik malzemelerden yapılır. Havlu askılıklarının günlük temizliği genel amaçlı yüzey temizlik maddesi bulunan suya batırılmış nemli bez yardımı ile silinir. Nemli bezle durulanır, kuru bir bezle kurulanır. Havlu askılıkları hangi malzemeden yapılırsa yapılsın kesinlikle asitli ilaçlarla temizlenmemelidir. Plastik malzemeler sıcaktan etkilendiği için sıcak su ile temizlenmemelidir.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4. KLOZET VE BİDE TEMİZLİĞİ</a:t>
            </a:r>
            <a:r>
              <a:rPr lang="en-US" sz="2800">
                <a:latin typeface="Times New Roman" panose="02020603050405020304" charset="0"/>
                <a:sym typeface="+mn-ea"/>
              </a:rPr>
              <a:t> </a:t>
            </a:r>
            <a:endParaRPr lang="en-US" sz="2800">
              <a:latin typeface="Times New Roman" panose="02020603050405020304" charset="0"/>
              <a:sym typeface="+mn-ea"/>
            </a:endParaRPr>
          </a:p>
          <a:p>
            <a:pPr marL="0" indent="0" algn="l">
              <a:buNone/>
            </a:pPr>
            <a:r>
              <a:rPr lang="en-US" sz="2800" b="1">
                <a:latin typeface="Times New Roman" panose="02020603050405020304" charset="0"/>
                <a:sym typeface="+mn-ea"/>
              </a:rPr>
              <a:t>1. Tanımı </a:t>
            </a:r>
            <a:endParaRPr lang="en-US" sz="2800" b="1">
              <a:latin typeface="Times New Roman" panose="02020603050405020304" charset="0"/>
              <a:sym typeface="+mn-ea"/>
            </a:endParaRPr>
          </a:p>
          <a:p>
            <a:pPr marL="0" indent="0">
              <a:buNone/>
            </a:pPr>
            <a:r>
              <a:rPr lang="en-US" sz="2800">
                <a:latin typeface="Times New Roman" panose="02020603050405020304" charset="0"/>
                <a:sym typeface="+mn-ea"/>
              </a:rPr>
              <a:t>Klozet:</a:t>
            </a:r>
            <a:r>
              <a:rPr lang="en-US" sz="2800" b="1">
                <a:latin typeface="Times New Roman" panose="02020603050405020304" charset="0"/>
                <a:sym typeface="+mn-ea"/>
              </a:rPr>
              <a:t> </a:t>
            </a:r>
            <a:r>
              <a:rPr lang="en-US" sz="2400">
                <a:latin typeface="Times New Roman" panose="02020603050405020304" charset="0"/>
                <a:sym typeface="+mn-ea"/>
              </a:rPr>
              <a:t>Otel odasında konuğun tuvalet gereksinimini giderdiği yerdir. Kolay temizlenen malzemeden olmalı ve rengi banyonun rengine uygun olmalıdır.  </a:t>
            </a:r>
            <a:endParaRPr lang="en-US" sz="2400">
              <a:latin typeface="Times New Roman" panose="02020603050405020304" charset="0"/>
            </a:endParaRPr>
          </a:p>
          <a:p>
            <a:pPr marL="0" indent="0">
              <a:buNone/>
            </a:pPr>
            <a:r>
              <a:rPr lang="en-US" sz="2800">
                <a:latin typeface="Times New Roman" panose="02020603050405020304" charset="0"/>
                <a:sym typeface="+mn-ea"/>
              </a:rPr>
              <a:t>Bide: </a:t>
            </a:r>
            <a:r>
              <a:rPr lang="en-US" sz="2400">
                <a:latin typeface="Times New Roman" panose="02020603050405020304" charset="0"/>
                <a:sym typeface="+mn-ea"/>
              </a:rPr>
              <a:t>Klozet kullanımından sonra belden aşağı bölgenin yıkandığı kişisel temizliğinin yapıldığı yerdir. Klozetin yanında yer alan ve klozeti tamamlayan renkte olmalıdır. Kullanım alanının az olması ve banyoların yeterli genişlikte olmaması nedeniyle çoğu işletmelerde bulunmamaktadır.</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9845" y="24130"/>
            <a:ext cx="12131675" cy="6800215"/>
          </a:xfrm>
        </p:spPr>
        <p:txBody>
          <a:bodyPr/>
          <a:p>
            <a:pPr marL="0" indent="0">
              <a:buNone/>
            </a:pPr>
            <a:r>
              <a:rPr lang="en-US" sz="2800" b="1">
                <a:latin typeface="Times New Roman" panose="02020603050405020304" charset="0"/>
              </a:rPr>
              <a:t>2. Klozet Aksesuarları </a:t>
            </a:r>
            <a:endParaRPr lang="en-US" sz="2800" b="1">
              <a:latin typeface="Times New Roman" panose="02020603050405020304" charset="0"/>
            </a:endParaRPr>
          </a:p>
          <a:p>
            <a:pPr marL="0" indent="0">
              <a:buNone/>
            </a:pPr>
            <a:r>
              <a:rPr lang="en-US" sz="2800" b="1">
                <a:solidFill>
                  <a:srgbClr val="FF0000"/>
                </a:solidFill>
                <a:latin typeface="Times New Roman" panose="02020603050405020304" charset="0"/>
              </a:rPr>
              <a:t>a. Klozet kapağı: </a:t>
            </a:r>
            <a:r>
              <a:rPr lang="en-US" sz="2400">
                <a:latin typeface="Times New Roman" panose="02020603050405020304" charset="0"/>
              </a:rPr>
              <a:t>Klozetin üzerini örtmeye yarayan, kokuların dışarı çıkmasını engelleyen ve klozete güzel bir görünüm kazandıran aksesuardır.</a:t>
            </a:r>
            <a:r>
              <a:rPr lang="en-US" sz="2800">
                <a:latin typeface="Times New Roman" panose="02020603050405020304" charset="0"/>
              </a:rPr>
              <a:t> </a:t>
            </a:r>
            <a:endParaRPr lang="en-US" sz="2800">
              <a:latin typeface="Times New Roman" panose="02020603050405020304" charset="0"/>
            </a:endParaRPr>
          </a:p>
          <a:p>
            <a:pPr marL="0" indent="0">
              <a:lnSpc>
                <a:spcPct val="70000"/>
              </a:lnSpc>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b. Rezervuar:</a:t>
            </a:r>
            <a:r>
              <a:rPr lang="en-US" sz="2800" b="1">
                <a:latin typeface="Times New Roman" panose="02020603050405020304" charset="0"/>
                <a:sym typeface="+mn-ea"/>
              </a:rPr>
              <a:t> </a:t>
            </a:r>
            <a:r>
              <a:rPr lang="en-US" sz="2400">
                <a:latin typeface="Times New Roman" panose="02020603050405020304" charset="0"/>
                <a:sym typeface="+mn-ea"/>
              </a:rPr>
              <a:t>Klozetin arkasında bulunan ve içerisine belli bir miktarda su alabilen, klozet içindeki pisliğin temizlenmesini sağlayan su deposudur. Rezervuarın içindeki suyun klozete boşaltılmasına ve pisliğin akıtılmasını sağlayan kola, sifon denir.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solidFill>
                  <a:srgbClr val="FF0000"/>
                </a:solidFill>
                <a:latin typeface="Times New Roman" panose="02020603050405020304" charset="0"/>
                <a:sym typeface="+mn-ea"/>
              </a:rPr>
              <a:t>c. Musluk:</a:t>
            </a:r>
            <a:r>
              <a:rPr lang="en-US" sz="2400">
                <a:latin typeface="Times New Roman" panose="02020603050405020304" charset="0"/>
                <a:sym typeface="+mn-ea"/>
              </a:rPr>
              <a:t>İnsanların tuvalet ihtiyacı sonrasında temizlenmesini sağladığı suyun akışını kontrol eden araçtır.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latin typeface="Times New Roman" panose="02020603050405020304" charset="0"/>
                <a:sym typeface="+mn-ea"/>
              </a:rPr>
              <a:t>3. Temizlik Malzeme Hazırlığı </a:t>
            </a:r>
            <a:endParaRPr lang="en-US" sz="2800" b="1">
              <a:latin typeface="Times New Roman" panose="02020603050405020304" charset="0"/>
              <a:sym typeface="+mn-ea"/>
            </a:endParaRPr>
          </a:p>
          <a:p>
            <a:pPr marL="0" indent="0">
              <a:lnSpc>
                <a:spcPct val="90000"/>
              </a:lnSpc>
              <a:buNone/>
            </a:pPr>
            <a:r>
              <a:rPr lang="en-US" sz="2800" b="1">
                <a:solidFill>
                  <a:srgbClr val="FF0000"/>
                </a:solidFill>
                <a:latin typeface="Times New Roman" panose="02020603050405020304" charset="0"/>
                <a:sym typeface="+mn-ea"/>
              </a:rPr>
              <a:t>a. Eldiven: </a:t>
            </a:r>
            <a:r>
              <a:rPr lang="en-US" sz="2400">
                <a:latin typeface="Times New Roman" panose="02020603050405020304" charset="0"/>
                <a:sym typeface="+mn-ea"/>
              </a:rPr>
              <a:t>Temizlik yapan personelin çalışılan ortamdaki mikroorganizmalardan korunmak için kullandığı plastik malzemedir. </a:t>
            </a:r>
            <a:endParaRPr lang="en-US" sz="2400">
              <a:latin typeface="Times New Roman" panose="02020603050405020304" charset="0"/>
            </a:endParaRPr>
          </a:p>
          <a:p>
            <a:pPr marL="0" indent="0">
              <a:buNone/>
            </a:pPr>
            <a:endParaRPr lang="en-US" sz="2400">
              <a:latin typeface="Times New Roman" panose="02020603050405020304" charset="0"/>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85090"/>
            <a:ext cx="12131675" cy="6726555"/>
          </a:xfrm>
        </p:spPr>
        <p:txBody>
          <a:bodyPr/>
          <a:p>
            <a:pPr marL="0" indent="0">
              <a:buNone/>
            </a:pPr>
            <a:r>
              <a:rPr lang="en-US" sz="2800" b="1">
                <a:solidFill>
                  <a:srgbClr val="FF0000"/>
                </a:solidFill>
                <a:latin typeface="Times New Roman" panose="02020603050405020304" charset="0"/>
              </a:rPr>
              <a:t>b. Fırça: </a:t>
            </a:r>
            <a:r>
              <a:rPr lang="en-US" sz="2400">
                <a:latin typeface="Times New Roman" panose="02020603050405020304" charset="0"/>
              </a:rPr>
              <a:t>Lavabo fırçasına nazaran daha büyük ve sapı dik şekildedir. Tuvalet ve bidenin temizlenmesinde kullanılan fırça çeşididir. Genellikle sert plastik malzemeden yapılan kılları bulunan kullanma kolaylığı sağlayan sudan ve deterjandan etkilenmeyen özelliklere sahip olmalıdır. </a:t>
            </a:r>
            <a:endParaRPr lang="en-US" sz="2400">
              <a:latin typeface="Times New Roman" panose="02020603050405020304" charset="0"/>
            </a:endParaRPr>
          </a:p>
          <a:p>
            <a:pPr marL="0" indent="0">
              <a:lnSpc>
                <a:spcPct val="90000"/>
              </a:lnSpc>
              <a:buNone/>
            </a:pPr>
            <a:endParaRPr lang="en-US" sz="2400">
              <a:latin typeface="Times New Roman" panose="02020603050405020304" charset="0"/>
            </a:endParaRPr>
          </a:p>
          <a:p>
            <a:pPr marL="0" indent="0">
              <a:lnSpc>
                <a:spcPct val="90000"/>
              </a:lnSpc>
              <a:buNone/>
            </a:pPr>
            <a:r>
              <a:rPr lang="en-US" sz="2800" b="1">
                <a:solidFill>
                  <a:srgbClr val="FF0000"/>
                </a:solidFill>
                <a:latin typeface="Times New Roman" panose="02020603050405020304" charset="0"/>
                <a:sym typeface="+mn-ea"/>
              </a:rPr>
              <a:t>c. Bez:</a:t>
            </a:r>
            <a:r>
              <a:rPr lang="en-US" sz="2800">
                <a:latin typeface="Times New Roman" panose="02020603050405020304" charset="0"/>
                <a:sym typeface="+mn-ea"/>
              </a:rPr>
              <a:t> </a:t>
            </a:r>
            <a:r>
              <a:rPr lang="en-US" sz="2400">
                <a:latin typeface="Times New Roman" panose="02020603050405020304" charset="0"/>
                <a:sym typeface="+mn-ea"/>
              </a:rPr>
              <a:t>Klozet kapağı temizliği ve dezenfektesi için kullanılır. Pamuklu, tüy bırakmayan, suyu iyi emen özellikte olmalıdır.</a:t>
            </a:r>
            <a:endParaRPr lang="en-US" sz="2400">
              <a:latin typeface="Times New Roman" panose="02020603050405020304" charset="0"/>
              <a:sym typeface="+mn-ea"/>
            </a:endParaRPr>
          </a:p>
          <a:p>
            <a:pPr marL="0" indent="0">
              <a:lnSpc>
                <a:spcPct val="90000"/>
              </a:lnSpc>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d. Dezenfektan çeşitleri ve kullanım özelliği</a:t>
            </a:r>
            <a:r>
              <a:rPr lang="en-US" sz="2800">
                <a:latin typeface="Times New Roman" panose="02020603050405020304" charset="0"/>
                <a:sym typeface="+mn-ea"/>
              </a:rPr>
              <a:t> </a:t>
            </a:r>
            <a:endParaRPr lang="en-US" sz="2800">
              <a:latin typeface="Times New Roman" panose="02020603050405020304" charset="0"/>
              <a:sym typeface="+mn-ea"/>
            </a:endParaRPr>
          </a:p>
          <a:p>
            <a:pPr marL="0" indent="0">
              <a:buNone/>
            </a:pPr>
            <a:r>
              <a:rPr lang="en-US" sz="2400">
                <a:latin typeface="Times New Roman" panose="02020603050405020304" charset="0"/>
                <a:sym typeface="+mn-ea"/>
              </a:rPr>
              <a:t>Dezenfektanlar klozet ve bidelerde üç değişik şekilde kullanılır. </a:t>
            </a:r>
            <a:endParaRPr lang="en-US" sz="2400">
              <a:latin typeface="Times New Roman" panose="02020603050405020304" charset="0"/>
            </a:endParaRPr>
          </a:p>
          <a:p>
            <a:pPr>
              <a:lnSpc>
                <a:spcPct val="90000"/>
              </a:lnSpc>
            </a:pPr>
            <a:r>
              <a:rPr lang="en-US" sz="2800" b="1">
                <a:latin typeface="Times New Roman" panose="02020603050405020304" charset="0"/>
                <a:sym typeface="+mn-ea"/>
              </a:rPr>
              <a:t>Tablet şeklinde rezervuarın içine atılanlar:</a:t>
            </a:r>
            <a:r>
              <a:rPr lang="en-US" sz="2400">
                <a:latin typeface="Times New Roman" panose="02020603050405020304" charset="0"/>
                <a:sym typeface="+mn-ea"/>
              </a:rPr>
              <a:t> Rezervuarın içine atılan tablet uzun sürelidir. Sifonun her çekilişinde klozetin içine suyla birlikte akarak dezenfekte olmasını ve güzel kokmasını sağlar. Aynı zamanda rezervuardaki kireçlenmeyi de önlemektedir. </a:t>
            </a:r>
            <a:endParaRPr lang="en-US" sz="2400">
              <a:latin typeface="Times New Roman" panose="02020603050405020304" charset="0"/>
            </a:endParaRPr>
          </a:p>
          <a:p>
            <a:pPr marL="0" indent="0">
              <a:lnSpc>
                <a:spcPct val="90000"/>
              </a:lnSpc>
              <a:buNone/>
            </a:pP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19077</Words>
  <Application>WPS Presentation</Application>
  <PresentationFormat>Widescreen</PresentationFormat>
  <Paragraphs>172</Paragraphs>
  <Slides>22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22</vt:i4>
      </vt:variant>
    </vt:vector>
  </HeadingPairs>
  <TitlesOfParts>
    <vt:vector size="31" baseType="lpstr">
      <vt:lpstr>Arial</vt:lpstr>
      <vt:lpstr>SimSun</vt:lpstr>
      <vt:lpstr>Wingdings</vt:lpstr>
      <vt:lpstr>Times New Roman</vt:lpstr>
      <vt:lpstr>Microsoft YaHei</vt:lpstr>
      <vt:lpstr/>
      <vt:lpstr>Arial Unicode MS</vt:lpstr>
      <vt:lpstr>Calibri</vt:lpstr>
      <vt:lpstr>Blue Waves</vt:lpstr>
      <vt:lpstr>KAT HİZMETLERİ YÖNETİMİ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6. BANYO BUKLET MALZEMELERİ </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3</cp:revision>
  <dcterms:created xsi:type="dcterms:W3CDTF">2018-01-30T22:19:00Z</dcterms:created>
  <dcterms:modified xsi:type="dcterms:W3CDTF">2018-02-16T11:54:34Z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