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750" y="908050"/>
            <a:ext cx="81375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/>
            <a:r>
              <a:rPr lang="tr-TR" sz="2400" b="1">
                <a:latin typeface="Times New Roman" pitchFamily="18" charset="0"/>
              </a:rPr>
              <a:t>Ornittofili (=Ornitogam)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Kuşlar aracılığı ile gerçekleşir. Özellikle tropikal bölgelerde yetişen bazı bitkilerde nektar ile beslenmek için çiçeğe gelen kuşlar aracılığıyla tozlaşma olur. </a:t>
            </a:r>
          </a:p>
        </p:txBody>
      </p:sp>
    </p:spTree>
    <p:extLst>
      <p:ext uri="{BB962C8B-B14F-4D97-AF65-F5344CB8AC3E}">
        <p14:creationId xmlns:p14="http://schemas.microsoft.com/office/powerpoint/2010/main" val="37870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29600" cy="4525962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Karpellerin olgunlaşması sonucu meydana gelen meyva kabuğuna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Ekzokar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p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karpelin dış epiderması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mezofil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iç epiderma</a:t>
            </a:r>
          </a:p>
        </p:txBody>
      </p:sp>
    </p:spTree>
    <p:extLst>
      <p:ext uri="{BB962C8B-B14F-4D97-AF65-F5344CB8AC3E}">
        <p14:creationId xmlns:p14="http://schemas.microsoft.com/office/powerpoint/2010/main" val="3982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2116137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 içinde tohumu barındıran ve onu su kaybı, hastalıklar böcekler ve diğer zararlı etkenlerden korur. Ayrıca tohumların çevreye dağılmasını sağlar</a:t>
            </a:r>
          </a:p>
        </p:txBody>
      </p:sp>
    </p:spTree>
    <p:extLst>
      <p:ext uri="{BB962C8B-B14F-4D97-AF65-F5344CB8AC3E}">
        <p14:creationId xmlns:p14="http://schemas.microsoft.com/office/powerpoint/2010/main" val="2650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608513"/>
          </a:xfrm>
        </p:spPr>
        <p:txBody>
          <a:bodyPr/>
          <a:lstStyle/>
          <a:p>
            <a:pPr marL="812800" indent="-81280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Meyvalar değişik tiplerde olur. Bu tiplere göre meyvaları 3 grupta incelemek mümkündür. </a:t>
            </a:r>
          </a:p>
          <a:p>
            <a:pPr marL="812800" indent="-812800" algn="just">
              <a:buFont typeface="Wingdings" pitchFamily="2" charset="2"/>
              <a:buChar char="§"/>
            </a:pP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Basit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Kuru meyvala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açılan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açılmayan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Etli Meyvalar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AutoNum type="arabicPeriod" startAt="2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Agregat meyvalar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 startAt="3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Bileşik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6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952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döllenmiş ovüllerin olgunlaşması sonucu meydana gelir.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 bir tohum başlıca 3 kısımdan meydana gelir.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kabuğu (=testa)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Endosperma (=besi doku)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19475" y="692150"/>
            <a:ext cx="2519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TOHUM</a:t>
            </a:r>
          </a:p>
        </p:txBody>
      </p:sp>
    </p:spTree>
    <p:extLst>
      <p:ext uri="{BB962C8B-B14F-4D97-AF65-F5344CB8AC3E}">
        <p14:creationId xmlns:p14="http://schemas.microsoft.com/office/powerpoint/2010/main" val="3107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8716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kabuğu tohumu mekanik etkilere ve uygun olmayan çevre koşullarına karşı koruyan kısımdır. Bu nedenle bu dokuyu oluşturan hücrelerin çeperlerine mantar/lignin birikmiştir. </a:t>
            </a:r>
          </a:p>
        </p:txBody>
      </p:sp>
    </p:spTree>
    <p:extLst>
      <p:ext uri="{BB962C8B-B14F-4D97-AF65-F5344CB8AC3E}">
        <p14:creationId xmlns:p14="http://schemas.microsoft.com/office/powerpoint/2010/main" val="3369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497888" cy="352901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D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öllenmiş her tohumun içinde o tohumun ait olduğu bitkinin küçük bir modeli bulunur. Bu modele embriyo denir. (fasulye, fıstık) Bir tohumda genellikle bir embriyo bulunur.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80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23850" y="1125538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Embriyo: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-Kök taslağı (radikula)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-Gövde taslağı (plumula)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-Çenekler ( kotiledonlar) dan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6261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19732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latin typeface="Times New Roman" pitchFamily="18" charset="0"/>
              </a:rPr>
              <a:t>Besi doku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Tohum çimlenirken embriyoyu, daha sonra çim bitkisini besleyen kısımdır. 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Nişasta, protein, yağ yönünden zengindir.</a:t>
            </a:r>
          </a:p>
        </p:txBody>
      </p:sp>
    </p:spTree>
    <p:extLst>
      <p:ext uri="{BB962C8B-B14F-4D97-AF65-F5344CB8AC3E}">
        <p14:creationId xmlns:p14="http://schemas.microsoft.com/office/powerpoint/2010/main" val="37568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içindeki embriyonun uygun şartlar bularak gelişmesi ile ana bitkiye benzer bir bitki meydana getirmek üzere tohumdan çıkıp serbest hale geçmesine </a:t>
            </a:r>
            <a:r>
              <a:rPr lang="tr-TR" sz="2400" b="1">
                <a:latin typeface="Times New Roman" pitchFamily="18" charset="0"/>
              </a:rPr>
              <a:t>“çimlenme”</a:t>
            </a:r>
            <a:r>
              <a:rPr lang="tr-TR" sz="2400">
                <a:latin typeface="Times New Roman" pitchFamily="18" charset="0"/>
              </a:rPr>
              <a:t> denir.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 iki tipte görülür: 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Epigeik çimlenme		dikotillerde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Hipogeik çimlenme		monokotillerde</a:t>
            </a:r>
          </a:p>
        </p:txBody>
      </p:sp>
    </p:spTree>
    <p:extLst>
      <p:ext uri="{BB962C8B-B14F-4D97-AF65-F5344CB8AC3E}">
        <p14:creationId xmlns:p14="http://schemas.microsoft.com/office/powerpoint/2010/main" val="37273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Tohumlar olgunlaştıktan sonra çimlenene kadar çok az su içerirler. Bu oran dinlenme safhasında % 5-15’ e kadar düşer. Bu aşamada tohum çimlenme özelliğini kaybetmeden senelerce durabilir.</a:t>
            </a:r>
          </a:p>
        </p:txBody>
      </p:sp>
    </p:spTree>
    <p:extLst>
      <p:ext uri="{BB962C8B-B14F-4D97-AF65-F5344CB8AC3E}">
        <p14:creationId xmlns:p14="http://schemas.microsoft.com/office/powerpoint/2010/main" val="8203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95288" y="908050"/>
            <a:ext cx="831691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Bir çiçekte meydana gelen polenler aynı türün başka bir bitkisinin dişi organına gelir ve döllenme olursa bu tip döllenmeye de </a:t>
            </a:r>
            <a:r>
              <a:rPr lang="tr-TR" sz="2400" b="1">
                <a:latin typeface="Times New Roman" pitchFamily="18" charset="0"/>
              </a:rPr>
              <a:t>“çapraz döllenme”</a:t>
            </a:r>
            <a:r>
              <a:rPr lang="tr-TR" sz="2400">
                <a:latin typeface="Times New Roman" pitchFamily="18" charset="0"/>
              </a:rPr>
              <a:t>  denir.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Bitkiler otogamiyi engellemek için çeşitli tedbirler almışlardır.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önemli tedbir çiçekteki erkek ve dişi organların farklı zamanda olgunlaşmasıdır. Buna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“dikogami”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Çiçeklerde genellikle erkek organ daha önce olgunlaşır.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Bazı bitkilerde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Plantago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(=sinirli ot ) ise dişi organ erkek organdan önce olgunlaşır buna ise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protogin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156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bitki yaşamının dayanağı ve başlangıcı ve ürünü olup geleceğin güvencesidir. Bu nedenle tohumun çevreye yayılması önemlidir.</a:t>
            </a:r>
            <a:endParaRPr lang="tr-TR" sz="240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farklı yollarla çevreye yayılabilir.</a:t>
            </a:r>
          </a:p>
        </p:txBody>
      </p:sp>
    </p:spTree>
    <p:extLst>
      <p:ext uri="{BB962C8B-B14F-4D97-AF65-F5344CB8AC3E}">
        <p14:creationId xmlns:p14="http://schemas.microsoft.com/office/powerpoint/2010/main" val="411874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Rüzgarla</a:t>
            </a:r>
            <a:r>
              <a:rPr lang="tr-TR"/>
              <a:t>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Çok küçük (Orchidaceae)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K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anatlı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T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üylü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Salix,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3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1757363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Hayvanlarla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öcekler, hayvanlar, insanlar taşır. Hayvanlar yer, yünlerine yapışır.</a:t>
            </a:r>
          </a:p>
        </p:txBody>
      </p:sp>
    </p:spTree>
    <p:extLst>
      <p:ext uri="{BB962C8B-B14F-4D97-AF65-F5344CB8AC3E}">
        <p14:creationId xmlns:p14="http://schemas.microsoft.com/office/powerpoint/2010/main" val="26326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 ile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Su bitkilerinde görülür. Yüzeyleri kutin/mum ile kaplı </a:t>
            </a:r>
          </a:p>
        </p:txBody>
      </p:sp>
    </p:spTree>
    <p:extLst>
      <p:ext uri="{BB962C8B-B14F-4D97-AF65-F5344CB8AC3E}">
        <p14:creationId xmlns:p14="http://schemas.microsoft.com/office/powerpoint/2010/main" val="30163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19431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Kendi kendine yayılma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Turgor değişikliği ile (</a:t>
            </a:r>
            <a:r>
              <a:rPr lang="tr-TR" sz="2400" i="1">
                <a:latin typeface="Times New Roman" pitchFamily="18" charset="0"/>
              </a:rPr>
              <a:t>Ecballium</a:t>
            </a:r>
            <a:r>
              <a:rPr lang="tr-TR" sz="240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Porisit kapsül (</a:t>
            </a:r>
            <a:r>
              <a:rPr lang="tr-TR" sz="2400" i="1">
                <a:latin typeface="Times New Roman" pitchFamily="18" charset="0"/>
              </a:rPr>
              <a:t>Papaver)</a:t>
            </a:r>
          </a:p>
        </p:txBody>
      </p:sp>
    </p:spTree>
    <p:extLst>
      <p:ext uri="{BB962C8B-B14F-4D97-AF65-F5344CB8AC3E}">
        <p14:creationId xmlns:p14="http://schemas.microsoft.com/office/powerpoint/2010/main" val="22030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11188" y="1628775"/>
            <a:ext cx="79930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Mikrosporun kromozom sayısı haploit (n) tir.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Mikrosporlar polen kesesi zarının yırtılması ile etrafa yayılır.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Ancak polen kesesinden ayrılmadan önce polenlerin çekirdekleri ikiye bölünür.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Oluşan yeni çekirdeklerden bir tanesi ana hücrenin çeperine yakın bir yerde saat camı şeklinde ince bir çeperle ayrılır.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Bir süre sonra generatif hücre çeperden ayrılarak vegatatif hücrenin içine girmeye başlar ve mekik şeklini alır.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dönemde tozlaşma olur.</a:t>
            </a:r>
          </a:p>
        </p:txBody>
      </p:sp>
    </p:spTree>
    <p:extLst>
      <p:ext uri="{BB962C8B-B14F-4D97-AF65-F5344CB8AC3E}">
        <p14:creationId xmlns:p14="http://schemas.microsoft.com/office/powerpoint/2010/main" val="3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11188" y="1341438"/>
            <a:ext cx="80645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oluşumundan önce plasentadan bir çıkıntı meydana gelir.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Bundan sonra tohum taslağı (=ovül) örtüsü (=integüment) oluşur.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çok erken gelişme safhasında diploit olan büyük bir hücre belirir. Bu hücre “ makrospor ana hücresidir“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hücre mayoz bölünme ile 4 gamet oluşturur.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gametlerden 3’ ü kaybolur bir tanesi kalır kalan bu hücreye “ makrospor (=embriyo kesesi ana hücresi ) “ denir.</a:t>
            </a:r>
          </a:p>
        </p:txBody>
      </p:sp>
    </p:spTree>
    <p:extLst>
      <p:ext uri="{BB962C8B-B14F-4D97-AF65-F5344CB8AC3E}">
        <p14:creationId xmlns:p14="http://schemas.microsoft.com/office/powerpoint/2010/main" val="17811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68313" y="2205038"/>
            <a:ext cx="81359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Makrospor mitoz bölünme ile önce iki hücreye bu iki hücre tekrar mitozla ikiye sonra tekrar ikiye bölünür ve üçüncü bölünme sonucunda embriyo kesesinde 8 çekirdek kutuplarda 4’ lü gruplar halinde toplanır.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Dörtlü gruplardan birer çekirdek orta kısma gelir ve birleşir. Diploit sağdadır.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Böylece embriyo kesesi döllenmeye hazır hale gelmiş olur.</a:t>
            </a:r>
          </a:p>
        </p:txBody>
      </p:sp>
    </p:spTree>
    <p:extLst>
      <p:ext uri="{BB962C8B-B14F-4D97-AF65-F5344CB8AC3E}">
        <p14:creationId xmlns:p14="http://schemas.microsoft.com/office/powerpoint/2010/main" val="920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627313" y="1196975"/>
            <a:ext cx="374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Polenin Çimlenmesi</a:t>
            </a:r>
            <a:r>
              <a:rPr lang="tr-TR" sz="3200" b="1">
                <a:latin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4213" y="20558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Dişi organın tepeciğine ulaşan polen taneleri burada çimlenir.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Çimlenmenin başlangıcında polen tanesinin stoplazması şişer.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İntin çeperle çevrilmiş olan sitoplazma, ekzin çeperde meydana gelen deliklerden çıkarak uzun bölmesiz bir polen tüpü meydana getirir.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tüpün içine sitoplazma ile birlikte önce vegatif hücrenin çekirdeği sonrada generatif hücrenin bölünmesinden meydana gelen iki sperma hücresi girer.</a:t>
            </a:r>
          </a:p>
        </p:txBody>
      </p:sp>
    </p:spTree>
    <p:extLst>
      <p:ext uri="{BB962C8B-B14F-4D97-AF65-F5344CB8AC3E}">
        <p14:creationId xmlns:p14="http://schemas.microsoft.com/office/powerpoint/2010/main" val="35565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03575" y="1268413"/>
            <a:ext cx="2620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tr-TR"/>
              <a:t>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3850" y="2708275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boyuncuk hücreleri arasına girer.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Boyuncuk hücreleri arasında ilerleyerek tohum taslağına doğru gelişir.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boyuncuğunu geçtikten sonra embriyo kesesine ulaşmak için iki değişik yoldan birini izler.</a:t>
            </a:r>
          </a:p>
        </p:txBody>
      </p:sp>
    </p:spTree>
    <p:extLst>
      <p:ext uri="{BB962C8B-B14F-4D97-AF65-F5344CB8AC3E}">
        <p14:creationId xmlns:p14="http://schemas.microsoft.com/office/powerpoint/2010/main" val="1133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5288" y="2133600"/>
            <a:ext cx="8208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embriyo kesesine ulaşınca ucu önce (Sinerjit hücreler enzim salgılayarak polen tüpü çeperini eritirler.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Sinerjit hücrelerden birisine değer.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çeperi uç kısımdan açılır ve içindekiler embriyo kesesine boşalır.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içinde bulunan vejetatif çekirdek kaybolur, kalan iki sperma hücresinden birisi yumurta hücresi diğeri ise sekonder çekirdek ile birleşir. </a:t>
            </a:r>
          </a:p>
        </p:txBody>
      </p:sp>
    </p:spTree>
    <p:extLst>
      <p:ext uri="{BB962C8B-B14F-4D97-AF65-F5344CB8AC3E}">
        <p14:creationId xmlns:p14="http://schemas.microsoft.com/office/powerpoint/2010/main" val="19079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5288" y="2708275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döllenme sonucu gelişmiş ve olgunlaşmış ovaryum ile içerdiği tohumların meydana getirdiği topluluktur. 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olgunlaşırken diğer çiçek organları dökülür.</a:t>
            </a:r>
          </a:p>
        </p:txBody>
      </p:sp>
    </p:spTree>
    <p:extLst>
      <p:ext uri="{BB962C8B-B14F-4D97-AF65-F5344CB8AC3E}">
        <p14:creationId xmlns:p14="http://schemas.microsoft.com/office/powerpoint/2010/main" val="302474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2018-06-08T11:29:14Z</dcterms:created>
  <dcterms:modified xsi:type="dcterms:W3CDTF">2018-06-08T11:29:30Z</dcterms:modified>
</cp:coreProperties>
</file>