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6" r:id="rId4"/>
    <p:sldId id="258" r:id="rId5"/>
    <p:sldId id="259" r:id="rId6"/>
    <p:sldId id="279" r:id="rId7"/>
    <p:sldId id="26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9C8BC09F-6D0E-4213-ACEA-370898D33E50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51F8FAF0-F1FB-427D-AA23-3A76ECD47F91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hyperlink" Target="file:///C:\Users\uses%20pc\Desktop\EBU_2016\Yeni%20klas&#246;r\15-49_yas_ogrenm_rehber.doc" TargetMode="External"/><Relationship Id="rId2" Type="http://schemas.openxmlformats.org/officeDocument/2006/relationships/hyperlink" Target="file:///C:\Users\uses%20pc\Desktop\EBU_2016\Yeni%20klas&#246;r\15-49%20izlem%20formu.doc" TargetMode="External"/><Relationship Id="rId1" Type="http://schemas.openxmlformats.org/officeDocument/2006/relationships/hyperlink" Target="file:///C:\Users\uses%20pc\Desktop\EBU_2016\Yeni%20klas&#246;r\ETF.xl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hyperlink" Target="file:///C:\Users\uses%20pc\Desktop\EBU_2016\Yeni%20klas&#246;r\dusukk.pdf" TargetMode="External"/><Relationship Id="rId1" Type="http://schemas.openxmlformats.org/officeDocument/2006/relationships/hyperlink" Target="file:///C:\Users\uses%20pc\Desktop\EBU_2016\Yeni%20klas&#246;r\dobyr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hyperlink" Target="file:///C:\Users\uses%20pc\Desktop\EBU_2016\Yeni%20klas&#246;r\rgy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050" y="563880"/>
            <a:ext cx="10883900" cy="5729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tr-TR" sz="2000" b="1" dirty="0" smtClean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 Direktifleri (2005)’ne göre ebelik görevleri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Aile planlaması eğitim ve danışmanlığı, </a:t>
            </a:r>
            <a:endParaRPr lang="tr-TR" sz="2000" u="sng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Gebeliğin tanılanması,</a:t>
            </a:r>
            <a:endParaRPr lang="tr-TR" sz="2000" u="sng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 gebeliklerin izlemi ve muayeneleri, </a:t>
            </a:r>
            <a:endParaRPr lang="tr-TR" sz="2000" u="sng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Gebelikte risklerin erken tanısı için gerekli muayene ve yönlendirme,</a:t>
            </a:r>
            <a:endParaRPr lang="tr-TR" sz="2000" u="sng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Hijyen ve beslenme konuları dahil ana-babalığı hazırlık programları, emzirme danışmanlığı gibi eğitim faaliyetlerinin yürütülmesi,</a:t>
            </a:r>
            <a:endParaRPr lang="tr-TR" sz="2000" u="sng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İntrauterin fetal durum ve travayı uygun klinik ve teknik yöntemlerle izleme,</a:t>
            </a:r>
            <a:endParaRPr lang="tr-TR" sz="20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Anneye bakım hizmeti verilmesi,</a:t>
            </a:r>
            <a:endParaRPr lang="tr-TR" sz="2000" u="sng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Acil makat doğumlar ve epizyotomi gerektiren durumlar dahil normal doğumların yönetilmesi,</a:t>
            </a:r>
            <a:endParaRPr lang="tr-TR" sz="20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 ve bebek için anormal bulguların belirlenmesi,</a:t>
            </a:r>
            <a:endParaRPr lang="tr-TR" sz="2000" u="sng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Hekimin yokluğunda gerekli acil önlemlerin alınması (özellikle plasentanın elle çıkarılması, uterus manuel muayenesi vb),</a:t>
            </a:r>
            <a:endParaRPr lang="tr-TR" sz="20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Yenidoğanın ilk bakım ve muayenesi, gerekirse acil resüsitasyon yapılması,</a:t>
            </a:r>
            <a:endParaRPr lang="tr-TR" sz="2000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Postnatal dönemde annenin bakım ve izlemi hizmetlerinin verilmesi,</a:t>
            </a:r>
            <a:endParaRPr lang="tr-TR" sz="2000" u="sng" dirty="0" smtClean="0">
              <a:effectLst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tr-TR" sz="2000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Yenidoğanın bakım ve gelişiminin izlenmesi.</a:t>
            </a:r>
            <a:endParaRPr lang="tr-TR" sz="2000" u="sng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668" y="1782127"/>
            <a:ext cx="117168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1928 yılında Tababet ve Şuabat-ı San’atlarının Tarz-ı İcrasına Dair Kanun </a:t>
            </a:r>
            <a:endParaRPr lang="tr-TR" sz="24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Sağlık </a:t>
            </a:r>
            <a:r>
              <a:rPr lang="tr-TR" sz="2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Kabinlerinin Açılışı </a:t>
            </a:r>
            <a:r>
              <a:rPr lang="tr-TR" sz="2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İşleyişi Hk.Genelge 1997-3</a:t>
            </a:r>
            <a:endParaRPr lang="tr-TR" sz="2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Arial Narrow" panose="020B0606020202030204" pitchFamily="34" charset="0"/>
              </a:rPr>
              <a:t>24/11/2004 </a:t>
            </a:r>
            <a:r>
              <a:rPr lang="tr-TR" sz="2400" dirty="0">
                <a:latin typeface="Arial Narrow" panose="020B0606020202030204" pitchFamily="34" charset="0"/>
              </a:rPr>
              <a:t>tarihli ve 5258 sayı ile yayınlanan Aile Hekimliği Kanununda ebeler,  hemşire ve sağlık memurları ile birlikte ‘Aile Sağlığı Elemanı’ olarak tanımlanmıştır (Resmi Gazete, 2004). </a:t>
            </a:r>
            <a:endParaRPr lang="tr-TR" sz="24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Arial Narrow" panose="020B0606020202030204" pitchFamily="34" charset="0"/>
              </a:rPr>
              <a:t>25.01.2013 tarih ve 28539 sayı ile yayınlanan Aile Hekimliği Uygulama Yönetmeliği </a:t>
            </a:r>
            <a:endParaRPr lang="tr-TR" sz="24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>
                <a:latin typeface="Arial Narrow" panose="020B0606020202030204" pitchFamily="34" charset="0"/>
              </a:rPr>
              <a:t>Toplum Sağlığı Merkezi Ve Bağlı Birimler Yönetmeliği 5 Şubat 2015 /Sayı : 29258</a:t>
            </a:r>
            <a:endParaRPr lang="tr-TR" sz="24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tr-TR" sz="2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Mayıs 2014 tarih ve 29007 sayılı Resmi Gazetede yayınlanan Sağlık Meslek Mensupları İle Sağlık Hizmetlerinde Çalışan Diğer Meslek Mensuplarının İş ve Görev Tanımlarına Dair Yönetmelik </a:t>
            </a:r>
            <a:endParaRPr lang="tr-TR" sz="24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400" dirty="0" smtClean="0">
                <a:latin typeface="Arial Narrow" panose="020B0606020202030204" pitchFamily="34" charset="0"/>
              </a:rPr>
              <a:t>507 </a:t>
            </a:r>
            <a:r>
              <a:rPr lang="tr-TR" sz="2400" dirty="0" smtClean="0">
                <a:latin typeface="Arial Narrow" panose="020B0606020202030204" pitchFamily="34" charset="0"/>
              </a:rPr>
              <a:t>Sayılı Nüfus Planlaması Hizmetlerini Yürütecek Personelin Eğitimi. Görev, Yetki Ve Sorumlulukları Hakkında Yönetmelik</a:t>
            </a:r>
            <a:endParaRPr lang="tr-TR" sz="24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0473" y="664085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Mevzuat</a:t>
            </a:r>
            <a:endParaRPr lang="tr-TR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8626" y="2929066"/>
            <a:ext cx="10455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AutoNum type="alphaLcParenR"/>
            </a:pPr>
            <a:r>
              <a:rPr lang="tr-TR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Cinsel </a:t>
            </a:r>
            <a:r>
              <a:rPr lang="tr-TR" sz="2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sağlık ve üreme sağlığı hizmetlerinde; gebelik öncesi dönemde gebeliğe hazırlık eğitimi ile anne-babalığa ve doğuma hazırlık programlarının hazırlanmasını ve yürütülmesini sağlar. Doğurganlık sınırları içerisindeki kadınların üreme sağlığı konusunda izlemini yapar</a:t>
            </a:r>
            <a:r>
              <a:rPr lang="tr-TR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tr-TR" sz="2400" dirty="0" smtClean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tr-TR" sz="2400" dirty="0" smtClean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tr-TR" sz="24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hlinkClick r:id="rId1" action="ppaction://hlinkfile"/>
              </a:rPr>
              <a:t>ETF</a:t>
            </a:r>
            <a:r>
              <a:rPr lang="tr-TR" sz="24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(yılda 1 izlem)</a:t>
            </a:r>
            <a:endParaRPr lang="tr-TR" sz="2400" dirty="0" smtClean="0">
              <a:solidFill>
                <a:srgbClr val="00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tr-TR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2" action="ppaction://hlinkfile"/>
              </a:rPr>
              <a:t>15-49 Yaş kadın İzleme Formu</a:t>
            </a:r>
            <a:r>
              <a:rPr lang="tr-TR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 </a:t>
            </a:r>
            <a:r>
              <a:rPr lang="tr-TR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3" action="ppaction://hlinkfile"/>
              </a:rPr>
              <a:t>15-49 Yaş kadın Değerlendirme Formu </a:t>
            </a:r>
            <a:r>
              <a:rPr lang="tr-TR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(yılda 2 izlem</a:t>
            </a:r>
            <a:r>
              <a:rPr lang="tr-TR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)</a:t>
            </a:r>
            <a:endParaRPr lang="tr-TR" sz="2400" dirty="0" smtClean="0">
              <a:solidFill>
                <a:srgbClr val="000000"/>
              </a:solidFill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Font typeface="+mj-lt"/>
              <a:buAutoNum type="arabicPeriod"/>
            </a:pPr>
            <a:r>
              <a:rPr lang="tr-TR" sz="24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Gebe Bilgilendirme Sınıfı/ Doğuma Hazırlık Sınıfı</a:t>
            </a:r>
            <a:endParaRPr lang="tr-TR" sz="2400" dirty="0" smtClean="0">
              <a:solidFill>
                <a:srgbClr val="00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8626" y="550259"/>
            <a:ext cx="107872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sz="24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Sağlık Meslek Mensupları İle Sağlık Hizmetlerinde Çalışan Diğer Meslek Mensuplarının İş ve Görev Tanımlarına Dair Yönetmelik  </a:t>
            </a:r>
            <a:endParaRPr lang="tr-TR" sz="2400" b="1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3600" b="1" dirty="0" smtClean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EBELİK</a:t>
            </a:r>
            <a:endParaRPr lang="tr-TR" sz="3600" b="1" dirty="0" smtClean="0">
              <a:solidFill>
                <a:srgbClr val="FF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3858" y="305579"/>
            <a:ext cx="10561982" cy="3661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tr-TR" sz="24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b) </a:t>
            </a:r>
            <a:r>
              <a:rPr lang="tr-TR" sz="2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Gebelik tanısını koyar, normal gebe izlemini ve gerekli muayenelerini yapar, riskli durumları erken dönemde belirler, gerekli önlemleri alarak sevk eder</a:t>
            </a:r>
            <a:r>
              <a:rPr lang="tr-TR" sz="24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  <a:endParaRPr lang="tr-TR" sz="2400" dirty="0" smtClean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tr-TR" sz="800" dirty="0" smtClean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tr-TR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Gebelik İzlemleri</a:t>
            </a:r>
            <a:endParaRPr lang="tr-TR" sz="24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İzlem (Gebeliğin ilk 14 haftası)</a:t>
            </a: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İzlem (Gebeliğin 18-24. haftaları arasında)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İzlem (Gebeliğin 28-32. haftaları arasında)</a:t>
            </a:r>
            <a:endParaRPr lang="tr-TR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spcAft>
                <a:spcPts val="0"/>
              </a:spcAft>
              <a:buAutoNum type="arabicPeriod"/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İzlem (Gebeliğin 36-38. haftaları arasında)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tr-TR" sz="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tr-T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1134110" y="1512570"/>
            <a:ext cx="992441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just">
              <a:spcAft>
                <a:spcPts val="0"/>
              </a:spcAft>
            </a:pPr>
            <a:r>
              <a:rPr lang="tr-TR" sz="2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Bağışıklama (Tetanoz)</a:t>
            </a:r>
            <a:endParaRPr lang="tr-TR" sz="2400" u="sng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Doz Sayısı/  Uygulama Zamanı  /Koruma Süresi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Td 1 Gebeliğin 4. Ayında – ilk karşılaşmada/ Yok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Td 2 /Td 1’den En Az 4 Hafta Sonra /1-3 Yıl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Td 3 /Td 2’den En Az 6 Ay Sonra/ 5 Yıl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Td 4 /Td 3’den En Az 1 Yıl Sonra Ya Da Bir Sonraki Gebelikte /10 Yıl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Td 5/ Td 4’den En Az 1 Yıl Sonra Ya Da Bir Sonraki Gebelikte/Doğurganlık Çağı Boyunca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  <a:hlinkClick r:id="rId1" action="ppaction://hlinkfile"/>
              </a:rPr>
              <a:t>*Doğum Öncesi Bakım Yönetim Rehberi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  / 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  <a:hlinkClick r:id="rId2" action="ppaction://hlinkfile"/>
              </a:rPr>
              <a:t>Düşük Yönetim Rehberi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0088" y="1164120"/>
            <a:ext cx="866692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Riskli Gebelikler Yönetimi</a:t>
            </a:r>
            <a:endParaRPr lang="tr-TR" sz="2800" b="1" dirty="0" smtClean="0">
              <a:solidFill>
                <a:srgbClr val="FF0000"/>
              </a:solidFill>
            </a:endParaRPr>
          </a:p>
          <a:p>
            <a:endParaRPr lang="tr-TR" sz="2800" b="1" dirty="0" smtClean="0">
              <a:solidFill>
                <a:srgbClr val="FF0000"/>
              </a:solidFill>
            </a:endParaRPr>
          </a:p>
          <a:p>
            <a:endParaRPr lang="tr-TR" sz="800" dirty="0" smtClean="0"/>
          </a:p>
          <a:p>
            <a:r>
              <a:rPr lang="tr-TR" sz="2400" dirty="0" smtClean="0"/>
              <a:t>Gebelikte Venöz Tromboembolizm Yönetimi Rehberi</a:t>
            </a:r>
            <a:endParaRPr lang="tr-TR" sz="2400" dirty="0" smtClean="0"/>
          </a:p>
          <a:p>
            <a:r>
              <a:rPr lang="tr-TR" sz="2400" dirty="0" smtClean="0"/>
              <a:t>Gebelik ve Kardiyovasküler Hastalıklar Yönetim Rehberi </a:t>
            </a:r>
            <a:endParaRPr lang="tr-TR" sz="2400" dirty="0" smtClean="0"/>
          </a:p>
          <a:p>
            <a:r>
              <a:rPr lang="tr-TR" sz="2400" dirty="0" smtClean="0"/>
              <a:t>Diyabetik Gebe Yönetim Rehberi</a:t>
            </a:r>
            <a:endParaRPr lang="tr-TR" sz="2400" dirty="0" smtClean="0"/>
          </a:p>
          <a:p>
            <a:r>
              <a:rPr lang="tr-TR" sz="2400" dirty="0" smtClean="0"/>
              <a:t>Epileptik Gebe Yönetim Rehberi</a:t>
            </a:r>
            <a:endParaRPr lang="tr-TR" sz="2400" dirty="0" smtClean="0"/>
          </a:p>
          <a:p>
            <a:r>
              <a:rPr lang="tr-TR" sz="2400" dirty="0" smtClean="0"/>
              <a:t>Astımlı Gebe Yönetim Rehberi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>
                <a:hlinkClick r:id="rId1" action="ppaction://hlinkfile"/>
              </a:rPr>
              <a:t>RGYR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3214</Words>
  <Application>WPS Presentation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Arial Narrow</vt:lpstr>
      <vt:lpstr>Times New Roman</vt:lpstr>
      <vt:lpstr>Calibri</vt:lpstr>
      <vt:lpstr>Calibri Light</vt:lpstr>
      <vt:lpstr>Microsoft YaHei</vt:lpstr>
      <vt:lpstr/>
      <vt:lpstr>Arial Unicode MS</vt:lpstr>
      <vt:lpstr>Segoe Print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uses pc</dc:creator>
  <cp:lastModifiedBy>Nesibe Uzel Yar</cp:lastModifiedBy>
  <cp:revision>25</cp:revision>
  <dcterms:created xsi:type="dcterms:W3CDTF">2016-10-20T21:08:00Z</dcterms:created>
  <dcterms:modified xsi:type="dcterms:W3CDTF">2020-02-06T17:10:25Z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