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p:restoredTop sz="94665"/>
  </p:normalViewPr>
  <p:slideViewPr>
    <p:cSldViewPr snapToGrid="0" snapToObjects="1">
      <p:cViewPr varScale="1">
        <p:scale>
          <a:sx n="88" d="100"/>
          <a:sy n="88" d="100"/>
        </p:scale>
        <p:origin x="184" y="5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D53FC6E-7F0F-0547-87D5-569F42C6818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tıklayın</a:t>
            </a:r>
          </a:p>
        </p:txBody>
      </p:sp>
      <p:sp>
        <p:nvSpPr>
          <p:cNvPr id="3" name="Alt Başlık 2">
            <a:extLst>
              <a:ext uri="{FF2B5EF4-FFF2-40B4-BE49-F238E27FC236}">
                <a16:creationId xmlns:a16="http://schemas.microsoft.com/office/drawing/2014/main" id="{8B27EB6A-91B6-9645-A2C1-EC1F3AD3A3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A39CF27-4E76-BB48-A5E5-A5A2C059BF15}"/>
              </a:ext>
            </a:extLst>
          </p:cNvPr>
          <p:cNvSpPr>
            <a:spLocks noGrp="1"/>
          </p:cNvSpPr>
          <p:nvPr>
            <p:ph type="dt" sz="half" idx="10"/>
          </p:nvPr>
        </p:nvSpPr>
        <p:spPr/>
        <p:txBody>
          <a:bodyPr/>
          <a:lstStyle/>
          <a:p>
            <a:fld id="{DEDA6F7B-A0A0-CB4B-8D86-090B4DEC1F1D}" type="datetimeFigureOut">
              <a:rPr lang="tr-TR" smtClean="0"/>
              <a:t>15.02.2018</a:t>
            </a:fld>
            <a:endParaRPr lang="tr-TR"/>
          </a:p>
        </p:txBody>
      </p:sp>
      <p:sp>
        <p:nvSpPr>
          <p:cNvPr id="5" name="Alt Bilgi Yer Tutucusu 4">
            <a:extLst>
              <a:ext uri="{FF2B5EF4-FFF2-40B4-BE49-F238E27FC236}">
                <a16:creationId xmlns:a16="http://schemas.microsoft.com/office/drawing/2014/main" id="{E3D5EF43-08E1-9147-88E9-B5DBB8A0286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223578D-145D-2E44-B84D-D67719D2489E}"/>
              </a:ext>
            </a:extLst>
          </p:cNvPr>
          <p:cNvSpPr>
            <a:spLocks noGrp="1"/>
          </p:cNvSpPr>
          <p:nvPr>
            <p:ph type="sldNum" sz="quarter" idx="12"/>
          </p:nvPr>
        </p:nvSpPr>
        <p:spPr/>
        <p:txBody>
          <a:bodyPr/>
          <a:lstStyle/>
          <a:p>
            <a:fld id="{C808A595-3727-714D-8DC9-06C4FB23B6A9}" type="slidenum">
              <a:rPr lang="tr-TR" smtClean="0"/>
              <a:t>‹#›</a:t>
            </a:fld>
            <a:endParaRPr lang="tr-TR"/>
          </a:p>
        </p:txBody>
      </p:sp>
    </p:spTree>
    <p:extLst>
      <p:ext uri="{BB962C8B-B14F-4D97-AF65-F5344CB8AC3E}">
        <p14:creationId xmlns:p14="http://schemas.microsoft.com/office/powerpoint/2010/main" val="3468432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A1BE277-E486-CC41-BFA2-C2744C398911}"/>
              </a:ext>
            </a:extLst>
          </p:cNvPr>
          <p:cNvSpPr>
            <a:spLocks noGrp="1"/>
          </p:cNvSpPr>
          <p:nvPr>
            <p:ph type="title"/>
          </p:nvPr>
        </p:nvSpPr>
        <p:spPr/>
        <p:txBody>
          <a:bodyPr/>
          <a:lstStyle/>
          <a:p>
            <a:r>
              <a:rPr lang="tr-TR"/>
              <a:t>Asıl başlık stili için tıklayın</a:t>
            </a:r>
          </a:p>
        </p:txBody>
      </p:sp>
      <p:sp>
        <p:nvSpPr>
          <p:cNvPr id="3" name="Dikey Metin Yer Tutucusu 2">
            <a:extLst>
              <a:ext uri="{FF2B5EF4-FFF2-40B4-BE49-F238E27FC236}">
                <a16:creationId xmlns:a16="http://schemas.microsoft.com/office/drawing/2014/main" id="{E0197CB4-1C8E-B749-AE2A-DE2B50B811EB}"/>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3B6B364-4593-4040-A6B3-7B7BF549F792}"/>
              </a:ext>
            </a:extLst>
          </p:cNvPr>
          <p:cNvSpPr>
            <a:spLocks noGrp="1"/>
          </p:cNvSpPr>
          <p:nvPr>
            <p:ph type="dt" sz="half" idx="10"/>
          </p:nvPr>
        </p:nvSpPr>
        <p:spPr/>
        <p:txBody>
          <a:bodyPr/>
          <a:lstStyle/>
          <a:p>
            <a:fld id="{DEDA6F7B-A0A0-CB4B-8D86-090B4DEC1F1D}" type="datetimeFigureOut">
              <a:rPr lang="tr-TR" smtClean="0"/>
              <a:t>15.02.2018</a:t>
            </a:fld>
            <a:endParaRPr lang="tr-TR"/>
          </a:p>
        </p:txBody>
      </p:sp>
      <p:sp>
        <p:nvSpPr>
          <p:cNvPr id="5" name="Alt Bilgi Yer Tutucusu 4">
            <a:extLst>
              <a:ext uri="{FF2B5EF4-FFF2-40B4-BE49-F238E27FC236}">
                <a16:creationId xmlns:a16="http://schemas.microsoft.com/office/drawing/2014/main" id="{BD95D003-E4FD-534C-8F7B-8A345C52847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05E42D4-0BDD-7644-B78D-8E2005CE7F81}"/>
              </a:ext>
            </a:extLst>
          </p:cNvPr>
          <p:cNvSpPr>
            <a:spLocks noGrp="1"/>
          </p:cNvSpPr>
          <p:nvPr>
            <p:ph type="sldNum" sz="quarter" idx="12"/>
          </p:nvPr>
        </p:nvSpPr>
        <p:spPr/>
        <p:txBody>
          <a:bodyPr/>
          <a:lstStyle/>
          <a:p>
            <a:fld id="{C808A595-3727-714D-8DC9-06C4FB23B6A9}" type="slidenum">
              <a:rPr lang="tr-TR" smtClean="0"/>
              <a:t>‹#›</a:t>
            </a:fld>
            <a:endParaRPr lang="tr-TR"/>
          </a:p>
        </p:txBody>
      </p:sp>
    </p:spTree>
    <p:extLst>
      <p:ext uri="{BB962C8B-B14F-4D97-AF65-F5344CB8AC3E}">
        <p14:creationId xmlns:p14="http://schemas.microsoft.com/office/powerpoint/2010/main" val="349196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CC89E3D5-581A-9F43-B52A-13CB9920204F}"/>
              </a:ext>
            </a:extLst>
          </p:cNvPr>
          <p:cNvSpPr>
            <a:spLocks noGrp="1"/>
          </p:cNvSpPr>
          <p:nvPr>
            <p:ph type="title" orient="vert"/>
          </p:nvPr>
        </p:nvSpPr>
        <p:spPr>
          <a:xfrm>
            <a:off x="8724900" y="365125"/>
            <a:ext cx="2628900" cy="5811838"/>
          </a:xfrm>
        </p:spPr>
        <p:txBody>
          <a:bodyPr vert="eaVert"/>
          <a:lstStyle/>
          <a:p>
            <a:r>
              <a:rPr lang="tr-TR"/>
              <a:t>Asıl başlık stili için tıklayın</a:t>
            </a:r>
          </a:p>
        </p:txBody>
      </p:sp>
      <p:sp>
        <p:nvSpPr>
          <p:cNvPr id="3" name="Dikey Metin Yer Tutucusu 2">
            <a:extLst>
              <a:ext uri="{FF2B5EF4-FFF2-40B4-BE49-F238E27FC236}">
                <a16:creationId xmlns:a16="http://schemas.microsoft.com/office/drawing/2014/main" id="{63AAF163-7E4D-7541-8272-5C675AF4A0E1}"/>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5DAECBE-D69B-9F46-AF97-1D2FC5E62872}"/>
              </a:ext>
            </a:extLst>
          </p:cNvPr>
          <p:cNvSpPr>
            <a:spLocks noGrp="1"/>
          </p:cNvSpPr>
          <p:nvPr>
            <p:ph type="dt" sz="half" idx="10"/>
          </p:nvPr>
        </p:nvSpPr>
        <p:spPr/>
        <p:txBody>
          <a:bodyPr/>
          <a:lstStyle/>
          <a:p>
            <a:fld id="{DEDA6F7B-A0A0-CB4B-8D86-090B4DEC1F1D}" type="datetimeFigureOut">
              <a:rPr lang="tr-TR" smtClean="0"/>
              <a:t>15.02.2018</a:t>
            </a:fld>
            <a:endParaRPr lang="tr-TR"/>
          </a:p>
        </p:txBody>
      </p:sp>
      <p:sp>
        <p:nvSpPr>
          <p:cNvPr id="5" name="Alt Bilgi Yer Tutucusu 4">
            <a:extLst>
              <a:ext uri="{FF2B5EF4-FFF2-40B4-BE49-F238E27FC236}">
                <a16:creationId xmlns:a16="http://schemas.microsoft.com/office/drawing/2014/main" id="{1C113AA9-07D6-334D-9DAC-357056EAECD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A924541-5C28-8643-9EF9-1C60B70906BA}"/>
              </a:ext>
            </a:extLst>
          </p:cNvPr>
          <p:cNvSpPr>
            <a:spLocks noGrp="1"/>
          </p:cNvSpPr>
          <p:nvPr>
            <p:ph type="sldNum" sz="quarter" idx="12"/>
          </p:nvPr>
        </p:nvSpPr>
        <p:spPr/>
        <p:txBody>
          <a:bodyPr/>
          <a:lstStyle/>
          <a:p>
            <a:fld id="{C808A595-3727-714D-8DC9-06C4FB23B6A9}" type="slidenum">
              <a:rPr lang="tr-TR" smtClean="0"/>
              <a:t>‹#›</a:t>
            </a:fld>
            <a:endParaRPr lang="tr-TR"/>
          </a:p>
        </p:txBody>
      </p:sp>
    </p:spTree>
    <p:extLst>
      <p:ext uri="{BB962C8B-B14F-4D97-AF65-F5344CB8AC3E}">
        <p14:creationId xmlns:p14="http://schemas.microsoft.com/office/powerpoint/2010/main" val="581123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3AE49F4-8156-6149-9BD2-CFBB040BD8BD}"/>
              </a:ext>
            </a:extLst>
          </p:cNvPr>
          <p:cNvSpPr>
            <a:spLocks noGrp="1"/>
          </p:cNvSpPr>
          <p:nvPr>
            <p:ph type="title"/>
          </p:nvPr>
        </p:nvSpPr>
        <p:spPr/>
        <p:txBody>
          <a:bodyPr/>
          <a:lstStyle/>
          <a:p>
            <a:r>
              <a:rPr lang="tr-TR"/>
              <a:t>Asıl başlık stili için tıklayın</a:t>
            </a:r>
          </a:p>
        </p:txBody>
      </p:sp>
      <p:sp>
        <p:nvSpPr>
          <p:cNvPr id="3" name="İçerik Yer Tutucusu 2">
            <a:extLst>
              <a:ext uri="{FF2B5EF4-FFF2-40B4-BE49-F238E27FC236}">
                <a16:creationId xmlns:a16="http://schemas.microsoft.com/office/drawing/2014/main" id="{6996A1C8-02F2-A14D-B0B4-48A1213AABD1}"/>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80DD52E-AA7A-FE4E-A98A-F8FBEC2E7B5F}"/>
              </a:ext>
            </a:extLst>
          </p:cNvPr>
          <p:cNvSpPr>
            <a:spLocks noGrp="1"/>
          </p:cNvSpPr>
          <p:nvPr>
            <p:ph type="dt" sz="half" idx="10"/>
          </p:nvPr>
        </p:nvSpPr>
        <p:spPr/>
        <p:txBody>
          <a:bodyPr/>
          <a:lstStyle/>
          <a:p>
            <a:fld id="{DEDA6F7B-A0A0-CB4B-8D86-090B4DEC1F1D}" type="datetimeFigureOut">
              <a:rPr lang="tr-TR" smtClean="0"/>
              <a:t>15.02.2018</a:t>
            </a:fld>
            <a:endParaRPr lang="tr-TR"/>
          </a:p>
        </p:txBody>
      </p:sp>
      <p:sp>
        <p:nvSpPr>
          <p:cNvPr id="5" name="Alt Bilgi Yer Tutucusu 4">
            <a:extLst>
              <a:ext uri="{FF2B5EF4-FFF2-40B4-BE49-F238E27FC236}">
                <a16:creationId xmlns:a16="http://schemas.microsoft.com/office/drawing/2014/main" id="{0BFA36CD-0F84-F441-82C3-A9865042EA4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2DF653D-538E-6948-A5C5-A8B4FF682F4F}"/>
              </a:ext>
            </a:extLst>
          </p:cNvPr>
          <p:cNvSpPr>
            <a:spLocks noGrp="1"/>
          </p:cNvSpPr>
          <p:nvPr>
            <p:ph type="sldNum" sz="quarter" idx="12"/>
          </p:nvPr>
        </p:nvSpPr>
        <p:spPr/>
        <p:txBody>
          <a:bodyPr/>
          <a:lstStyle/>
          <a:p>
            <a:fld id="{C808A595-3727-714D-8DC9-06C4FB23B6A9}" type="slidenum">
              <a:rPr lang="tr-TR" smtClean="0"/>
              <a:t>‹#›</a:t>
            </a:fld>
            <a:endParaRPr lang="tr-TR"/>
          </a:p>
        </p:txBody>
      </p:sp>
    </p:spTree>
    <p:extLst>
      <p:ext uri="{BB962C8B-B14F-4D97-AF65-F5344CB8AC3E}">
        <p14:creationId xmlns:p14="http://schemas.microsoft.com/office/powerpoint/2010/main" val="158260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2A572CA-6835-D548-A344-30A48336BA4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 için tıklayın</a:t>
            </a:r>
          </a:p>
        </p:txBody>
      </p:sp>
      <p:sp>
        <p:nvSpPr>
          <p:cNvPr id="3" name="Metin Yer Tutucusu 2">
            <a:extLst>
              <a:ext uri="{FF2B5EF4-FFF2-40B4-BE49-F238E27FC236}">
                <a16:creationId xmlns:a16="http://schemas.microsoft.com/office/drawing/2014/main" id="{FBEFC084-150B-AF46-BDAE-B72AA1DD0A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BF5EE18A-88DC-2040-922F-A7DEDF7093F8}"/>
              </a:ext>
            </a:extLst>
          </p:cNvPr>
          <p:cNvSpPr>
            <a:spLocks noGrp="1"/>
          </p:cNvSpPr>
          <p:nvPr>
            <p:ph type="dt" sz="half" idx="10"/>
          </p:nvPr>
        </p:nvSpPr>
        <p:spPr/>
        <p:txBody>
          <a:bodyPr/>
          <a:lstStyle/>
          <a:p>
            <a:fld id="{DEDA6F7B-A0A0-CB4B-8D86-090B4DEC1F1D}" type="datetimeFigureOut">
              <a:rPr lang="tr-TR" smtClean="0"/>
              <a:t>15.02.2018</a:t>
            </a:fld>
            <a:endParaRPr lang="tr-TR"/>
          </a:p>
        </p:txBody>
      </p:sp>
      <p:sp>
        <p:nvSpPr>
          <p:cNvPr id="5" name="Alt Bilgi Yer Tutucusu 4">
            <a:extLst>
              <a:ext uri="{FF2B5EF4-FFF2-40B4-BE49-F238E27FC236}">
                <a16:creationId xmlns:a16="http://schemas.microsoft.com/office/drawing/2014/main" id="{5CA432D9-0B7F-7D41-A0FC-40EA58C2F3A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4813BC6-B03F-204E-8C89-1A1BEE2349E6}"/>
              </a:ext>
            </a:extLst>
          </p:cNvPr>
          <p:cNvSpPr>
            <a:spLocks noGrp="1"/>
          </p:cNvSpPr>
          <p:nvPr>
            <p:ph type="sldNum" sz="quarter" idx="12"/>
          </p:nvPr>
        </p:nvSpPr>
        <p:spPr/>
        <p:txBody>
          <a:bodyPr/>
          <a:lstStyle/>
          <a:p>
            <a:fld id="{C808A595-3727-714D-8DC9-06C4FB23B6A9}" type="slidenum">
              <a:rPr lang="tr-TR" smtClean="0"/>
              <a:t>‹#›</a:t>
            </a:fld>
            <a:endParaRPr lang="tr-TR"/>
          </a:p>
        </p:txBody>
      </p:sp>
    </p:spTree>
    <p:extLst>
      <p:ext uri="{BB962C8B-B14F-4D97-AF65-F5344CB8AC3E}">
        <p14:creationId xmlns:p14="http://schemas.microsoft.com/office/powerpoint/2010/main" val="524410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CA9BFA3-E75B-E84A-9741-74DFA69FBA90}"/>
              </a:ext>
            </a:extLst>
          </p:cNvPr>
          <p:cNvSpPr>
            <a:spLocks noGrp="1"/>
          </p:cNvSpPr>
          <p:nvPr>
            <p:ph type="title"/>
          </p:nvPr>
        </p:nvSpPr>
        <p:spPr/>
        <p:txBody>
          <a:bodyPr/>
          <a:lstStyle/>
          <a:p>
            <a:r>
              <a:rPr lang="tr-TR"/>
              <a:t>Asıl başlık stili için tıklayın</a:t>
            </a:r>
          </a:p>
        </p:txBody>
      </p:sp>
      <p:sp>
        <p:nvSpPr>
          <p:cNvPr id="3" name="İçerik Yer Tutucusu 2">
            <a:extLst>
              <a:ext uri="{FF2B5EF4-FFF2-40B4-BE49-F238E27FC236}">
                <a16:creationId xmlns:a16="http://schemas.microsoft.com/office/drawing/2014/main" id="{25D69AF8-B9C6-A241-89A4-F9DAF2E2A87C}"/>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63F119E-B461-5A4F-9CBF-81F87283EE3B}"/>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8DF6CBE-4BAF-8E42-B402-0022FFD6E912}"/>
              </a:ext>
            </a:extLst>
          </p:cNvPr>
          <p:cNvSpPr>
            <a:spLocks noGrp="1"/>
          </p:cNvSpPr>
          <p:nvPr>
            <p:ph type="dt" sz="half" idx="10"/>
          </p:nvPr>
        </p:nvSpPr>
        <p:spPr/>
        <p:txBody>
          <a:bodyPr/>
          <a:lstStyle/>
          <a:p>
            <a:fld id="{DEDA6F7B-A0A0-CB4B-8D86-090B4DEC1F1D}" type="datetimeFigureOut">
              <a:rPr lang="tr-TR" smtClean="0"/>
              <a:t>15.02.2018</a:t>
            </a:fld>
            <a:endParaRPr lang="tr-TR"/>
          </a:p>
        </p:txBody>
      </p:sp>
      <p:sp>
        <p:nvSpPr>
          <p:cNvPr id="6" name="Alt Bilgi Yer Tutucusu 5">
            <a:extLst>
              <a:ext uri="{FF2B5EF4-FFF2-40B4-BE49-F238E27FC236}">
                <a16:creationId xmlns:a16="http://schemas.microsoft.com/office/drawing/2014/main" id="{A7D98ECA-AC1D-FC4E-850A-FB3BCDEE8A5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9FB411A-B882-974E-A4CD-BF522152EF83}"/>
              </a:ext>
            </a:extLst>
          </p:cNvPr>
          <p:cNvSpPr>
            <a:spLocks noGrp="1"/>
          </p:cNvSpPr>
          <p:nvPr>
            <p:ph type="sldNum" sz="quarter" idx="12"/>
          </p:nvPr>
        </p:nvSpPr>
        <p:spPr/>
        <p:txBody>
          <a:bodyPr/>
          <a:lstStyle/>
          <a:p>
            <a:fld id="{C808A595-3727-714D-8DC9-06C4FB23B6A9}" type="slidenum">
              <a:rPr lang="tr-TR" smtClean="0"/>
              <a:t>‹#›</a:t>
            </a:fld>
            <a:endParaRPr lang="tr-TR"/>
          </a:p>
        </p:txBody>
      </p:sp>
    </p:spTree>
    <p:extLst>
      <p:ext uri="{BB962C8B-B14F-4D97-AF65-F5344CB8AC3E}">
        <p14:creationId xmlns:p14="http://schemas.microsoft.com/office/powerpoint/2010/main" val="3590024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1EB4137-C4C7-7B47-8511-FFB06A47C7EA}"/>
              </a:ext>
            </a:extLst>
          </p:cNvPr>
          <p:cNvSpPr>
            <a:spLocks noGrp="1"/>
          </p:cNvSpPr>
          <p:nvPr>
            <p:ph type="title"/>
          </p:nvPr>
        </p:nvSpPr>
        <p:spPr>
          <a:xfrm>
            <a:off x="839788" y="365125"/>
            <a:ext cx="10515600" cy="1325563"/>
          </a:xfrm>
        </p:spPr>
        <p:txBody>
          <a:bodyPr/>
          <a:lstStyle/>
          <a:p>
            <a:r>
              <a:rPr lang="tr-TR"/>
              <a:t>Asıl başlık stili için tıklayın</a:t>
            </a:r>
          </a:p>
        </p:txBody>
      </p:sp>
      <p:sp>
        <p:nvSpPr>
          <p:cNvPr id="3" name="Metin Yer Tutucusu 2">
            <a:extLst>
              <a:ext uri="{FF2B5EF4-FFF2-40B4-BE49-F238E27FC236}">
                <a16:creationId xmlns:a16="http://schemas.microsoft.com/office/drawing/2014/main" id="{07032C43-ACAC-9740-AF11-D72B2E9B8F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C38C23B9-010F-064D-828C-4890958AFF7D}"/>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B291CBB6-E54A-DB44-96F3-98F1BD0DD8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D145C3FA-A44C-5644-ABC6-590CCB6AE13D}"/>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4A84E8DC-CCC2-9049-B378-DEDCB8C19D74}"/>
              </a:ext>
            </a:extLst>
          </p:cNvPr>
          <p:cNvSpPr>
            <a:spLocks noGrp="1"/>
          </p:cNvSpPr>
          <p:nvPr>
            <p:ph type="dt" sz="half" idx="10"/>
          </p:nvPr>
        </p:nvSpPr>
        <p:spPr/>
        <p:txBody>
          <a:bodyPr/>
          <a:lstStyle/>
          <a:p>
            <a:fld id="{DEDA6F7B-A0A0-CB4B-8D86-090B4DEC1F1D}" type="datetimeFigureOut">
              <a:rPr lang="tr-TR" smtClean="0"/>
              <a:t>15.02.2018</a:t>
            </a:fld>
            <a:endParaRPr lang="tr-TR"/>
          </a:p>
        </p:txBody>
      </p:sp>
      <p:sp>
        <p:nvSpPr>
          <p:cNvPr id="8" name="Alt Bilgi Yer Tutucusu 7">
            <a:extLst>
              <a:ext uri="{FF2B5EF4-FFF2-40B4-BE49-F238E27FC236}">
                <a16:creationId xmlns:a16="http://schemas.microsoft.com/office/drawing/2014/main" id="{1BB87420-0BBD-8D43-8D83-0C908231001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A2C6D12-7ED1-6D4E-97A9-1EE4077A2C6B}"/>
              </a:ext>
            </a:extLst>
          </p:cNvPr>
          <p:cNvSpPr>
            <a:spLocks noGrp="1"/>
          </p:cNvSpPr>
          <p:nvPr>
            <p:ph type="sldNum" sz="quarter" idx="12"/>
          </p:nvPr>
        </p:nvSpPr>
        <p:spPr/>
        <p:txBody>
          <a:bodyPr/>
          <a:lstStyle/>
          <a:p>
            <a:fld id="{C808A595-3727-714D-8DC9-06C4FB23B6A9}" type="slidenum">
              <a:rPr lang="tr-TR" smtClean="0"/>
              <a:t>‹#›</a:t>
            </a:fld>
            <a:endParaRPr lang="tr-TR"/>
          </a:p>
        </p:txBody>
      </p:sp>
    </p:spTree>
    <p:extLst>
      <p:ext uri="{BB962C8B-B14F-4D97-AF65-F5344CB8AC3E}">
        <p14:creationId xmlns:p14="http://schemas.microsoft.com/office/powerpoint/2010/main" val="2588943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8FFDD46-331E-4747-9FA9-DC851736FD05}"/>
              </a:ext>
            </a:extLst>
          </p:cNvPr>
          <p:cNvSpPr>
            <a:spLocks noGrp="1"/>
          </p:cNvSpPr>
          <p:nvPr>
            <p:ph type="title"/>
          </p:nvPr>
        </p:nvSpPr>
        <p:spPr/>
        <p:txBody>
          <a:bodyPr/>
          <a:lstStyle/>
          <a:p>
            <a:r>
              <a:rPr lang="tr-TR"/>
              <a:t>Asıl başlık stili için tıklayın</a:t>
            </a:r>
          </a:p>
        </p:txBody>
      </p:sp>
      <p:sp>
        <p:nvSpPr>
          <p:cNvPr id="3" name="Veri Yer Tutucusu 2">
            <a:extLst>
              <a:ext uri="{FF2B5EF4-FFF2-40B4-BE49-F238E27FC236}">
                <a16:creationId xmlns:a16="http://schemas.microsoft.com/office/drawing/2014/main" id="{CBC5A881-99CB-DB48-A2DB-C7355F0089A2}"/>
              </a:ext>
            </a:extLst>
          </p:cNvPr>
          <p:cNvSpPr>
            <a:spLocks noGrp="1"/>
          </p:cNvSpPr>
          <p:nvPr>
            <p:ph type="dt" sz="half" idx="10"/>
          </p:nvPr>
        </p:nvSpPr>
        <p:spPr/>
        <p:txBody>
          <a:bodyPr/>
          <a:lstStyle/>
          <a:p>
            <a:fld id="{DEDA6F7B-A0A0-CB4B-8D86-090B4DEC1F1D}" type="datetimeFigureOut">
              <a:rPr lang="tr-TR" smtClean="0"/>
              <a:t>15.02.2018</a:t>
            </a:fld>
            <a:endParaRPr lang="tr-TR"/>
          </a:p>
        </p:txBody>
      </p:sp>
      <p:sp>
        <p:nvSpPr>
          <p:cNvPr id="4" name="Alt Bilgi Yer Tutucusu 3">
            <a:extLst>
              <a:ext uri="{FF2B5EF4-FFF2-40B4-BE49-F238E27FC236}">
                <a16:creationId xmlns:a16="http://schemas.microsoft.com/office/drawing/2014/main" id="{36F1D6C3-913D-B244-B85B-55C94D18DDB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1214F23-B53C-8242-858C-D2822DE12EAA}"/>
              </a:ext>
            </a:extLst>
          </p:cNvPr>
          <p:cNvSpPr>
            <a:spLocks noGrp="1"/>
          </p:cNvSpPr>
          <p:nvPr>
            <p:ph type="sldNum" sz="quarter" idx="12"/>
          </p:nvPr>
        </p:nvSpPr>
        <p:spPr/>
        <p:txBody>
          <a:bodyPr/>
          <a:lstStyle/>
          <a:p>
            <a:fld id="{C808A595-3727-714D-8DC9-06C4FB23B6A9}" type="slidenum">
              <a:rPr lang="tr-TR" smtClean="0"/>
              <a:t>‹#›</a:t>
            </a:fld>
            <a:endParaRPr lang="tr-TR"/>
          </a:p>
        </p:txBody>
      </p:sp>
    </p:spTree>
    <p:extLst>
      <p:ext uri="{BB962C8B-B14F-4D97-AF65-F5344CB8AC3E}">
        <p14:creationId xmlns:p14="http://schemas.microsoft.com/office/powerpoint/2010/main" val="1476666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FDB1747-7BC3-7D4F-B8F4-8A6B6BB8A556}"/>
              </a:ext>
            </a:extLst>
          </p:cNvPr>
          <p:cNvSpPr>
            <a:spLocks noGrp="1"/>
          </p:cNvSpPr>
          <p:nvPr>
            <p:ph type="dt" sz="half" idx="10"/>
          </p:nvPr>
        </p:nvSpPr>
        <p:spPr/>
        <p:txBody>
          <a:bodyPr/>
          <a:lstStyle/>
          <a:p>
            <a:fld id="{DEDA6F7B-A0A0-CB4B-8D86-090B4DEC1F1D}" type="datetimeFigureOut">
              <a:rPr lang="tr-TR" smtClean="0"/>
              <a:t>15.02.2018</a:t>
            </a:fld>
            <a:endParaRPr lang="tr-TR"/>
          </a:p>
        </p:txBody>
      </p:sp>
      <p:sp>
        <p:nvSpPr>
          <p:cNvPr id="3" name="Alt Bilgi Yer Tutucusu 2">
            <a:extLst>
              <a:ext uri="{FF2B5EF4-FFF2-40B4-BE49-F238E27FC236}">
                <a16:creationId xmlns:a16="http://schemas.microsoft.com/office/drawing/2014/main" id="{A0A8A396-E99C-9346-8B65-D48E6CA26D3A}"/>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BF1D0B4-C790-634F-A1C6-CE06839F553C}"/>
              </a:ext>
            </a:extLst>
          </p:cNvPr>
          <p:cNvSpPr>
            <a:spLocks noGrp="1"/>
          </p:cNvSpPr>
          <p:nvPr>
            <p:ph type="sldNum" sz="quarter" idx="12"/>
          </p:nvPr>
        </p:nvSpPr>
        <p:spPr/>
        <p:txBody>
          <a:bodyPr/>
          <a:lstStyle/>
          <a:p>
            <a:fld id="{C808A595-3727-714D-8DC9-06C4FB23B6A9}" type="slidenum">
              <a:rPr lang="tr-TR" smtClean="0"/>
              <a:t>‹#›</a:t>
            </a:fld>
            <a:endParaRPr lang="tr-TR"/>
          </a:p>
        </p:txBody>
      </p:sp>
    </p:spTree>
    <p:extLst>
      <p:ext uri="{BB962C8B-B14F-4D97-AF65-F5344CB8AC3E}">
        <p14:creationId xmlns:p14="http://schemas.microsoft.com/office/powerpoint/2010/main" val="1494259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8B52B9-FED1-6347-9482-4C547B8BFF9D}"/>
              </a:ext>
            </a:extLst>
          </p:cNvPr>
          <p:cNvSpPr>
            <a:spLocks noGrp="1"/>
          </p:cNvSpPr>
          <p:nvPr>
            <p:ph type="title"/>
          </p:nvPr>
        </p:nvSpPr>
        <p:spPr>
          <a:xfrm>
            <a:off x="839788" y="457200"/>
            <a:ext cx="3932237" cy="1600200"/>
          </a:xfrm>
        </p:spPr>
        <p:txBody>
          <a:bodyPr anchor="b"/>
          <a:lstStyle>
            <a:lvl1pPr>
              <a:defRPr sz="3200"/>
            </a:lvl1pPr>
          </a:lstStyle>
          <a:p>
            <a:r>
              <a:rPr lang="tr-TR"/>
              <a:t>Asıl başlık stili için tıklayın</a:t>
            </a:r>
          </a:p>
        </p:txBody>
      </p:sp>
      <p:sp>
        <p:nvSpPr>
          <p:cNvPr id="3" name="İçerik Yer Tutucusu 2">
            <a:extLst>
              <a:ext uri="{FF2B5EF4-FFF2-40B4-BE49-F238E27FC236}">
                <a16:creationId xmlns:a16="http://schemas.microsoft.com/office/drawing/2014/main" id="{ED34C198-F67C-8648-AB3F-F7AE807BB1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C70591C7-A7A4-6A4A-AFEF-1399C44606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86007A01-28A3-444D-BBBE-3C9F30D083A1}"/>
              </a:ext>
            </a:extLst>
          </p:cNvPr>
          <p:cNvSpPr>
            <a:spLocks noGrp="1"/>
          </p:cNvSpPr>
          <p:nvPr>
            <p:ph type="dt" sz="half" idx="10"/>
          </p:nvPr>
        </p:nvSpPr>
        <p:spPr/>
        <p:txBody>
          <a:bodyPr/>
          <a:lstStyle/>
          <a:p>
            <a:fld id="{DEDA6F7B-A0A0-CB4B-8D86-090B4DEC1F1D}" type="datetimeFigureOut">
              <a:rPr lang="tr-TR" smtClean="0"/>
              <a:t>15.02.2018</a:t>
            </a:fld>
            <a:endParaRPr lang="tr-TR"/>
          </a:p>
        </p:txBody>
      </p:sp>
      <p:sp>
        <p:nvSpPr>
          <p:cNvPr id="6" name="Alt Bilgi Yer Tutucusu 5">
            <a:extLst>
              <a:ext uri="{FF2B5EF4-FFF2-40B4-BE49-F238E27FC236}">
                <a16:creationId xmlns:a16="http://schemas.microsoft.com/office/drawing/2014/main" id="{0CE0BC75-B695-9D42-BFD9-32E88A52DAA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D91571E-C7B3-3A46-A17A-DB8B2912DCBB}"/>
              </a:ext>
            </a:extLst>
          </p:cNvPr>
          <p:cNvSpPr>
            <a:spLocks noGrp="1"/>
          </p:cNvSpPr>
          <p:nvPr>
            <p:ph type="sldNum" sz="quarter" idx="12"/>
          </p:nvPr>
        </p:nvSpPr>
        <p:spPr/>
        <p:txBody>
          <a:bodyPr/>
          <a:lstStyle/>
          <a:p>
            <a:fld id="{C808A595-3727-714D-8DC9-06C4FB23B6A9}" type="slidenum">
              <a:rPr lang="tr-TR" smtClean="0"/>
              <a:t>‹#›</a:t>
            </a:fld>
            <a:endParaRPr lang="tr-TR"/>
          </a:p>
        </p:txBody>
      </p:sp>
    </p:spTree>
    <p:extLst>
      <p:ext uri="{BB962C8B-B14F-4D97-AF65-F5344CB8AC3E}">
        <p14:creationId xmlns:p14="http://schemas.microsoft.com/office/powerpoint/2010/main" val="507035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CC40945-50CF-7643-82A5-28D49F396355}"/>
              </a:ext>
            </a:extLst>
          </p:cNvPr>
          <p:cNvSpPr>
            <a:spLocks noGrp="1"/>
          </p:cNvSpPr>
          <p:nvPr>
            <p:ph type="title"/>
          </p:nvPr>
        </p:nvSpPr>
        <p:spPr>
          <a:xfrm>
            <a:off x="839788" y="457200"/>
            <a:ext cx="3932237" cy="1600200"/>
          </a:xfrm>
        </p:spPr>
        <p:txBody>
          <a:bodyPr anchor="b"/>
          <a:lstStyle>
            <a:lvl1pPr>
              <a:defRPr sz="3200"/>
            </a:lvl1pPr>
          </a:lstStyle>
          <a:p>
            <a:r>
              <a:rPr lang="tr-TR"/>
              <a:t>Asıl başlık stili için tıklayın</a:t>
            </a:r>
          </a:p>
        </p:txBody>
      </p:sp>
      <p:sp>
        <p:nvSpPr>
          <p:cNvPr id="3" name="Resim Yer Tutucusu 2">
            <a:extLst>
              <a:ext uri="{FF2B5EF4-FFF2-40B4-BE49-F238E27FC236}">
                <a16:creationId xmlns:a16="http://schemas.microsoft.com/office/drawing/2014/main" id="{430FC3C1-0BDE-7146-832A-9CF60FBB2E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B09C3532-249C-E347-B81E-83EB758245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6CDF6DB2-6502-3E46-87F5-D4BACC3D3CB4}"/>
              </a:ext>
            </a:extLst>
          </p:cNvPr>
          <p:cNvSpPr>
            <a:spLocks noGrp="1"/>
          </p:cNvSpPr>
          <p:nvPr>
            <p:ph type="dt" sz="half" idx="10"/>
          </p:nvPr>
        </p:nvSpPr>
        <p:spPr/>
        <p:txBody>
          <a:bodyPr/>
          <a:lstStyle/>
          <a:p>
            <a:fld id="{DEDA6F7B-A0A0-CB4B-8D86-090B4DEC1F1D}" type="datetimeFigureOut">
              <a:rPr lang="tr-TR" smtClean="0"/>
              <a:t>15.02.2018</a:t>
            </a:fld>
            <a:endParaRPr lang="tr-TR"/>
          </a:p>
        </p:txBody>
      </p:sp>
      <p:sp>
        <p:nvSpPr>
          <p:cNvPr id="6" name="Alt Bilgi Yer Tutucusu 5">
            <a:extLst>
              <a:ext uri="{FF2B5EF4-FFF2-40B4-BE49-F238E27FC236}">
                <a16:creationId xmlns:a16="http://schemas.microsoft.com/office/drawing/2014/main" id="{CD28126F-6086-524A-9542-63E004DF48B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57AE791-EBFF-314E-AD11-7928FA22236D}"/>
              </a:ext>
            </a:extLst>
          </p:cNvPr>
          <p:cNvSpPr>
            <a:spLocks noGrp="1"/>
          </p:cNvSpPr>
          <p:nvPr>
            <p:ph type="sldNum" sz="quarter" idx="12"/>
          </p:nvPr>
        </p:nvSpPr>
        <p:spPr/>
        <p:txBody>
          <a:bodyPr/>
          <a:lstStyle/>
          <a:p>
            <a:fld id="{C808A595-3727-714D-8DC9-06C4FB23B6A9}" type="slidenum">
              <a:rPr lang="tr-TR" smtClean="0"/>
              <a:t>‹#›</a:t>
            </a:fld>
            <a:endParaRPr lang="tr-TR"/>
          </a:p>
        </p:txBody>
      </p:sp>
    </p:spTree>
    <p:extLst>
      <p:ext uri="{BB962C8B-B14F-4D97-AF65-F5344CB8AC3E}">
        <p14:creationId xmlns:p14="http://schemas.microsoft.com/office/powerpoint/2010/main" val="3507211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8CA1A02-8AD0-644A-ACA2-021FE51433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tıklayın</a:t>
            </a:r>
          </a:p>
        </p:txBody>
      </p:sp>
      <p:sp>
        <p:nvSpPr>
          <p:cNvPr id="3" name="Metin Yer Tutucusu 2">
            <a:extLst>
              <a:ext uri="{FF2B5EF4-FFF2-40B4-BE49-F238E27FC236}">
                <a16:creationId xmlns:a16="http://schemas.microsoft.com/office/drawing/2014/main" id="{06D773A4-1473-584E-B9F8-3BAE102911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33ABABE-08F1-F140-831C-3FD0B7BC33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DA6F7B-A0A0-CB4B-8D86-090B4DEC1F1D}" type="datetimeFigureOut">
              <a:rPr lang="tr-TR" smtClean="0"/>
              <a:t>15.02.2018</a:t>
            </a:fld>
            <a:endParaRPr lang="tr-TR"/>
          </a:p>
        </p:txBody>
      </p:sp>
      <p:sp>
        <p:nvSpPr>
          <p:cNvPr id="5" name="Alt Bilgi Yer Tutucusu 4">
            <a:extLst>
              <a:ext uri="{FF2B5EF4-FFF2-40B4-BE49-F238E27FC236}">
                <a16:creationId xmlns:a16="http://schemas.microsoft.com/office/drawing/2014/main" id="{1FABD02E-9F54-1B47-91CB-DB1EE89055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6041BB27-0BC6-884A-8A92-3683D1DD44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08A595-3727-714D-8DC9-06C4FB23B6A9}" type="slidenum">
              <a:rPr lang="tr-TR" smtClean="0"/>
              <a:t>‹#›</a:t>
            </a:fld>
            <a:endParaRPr lang="tr-TR"/>
          </a:p>
        </p:txBody>
      </p:sp>
    </p:spTree>
    <p:extLst>
      <p:ext uri="{BB962C8B-B14F-4D97-AF65-F5344CB8AC3E}">
        <p14:creationId xmlns:p14="http://schemas.microsoft.com/office/powerpoint/2010/main" val="3981137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F9B0E0-4623-8144-839D-670ED448037E}"/>
              </a:ext>
            </a:extLst>
          </p:cNvPr>
          <p:cNvSpPr>
            <a:spLocks noGrp="1"/>
          </p:cNvSpPr>
          <p:nvPr>
            <p:ph type="ctrTitle"/>
          </p:nvPr>
        </p:nvSpPr>
        <p:spPr>
          <a:xfrm>
            <a:off x="1523999" y="1122362"/>
            <a:ext cx="9274629" cy="3652837"/>
          </a:xfrm>
        </p:spPr>
        <p:txBody>
          <a:bodyPr>
            <a:normAutofit/>
          </a:bodyPr>
          <a:lstStyle/>
          <a:p>
            <a:r>
              <a:rPr lang="tr-TR" b="1" dirty="0"/>
              <a:t>İslâm Hukukunda Mirasçılık Sebepleri</a:t>
            </a:r>
            <a:br>
              <a:rPr lang="tr-TR" dirty="0"/>
            </a:br>
            <a:endParaRPr lang="tr-TR" dirty="0"/>
          </a:p>
        </p:txBody>
      </p:sp>
    </p:spTree>
    <p:extLst>
      <p:ext uri="{BB962C8B-B14F-4D97-AF65-F5344CB8AC3E}">
        <p14:creationId xmlns:p14="http://schemas.microsoft.com/office/powerpoint/2010/main" val="3680087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E5FD404-08BF-2A46-9BDE-E1F25AE6E903}"/>
              </a:ext>
            </a:extLst>
          </p:cNvPr>
          <p:cNvSpPr>
            <a:spLocks noGrp="1"/>
          </p:cNvSpPr>
          <p:nvPr>
            <p:ph type="title"/>
          </p:nvPr>
        </p:nvSpPr>
        <p:spPr/>
        <p:txBody>
          <a:bodyPr>
            <a:normAutofit fontScale="90000"/>
          </a:bodyPr>
          <a:lstStyle/>
          <a:p>
            <a:br>
              <a:rPr lang="tr-TR" b="1" dirty="0"/>
            </a:br>
            <a:r>
              <a:rPr lang="tr-TR" b="1" dirty="0"/>
              <a:t>Kan Hısımlığı</a:t>
            </a:r>
            <a:br>
              <a:rPr lang="tr-TR" dirty="0"/>
            </a:br>
            <a:endParaRPr lang="tr-TR" dirty="0"/>
          </a:p>
        </p:txBody>
      </p:sp>
      <p:sp>
        <p:nvSpPr>
          <p:cNvPr id="3" name="İçerik Yer Tutucusu 2">
            <a:extLst>
              <a:ext uri="{FF2B5EF4-FFF2-40B4-BE49-F238E27FC236}">
                <a16:creationId xmlns:a16="http://schemas.microsoft.com/office/drawing/2014/main" id="{22C9B6CF-890A-EB49-A0FD-87C51FEC8E5A}"/>
              </a:ext>
            </a:extLst>
          </p:cNvPr>
          <p:cNvSpPr>
            <a:spLocks noGrp="1"/>
          </p:cNvSpPr>
          <p:nvPr>
            <p:ph idx="1"/>
          </p:nvPr>
        </p:nvSpPr>
        <p:spPr/>
        <p:txBody>
          <a:bodyPr/>
          <a:lstStyle/>
          <a:p>
            <a:pPr algn="just"/>
            <a:r>
              <a:rPr lang="tr-TR" sz="3200" dirty="0"/>
              <a:t>Kan akrabalığı miras bırakana </a:t>
            </a:r>
            <a:r>
              <a:rPr lang="tr-TR" sz="3200" dirty="0" err="1"/>
              <a:t>neseb</a:t>
            </a:r>
            <a:r>
              <a:rPr lang="tr-TR" sz="3200" dirty="0"/>
              <a:t> bakımından bağlanan akrabalar kastedilmektedir. İslam hukukunda mutlak surette mirasçı olan nesebi akrabalar çocuklar ile (kız ve erkek), anne ve babadır. Bunların bulunmaması halinde miras, torun, kardeş, kardeş çocuğu, dede, nine, amca, amca çocuğu, hala, teyze... gibi diğer akrabalar mirasçı olabilmektedir. Dikkat edilirse bu akrabalar, yukarıda belirttiğimiz üç mirasçı grubundan birine dahil kimselerden oluşmaktadır. </a:t>
            </a:r>
          </a:p>
          <a:p>
            <a:pPr marL="0" indent="0">
              <a:buNone/>
            </a:pPr>
            <a:endParaRPr lang="tr-TR" dirty="0"/>
          </a:p>
        </p:txBody>
      </p:sp>
    </p:spTree>
    <p:extLst>
      <p:ext uri="{BB962C8B-B14F-4D97-AF65-F5344CB8AC3E}">
        <p14:creationId xmlns:p14="http://schemas.microsoft.com/office/powerpoint/2010/main" val="168895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45A222E-BE80-F74E-9968-5B2E83316D71}"/>
              </a:ext>
            </a:extLst>
          </p:cNvPr>
          <p:cNvSpPr>
            <a:spLocks noGrp="1"/>
          </p:cNvSpPr>
          <p:nvPr>
            <p:ph type="title"/>
          </p:nvPr>
        </p:nvSpPr>
        <p:spPr/>
        <p:txBody>
          <a:bodyPr>
            <a:normAutofit fontScale="90000"/>
          </a:bodyPr>
          <a:lstStyle/>
          <a:p>
            <a:br>
              <a:rPr lang="tr-TR" b="1" dirty="0"/>
            </a:br>
            <a:r>
              <a:rPr lang="tr-TR" b="1" dirty="0"/>
              <a:t>Evlilik</a:t>
            </a:r>
            <a:br>
              <a:rPr lang="tr-TR" dirty="0"/>
            </a:br>
            <a:endParaRPr lang="tr-TR" dirty="0"/>
          </a:p>
        </p:txBody>
      </p:sp>
      <p:sp>
        <p:nvSpPr>
          <p:cNvPr id="3" name="İçerik Yer Tutucusu 2">
            <a:extLst>
              <a:ext uri="{FF2B5EF4-FFF2-40B4-BE49-F238E27FC236}">
                <a16:creationId xmlns:a16="http://schemas.microsoft.com/office/drawing/2014/main" id="{8312C1BE-C148-9740-BCE2-E9AAD12C1BFC}"/>
              </a:ext>
            </a:extLst>
          </p:cNvPr>
          <p:cNvSpPr>
            <a:spLocks noGrp="1"/>
          </p:cNvSpPr>
          <p:nvPr>
            <p:ph idx="1"/>
          </p:nvPr>
        </p:nvSpPr>
        <p:spPr/>
        <p:txBody>
          <a:bodyPr>
            <a:normAutofit/>
          </a:bodyPr>
          <a:lstStyle/>
          <a:p>
            <a:pPr algn="just"/>
            <a:r>
              <a:rPr lang="tr-TR" sz="3200" dirty="0"/>
              <a:t>Evli kimseler (karı ve koca) birbirlerine mirasçı olurlar. </a:t>
            </a:r>
            <a:r>
              <a:rPr lang="tr-TR" sz="3200" dirty="0" err="1"/>
              <a:t>Mûris</a:t>
            </a:r>
            <a:r>
              <a:rPr lang="tr-TR" sz="3200" dirty="0"/>
              <a:t> öldüğünde evlilik bağının devam ediyor olması lazımdır. </a:t>
            </a:r>
            <a:r>
              <a:rPr lang="tr-TR" sz="3200" dirty="0" err="1"/>
              <a:t>Ric’î</a:t>
            </a:r>
            <a:r>
              <a:rPr lang="tr-TR" sz="3200" dirty="0"/>
              <a:t> boşama </a:t>
            </a:r>
            <a:r>
              <a:rPr lang="tr-TR" sz="3200" dirty="0" err="1"/>
              <a:t>iddeti</a:t>
            </a:r>
            <a:r>
              <a:rPr lang="tr-TR" sz="3200" dirty="0"/>
              <a:t> süresince de evlilik devam etmektedir. Aynı şekilde ölüm hastası iken boşanan kadının </a:t>
            </a:r>
            <a:r>
              <a:rPr lang="tr-TR" sz="3200" dirty="0" err="1"/>
              <a:t>iddet</a:t>
            </a:r>
            <a:r>
              <a:rPr lang="tr-TR" sz="3200" dirty="0"/>
              <a:t> içinde olması durumunda da -yalnızca kadın bakımından- evlilikten ötürü mirasçılık hükümleri cereyan eder. Evlilik akdinin sıhhati mirasçılık için yeterlidir. Zifafın gerçekleşmiş olma şartı bulunmamaktadır</a:t>
            </a:r>
            <a:r>
              <a:rPr lang="tr-TR" sz="3200" dirty="0">
                <a:effectLst/>
              </a:rPr>
              <a:t> </a:t>
            </a:r>
            <a:endParaRPr lang="tr-TR" sz="3200" dirty="0"/>
          </a:p>
        </p:txBody>
      </p:sp>
    </p:spTree>
    <p:extLst>
      <p:ext uri="{BB962C8B-B14F-4D97-AF65-F5344CB8AC3E}">
        <p14:creationId xmlns:p14="http://schemas.microsoft.com/office/powerpoint/2010/main" val="3382109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7F5FB00-9266-BB4E-8DE3-23124B88BCB7}"/>
              </a:ext>
            </a:extLst>
          </p:cNvPr>
          <p:cNvSpPr>
            <a:spLocks noGrp="1"/>
          </p:cNvSpPr>
          <p:nvPr>
            <p:ph type="title"/>
          </p:nvPr>
        </p:nvSpPr>
        <p:spPr/>
        <p:txBody>
          <a:bodyPr>
            <a:normAutofit fontScale="90000"/>
          </a:bodyPr>
          <a:lstStyle/>
          <a:p>
            <a:br>
              <a:rPr lang="tr-TR" b="1" dirty="0"/>
            </a:br>
            <a:r>
              <a:rPr lang="tr-TR" b="1" dirty="0" err="1"/>
              <a:t>Velâ</a:t>
            </a:r>
            <a:br>
              <a:rPr lang="tr-TR" dirty="0"/>
            </a:br>
            <a:endParaRPr lang="tr-TR" dirty="0"/>
          </a:p>
        </p:txBody>
      </p:sp>
      <p:sp>
        <p:nvSpPr>
          <p:cNvPr id="3" name="İçerik Yer Tutucusu 2">
            <a:extLst>
              <a:ext uri="{FF2B5EF4-FFF2-40B4-BE49-F238E27FC236}">
                <a16:creationId xmlns:a16="http://schemas.microsoft.com/office/drawing/2014/main" id="{C2710597-C4EA-DE49-A512-6C24A242A427}"/>
              </a:ext>
            </a:extLst>
          </p:cNvPr>
          <p:cNvSpPr>
            <a:spLocks noGrp="1"/>
          </p:cNvSpPr>
          <p:nvPr>
            <p:ph idx="1"/>
          </p:nvPr>
        </p:nvSpPr>
        <p:spPr/>
        <p:txBody>
          <a:bodyPr/>
          <a:lstStyle/>
          <a:p>
            <a:pPr algn="just"/>
            <a:r>
              <a:rPr lang="tr-TR" sz="3200" dirty="0"/>
              <a:t>Köle ile köle sahibi arasındaki mirasçılık ilişkisidir. Kölenin </a:t>
            </a:r>
            <a:r>
              <a:rPr lang="tr-TR" sz="3200" dirty="0" err="1"/>
              <a:t>asabe</a:t>
            </a:r>
            <a:r>
              <a:rPr lang="tr-TR" sz="3200" dirty="0"/>
              <a:t> veya </a:t>
            </a:r>
            <a:r>
              <a:rPr lang="tr-TR" sz="3200" dirty="0" err="1"/>
              <a:t>ashâb</a:t>
            </a:r>
            <a:r>
              <a:rPr lang="tr-TR" sz="3200" dirty="0"/>
              <a:t>-ı </a:t>
            </a:r>
            <a:r>
              <a:rPr lang="tr-TR" sz="3200" dirty="0" err="1"/>
              <a:t>ferâiz</a:t>
            </a:r>
            <a:r>
              <a:rPr lang="tr-TR" sz="3200" dirty="0"/>
              <a:t> grubundan mirasçısı olmaksızın ölmesi durumunda, mirası kendisini </a:t>
            </a:r>
            <a:r>
              <a:rPr lang="tr-TR" sz="3200" dirty="0" err="1"/>
              <a:t>azad</a:t>
            </a:r>
            <a:r>
              <a:rPr lang="tr-TR" sz="3200" dirty="0"/>
              <a:t> eden, özgürlüğüne kavuşturan efendisine (</a:t>
            </a:r>
            <a:r>
              <a:rPr lang="tr-TR" sz="3200" i="1" dirty="0" err="1"/>
              <a:t>mevla’l-itâka</a:t>
            </a:r>
            <a:r>
              <a:rPr lang="tr-TR" sz="3200" dirty="0"/>
              <a:t>) kalmaktadır.</a:t>
            </a:r>
          </a:p>
          <a:p>
            <a:endParaRPr lang="tr-TR" dirty="0"/>
          </a:p>
        </p:txBody>
      </p:sp>
    </p:spTree>
    <p:extLst>
      <p:ext uri="{BB962C8B-B14F-4D97-AF65-F5344CB8AC3E}">
        <p14:creationId xmlns:p14="http://schemas.microsoft.com/office/powerpoint/2010/main" val="2372508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5650C94-6D07-9A43-8056-7AC098B1B886}"/>
              </a:ext>
            </a:extLst>
          </p:cNvPr>
          <p:cNvSpPr>
            <a:spLocks noGrp="1"/>
          </p:cNvSpPr>
          <p:nvPr>
            <p:ph type="title"/>
          </p:nvPr>
        </p:nvSpPr>
        <p:spPr>
          <a:xfrm>
            <a:off x="838200" y="365125"/>
            <a:ext cx="10515600" cy="2203904"/>
          </a:xfrm>
        </p:spPr>
        <p:txBody>
          <a:bodyPr>
            <a:normAutofit/>
          </a:bodyPr>
          <a:lstStyle/>
          <a:p>
            <a:br>
              <a:rPr lang="tr-TR" b="1" dirty="0"/>
            </a:br>
            <a:r>
              <a:rPr lang="tr-TR" b="1" dirty="0"/>
              <a:t>Mirasçı Olmanın Şartları</a:t>
            </a:r>
            <a:br>
              <a:rPr lang="tr-TR" dirty="0"/>
            </a:br>
            <a:endParaRPr lang="tr-TR" dirty="0"/>
          </a:p>
        </p:txBody>
      </p:sp>
      <p:sp>
        <p:nvSpPr>
          <p:cNvPr id="3" name="İçerik Yer Tutucusu 2">
            <a:extLst>
              <a:ext uri="{FF2B5EF4-FFF2-40B4-BE49-F238E27FC236}">
                <a16:creationId xmlns:a16="http://schemas.microsoft.com/office/drawing/2014/main" id="{7CC9B598-F049-D341-862C-D7E3C667C603}"/>
              </a:ext>
            </a:extLst>
          </p:cNvPr>
          <p:cNvSpPr>
            <a:spLocks noGrp="1"/>
          </p:cNvSpPr>
          <p:nvPr>
            <p:ph idx="1"/>
          </p:nvPr>
        </p:nvSpPr>
        <p:spPr>
          <a:xfrm>
            <a:off x="838200" y="2989943"/>
            <a:ext cx="10515600" cy="3187020"/>
          </a:xfrm>
        </p:spPr>
        <p:txBody>
          <a:bodyPr/>
          <a:lstStyle/>
          <a:p>
            <a:r>
              <a:rPr lang="tr-TR" dirty="0"/>
              <a:t>Terekenin mirasçılara intikal etmesi için bir kısım şartların gerçekleşmesi gerekmektedir.</a:t>
            </a:r>
          </a:p>
        </p:txBody>
      </p:sp>
    </p:spTree>
    <p:extLst>
      <p:ext uri="{BB962C8B-B14F-4D97-AF65-F5344CB8AC3E}">
        <p14:creationId xmlns:p14="http://schemas.microsoft.com/office/powerpoint/2010/main" val="1789944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72691B-7459-B049-8E5B-A8F0FA79D050}"/>
              </a:ext>
            </a:extLst>
          </p:cNvPr>
          <p:cNvSpPr>
            <a:spLocks noGrp="1"/>
          </p:cNvSpPr>
          <p:nvPr>
            <p:ph type="title"/>
          </p:nvPr>
        </p:nvSpPr>
        <p:spPr/>
        <p:txBody>
          <a:bodyPr>
            <a:normAutofit fontScale="90000"/>
          </a:bodyPr>
          <a:lstStyle/>
          <a:p>
            <a:br>
              <a:rPr lang="tr-TR" b="1" dirty="0"/>
            </a:br>
            <a:r>
              <a:rPr lang="tr-TR" b="1" dirty="0"/>
              <a:t>Miras Bırakanın (</a:t>
            </a:r>
            <a:r>
              <a:rPr lang="tr-TR" b="1" dirty="0" err="1"/>
              <a:t>mûris</a:t>
            </a:r>
            <a:r>
              <a:rPr lang="tr-TR" b="1" dirty="0"/>
              <a:t>) Ölmüş Olması</a:t>
            </a:r>
            <a:br>
              <a:rPr lang="tr-TR" dirty="0"/>
            </a:br>
            <a:endParaRPr lang="tr-TR" dirty="0"/>
          </a:p>
        </p:txBody>
      </p:sp>
      <p:sp>
        <p:nvSpPr>
          <p:cNvPr id="3" name="İçerik Yer Tutucusu 2">
            <a:extLst>
              <a:ext uri="{FF2B5EF4-FFF2-40B4-BE49-F238E27FC236}">
                <a16:creationId xmlns:a16="http://schemas.microsoft.com/office/drawing/2014/main" id="{7F58D097-20E0-1547-B0FA-4B21481D13BD}"/>
              </a:ext>
            </a:extLst>
          </p:cNvPr>
          <p:cNvSpPr>
            <a:spLocks noGrp="1"/>
          </p:cNvSpPr>
          <p:nvPr>
            <p:ph idx="1"/>
          </p:nvPr>
        </p:nvSpPr>
        <p:spPr/>
        <p:txBody>
          <a:bodyPr/>
          <a:lstStyle/>
          <a:p>
            <a:pPr algn="just"/>
            <a:r>
              <a:rPr lang="tr-TR" dirty="0"/>
              <a:t>Ölüm üç şekilde gerçekleşir. Birincisi gerçek ölümdür. Bu, </a:t>
            </a:r>
            <a:r>
              <a:rPr lang="tr-TR" dirty="0" err="1"/>
              <a:t>mûrisin</a:t>
            </a:r>
            <a:r>
              <a:rPr lang="tr-TR" dirty="0"/>
              <a:t> hayatının biyolojik olarak sona ermesi ile gerçekleşmektedir. İkincisi hükmi ölümdür. Hükmi ölüm, yaşayıp yaşamadığı bilinmeyen ve kendisinden haber alınamayan </a:t>
            </a:r>
            <a:r>
              <a:rPr lang="tr-TR" dirty="0" err="1"/>
              <a:t>mefkud</a:t>
            </a:r>
            <a:r>
              <a:rPr lang="tr-TR" dirty="0"/>
              <a:t> ve gaibin kişilerin ölümüne mahkemece karar verilmesi anlamındadır. Üçüncü ölüm şekli ise, ceninin müessir fiil sebebiyle düşmesiyle ortaya çıkar. Müessir fiilin, ceninin ölümüne yol açması durumunda cenin, ölü olarak doğsa bile, </a:t>
            </a:r>
            <a:r>
              <a:rPr lang="tr-TR" dirty="0" err="1"/>
              <a:t>takdiren</a:t>
            </a:r>
            <a:r>
              <a:rPr lang="tr-TR" dirty="0"/>
              <a:t> sağ doğduğu, sonra öldüğü kabul edilir ve cenine ödenmesi öngörülen tazminat (</a:t>
            </a:r>
            <a:r>
              <a:rPr lang="tr-TR" dirty="0" err="1"/>
              <a:t>gurre</a:t>
            </a:r>
            <a:r>
              <a:rPr lang="tr-TR" dirty="0"/>
              <a:t>) ve murislerinden kendisine tahakkuk eden hisse, mirasçılarına intikal etmektedir.</a:t>
            </a:r>
          </a:p>
          <a:p>
            <a:endParaRPr lang="tr-TR" dirty="0"/>
          </a:p>
        </p:txBody>
      </p:sp>
    </p:spTree>
    <p:extLst>
      <p:ext uri="{BB962C8B-B14F-4D97-AF65-F5344CB8AC3E}">
        <p14:creationId xmlns:p14="http://schemas.microsoft.com/office/powerpoint/2010/main" val="272334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7EC86C1-A295-EA4F-90E5-7415CE84620A}"/>
              </a:ext>
            </a:extLst>
          </p:cNvPr>
          <p:cNvSpPr>
            <a:spLocks noGrp="1"/>
          </p:cNvSpPr>
          <p:nvPr>
            <p:ph type="title"/>
          </p:nvPr>
        </p:nvSpPr>
        <p:spPr/>
        <p:txBody>
          <a:bodyPr>
            <a:normAutofit fontScale="90000"/>
          </a:bodyPr>
          <a:lstStyle/>
          <a:p>
            <a:br>
              <a:rPr lang="tr-TR" b="1" dirty="0"/>
            </a:br>
            <a:r>
              <a:rPr lang="tr-TR" b="1" dirty="0"/>
              <a:t>Mirasçıların Sağ Olması</a:t>
            </a:r>
            <a:br>
              <a:rPr lang="tr-TR" dirty="0"/>
            </a:br>
            <a:endParaRPr lang="tr-TR" dirty="0"/>
          </a:p>
        </p:txBody>
      </p:sp>
      <p:sp>
        <p:nvSpPr>
          <p:cNvPr id="3" name="İçerik Yer Tutucusu 2">
            <a:extLst>
              <a:ext uri="{FF2B5EF4-FFF2-40B4-BE49-F238E27FC236}">
                <a16:creationId xmlns:a16="http://schemas.microsoft.com/office/drawing/2014/main" id="{CCD7AE79-298E-B04B-B21C-1A9152611775}"/>
              </a:ext>
            </a:extLst>
          </p:cNvPr>
          <p:cNvSpPr>
            <a:spLocks noGrp="1"/>
          </p:cNvSpPr>
          <p:nvPr>
            <p:ph idx="1"/>
          </p:nvPr>
        </p:nvSpPr>
        <p:spPr/>
        <p:txBody>
          <a:bodyPr/>
          <a:lstStyle/>
          <a:p>
            <a:pPr algn="just"/>
            <a:r>
              <a:rPr lang="tr-TR" sz="3200" dirty="0"/>
              <a:t>İslâm miras hukukunda mirasçılara vâris denilmektedir. Mirasçılıktan söz edebilmek için, miras bırakan öldüğünde mirasçının hayatta olması gerekir. Hayatta olmak, ya gerçek anlamda yani sağ olmaktır ya da takdiri hayattır ki, bu müessir fiil neticesinde düşen ceninin hayatıdır.</a:t>
            </a:r>
          </a:p>
          <a:p>
            <a:endParaRPr lang="tr-TR" dirty="0"/>
          </a:p>
        </p:txBody>
      </p:sp>
    </p:spTree>
    <p:extLst>
      <p:ext uri="{BB962C8B-B14F-4D97-AF65-F5344CB8AC3E}">
        <p14:creationId xmlns:p14="http://schemas.microsoft.com/office/powerpoint/2010/main" val="1914502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E9977AD-E6D6-7543-9579-90B83742A8C0}"/>
              </a:ext>
            </a:extLst>
          </p:cNvPr>
          <p:cNvSpPr>
            <a:spLocks noGrp="1"/>
          </p:cNvSpPr>
          <p:nvPr>
            <p:ph type="title"/>
          </p:nvPr>
        </p:nvSpPr>
        <p:spPr/>
        <p:txBody>
          <a:bodyPr>
            <a:normAutofit fontScale="90000"/>
          </a:bodyPr>
          <a:lstStyle/>
          <a:p>
            <a:br>
              <a:rPr lang="tr-TR" b="1" dirty="0"/>
            </a:br>
            <a:r>
              <a:rPr lang="tr-TR" b="1" dirty="0"/>
              <a:t>Mirasçılık Sebeplerinin Bulunması</a:t>
            </a:r>
            <a:br>
              <a:rPr lang="tr-TR" dirty="0"/>
            </a:br>
            <a:endParaRPr lang="tr-TR" dirty="0"/>
          </a:p>
        </p:txBody>
      </p:sp>
      <p:sp>
        <p:nvSpPr>
          <p:cNvPr id="3" name="İçerik Yer Tutucusu 2">
            <a:extLst>
              <a:ext uri="{FF2B5EF4-FFF2-40B4-BE49-F238E27FC236}">
                <a16:creationId xmlns:a16="http://schemas.microsoft.com/office/drawing/2014/main" id="{0166571D-95CB-D644-9235-3B5DF38C8340}"/>
              </a:ext>
            </a:extLst>
          </p:cNvPr>
          <p:cNvSpPr>
            <a:spLocks noGrp="1"/>
          </p:cNvSpPr>
          <p:nvPr>
            <p:ph idx="1"/>
          </p:nvPr>
        </p:nvSpPr>
        <p:spPr/>
        <p:txBody>
          <a:bodyPr/>
          <a:lstStyle/>
          <a:p>
            <a:pPr algn="just"/>
            <a:r>
              <a:rPr lang="tr-TR" sz="3200" dirty="0"/>
              <a:t>Miras bırakan (muris) ile mirasçı arasında mirasçı olma sebebi sayılan durumların kan (nesep) akrabalığı, evlilik bağı ve </a:t>
            </a:r>
            <a:r>
              <a:rPr lang="tr-TR" sz="3200" dirty="0" err="1"/>
              <a:t>velâ</a:t>
            </a:r>
            <a:r>
              <a:rPr lang="tr-TR" sz="3200" dirty="0"/>
              <a:t> olduğuna yukarıda temas etmiştik. Miras ilişkisinden söz edebilmek için muris ile varis arasında bu bağlardan birisinin bulunması gerekmektedir.</a:t>
            </a:r>
          </a:p>
          <a:p>
            <a:pPr marL="0" indent="0">
              <a:buNone/>
            </a:pPr>
            <a:endParaRPr lang="tr-TR" dirty="0"/>
          </a:p>
        </p:txBody>
      </p:sp>
    </p:spTree>
    <p:extLst>
      <p:ext uri="{BB962C8B-B14F-4D97-AF65-F5344CB8AC3E}">
        <p14:creationId xmlns:p14="http://schemas.microsoft.com/office/powerpoint/2010/main" val="1283870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423F9C2-4D32-4946-AC84-7B8956365D3A}"/>
              </a:ext>
            </a:extLst>
          </p:cNvPr>
          <p:cNvSpPr>
            <a:spLocks noGrp="1"/>
          </p:cNvSpPr>
          <p:nvPr>
            <p:ph type="title"/>
          </p:nvPr>
        </p:nvSpPr>
        <p:spPr/>
        <p:txBody>
          <a:bodyPr>
            <a:normAutofit fontScale="90000"/>
          </a:bodyPr>
          <a:lstStyle/>
          <a:p>
            <a:br>
              <a:rPr lang="tr-TR" b="1" dirty="0"/>
            </a:br>
            <a:r>
              <a:rPr lang="tr-TR" b="1" dirty="0"/>
              <a:t>Mirasçılık Engellerinin Bulunmaması</a:t>
            </a:r>
            <a:br>
              <a:rPr lang="tr-TR" dirty="0"/>
            </a:br>
            <a:endParaRPr lang="tr-TR" dirty="0"/>
          </a:p>
        </p:txBody>
      </p:sp>
      <p:sp>
        <p:nvSpPr>
          <p:cNvPr id="3" name="İçerik Yer Tutucusu 2">
            <a:extLst>
              <a:ext uri="{FF2B5EF4-FFF2-40B4-BE49-F238E27FC236}">
                <a16:creationId xmlns:a16="http://schemas.microsoft.com/office/drawing/2014/main" id="{F79EA6E5-5A72-AE48-8CDD-34F7600DE233}"/>
              </a:ext>
            </a:extLst>
          </p:cNvPr>
          <p:cNvSpPr>
            <a:spLocks noGrp="1"/>
          </p:cNvSpPr>
          <p:nvPr>
            <p:ph idx="1"/>
          </p:nvPr>
        </p:nvSpPr>
        <p:spPr/>
        <p:txBody>
          <a:bodyPr/>
          <a:lstStyle/>
          <a:p>
            <a:r>
              <a:rPr lang="tr-TR" sz="3600" dirty="0"/>
              <a:t>Muris ile vâris arasında mirasçı olmak için aranan sebepler bulunsa bile bazı durumlar mirasçı olmayı engellemektedir.</a:t>
            </a:r>
          </a:p>
          <a:p>
            <a:pPr marL="0" indent="0">
              <a:buNone/>
            </a:pPr>
            <a:endParaRPr lang="tr-TR" dirty="0"/>
          </a:p>
        </p:txBody>
      </p:sp>
    </p:spTree>
    <p:extLst>
      <p:ext uri="{BB962C8B-B14F-4D97-AF65-F5344CB8AC3E}">
        <p14:creationId xmlns:p14="http://schemas.microsoft.com/office/powerpoint/2010/main" val="384687667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388</Words>
  <Application>Microsoft Macintosh PowerPoint</Application>
  <PresentationFormat>Geniş ekran</PresentationFormat>
  <Paragraphs>17</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İslâm Hukukunda Mirasçılık Sebepleri </vt:lpstr>
      <vt:lpstr> Kan Hısımlığı </vt:lpstr>
      <vt:lpstr> Evlilik </vt:lpstr>
      <vt:lpstr> Velâ </vt:lpstr>
      <vt:lpstr> Mirasçı Olmanın Şartları </vt:lpstr>
      <vt:lpstr> Miras Bırakanın (mûris) Ölmüş Olması </vt:lpstr>
      <vt:lpstr> Mirasçıların Sağ Olması </vt:lpstr>
      <vt:lpstr> Mirasçılık Sebeplerinin Bulunması </vt:lpstr>
      <vt:lpstr> Mirasçılık Engellerinin Bulunmaması </vt:lpstr>
    </vt:vector>
  </TitlesOfParts>
  <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İslâm Hukukunda Mirasçılık Sebepleri </dc:title>
  <dc:creator>alime çelik</dc:creator>
  <cp:lastModifiedBy>alime çelik</cp:lastModifiedBy>
  <cp:revision>2</cp:revision>
  <dcterms:created xsi:type="dcterms:W3CDTF">2018-02-15T18:20:55Z</dcterms:created>
  <dcterms:modified xsi:type="dcterms:W3CDTF">2018-02-15T18:34:48Z</dcterms:modified>
</cp:coreProperties>
</file>