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7" r:id="rId3"/>
    <p:sldId id="261" r:id="rId4"/>
    <p:sldId id="262" r:id="rId5"/>
    <p:sldId id="258" r:id="rId6"/>
    <p:sldId id="259" r:id="rId7"/>
    <p:sldId id="260"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871" autoAdjust="0"/>
  </p:normalViewPr>
  <p:slideViewPr>
    <p:cSldViewPr snapToGrid="0">
      <p:cViewPr varScale="1">
        <p:scale>
          <a:sx n="61" d="100"/>
          <a:sy n="61" d="100"/>
        </p:scale>
        <p:origin x="-103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37DA1-A55E-4783-98D5-B6C26C6882E7}" type="datetimeFigureOut">
              <a:rPr lang="tr-TR" smtClean="0"/>
              <a:pPr/>
              <a:t>24.12.2019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57F54-524C-4CB1-91CC-93F89134ED1D}" type="slidenum">
              <a:rPr lang="tr-TR" smtClean="0"/>
              <a:pPr/>
              <a:t>‹#›</a:t>
            </a:fld>
            <a:endParaRPr lang="tr-TR"/>
          </a:p>
        </p:txBody>
      </p:sp>
    </p:spTree>
    <p:extLst>
      <p:ext uri="{BB962C8B-B14F-4D97-AF65-F5344CB8AC3E}">
        <p14:creationId xmlns:p14="http://schemas.microsoft.com/office/powerpoint/2010/main" xmlns="" val="193776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a:defRPr sz="1200" b="1"/>
            </a:pPr>
            <a:r>
              <a:t>9</a:t>
            </a:r>
          </a:p>
          <a:p>
            <a:pPr>
              <a:defRPr sz="1200"/>
            </a:pPr>
            <a:r>
              <a:t>In vitro production of embryos (IVP);</a:t>
            </a:r>
          </a:p>
          <a:p>
            <a:pPr>
              <a:defRPr sz="1200"/>
            </a:pPr>
            <a:r>
              <a:t>in vitro </a:t>
            </a:r>
            <a:r>
              <a:rPr b="1"/>
              <a:t>maturation</a:t>
            </a:r>
            <a:r>
              <a:t>, </a:t>
            </a:r>
            <a:r>
              <a:rPr b="1"/>
              <a:t>fertilization</a:t>
            </a:r>
            <a:r>
              <a:t> and </a:t>
            </a:r>
            <a:r>
              <a:rPr b="1"/>
              <a:t>culture</a:t>
            </a:r>
            <a:r>
              <a:t> (IVMFC) of embryos are collectively known as in vitro </a:t>
            </a:r>
            <a:r>
              <a:rPr b="1"/>
              <a:t>production</a:t>
            </a:r>
            <a:r>
              <a:t> (IVP). </a:t>
            </a:r>
          </a:p>
          <a:p>
            <a:pPr>
              <a:defRPr sz="1200"/>
            </a:pPr>
            <a:r>
              <a:t>The IVP method involves 4 mains steps: </a:t>
            </a:r>
          </a:p>
          <a:p>
            <a:pPr>
              <a:defRPr sz="1200"/>
            </a:pPr>
            <a:r>
              <a:rPr b="1"/>
              <a:t>Collection of oocytes (OPU)</a:t>
            </a:r>
            <a:r>
              <a:t>; In this technique, immature oocytes are collected from; </a:t>
            </a:r>
          </a:p>
          <a:p>
            <a:pPr>
              <a:defRPr sz="1200"/>
            </a:pPr>
            <a:r>
              <a:t>slaughterhouse ovaries by aspiration of punctured follicles or slicing, or </a:t>
            </a:r>
          </a:p>
          <a:p>
            <a:pPr>
              <a:defRPr sz="1200"/>
            </a:pPr>
            <a:r>
              <a:t>from live animals by way of laparotomy, </a:t>
            </a:r>
          </a:p>
          <a:p>
            <a:pPr>
              <a:defRPr sz="1200"/>
            </a:pPr>
            <a:r>
              <a:t>ultrasound-guided transvaginal oocyte retrieval (TVOR) or (LOPU) procedure. </a:t>
            </a:r>
          </a:p>
          <a:p>
            <a:pPr>
              <a:defRPr sz="1200" b="1"/>
            </a:pPr>
            <a:r>
              <a:t>in vitro maturation of oocytes (IVM), </a:t>
            </a:r>
          </a:p>
          <a:p>
            <a:pPr>
              <a:defRPr sz="1200"/>
            </a:pPr>
            <a:r>
              <a:rPr b="1"/>
              <a:t>in vitro fertilisation of oocytes (IVF) </a:t>
            </a:r>
            <a:r>
              <a:t>with capacitated sperm and</a:t>
            </a:r>
          </a:p>
          <a:p>
            <a:pPr>
              <a:defRPr sz="1200"/>
            </a:pPr>
            <a:r>
              <a:rPr b="1"/>
              <a:t>in vitro culture (IVC), </a:t>
            </a:r>
            <a:r>
              <a:t>to develop the</a:t>
            </a:r>
            <a:r>
              <a:rPr b="1"/>
              <a:t> </a:t>
            </a:r>
            <a:r>
              <a:t>embryos up to blastocyst stage.</a:t>
            </a:r>
          </a:p>
          <a:p>
            <a:pPr>
              <a:defRPr sz="1200"/>
            </a:pPr>
            <a:r>
              <a:t>transfer to recipient females or cryopreserve for future use. </a:t>
            </a:r>
          </a:p>
          <a:p>
            <a:pPr>
              <a:defRPr sz="1200"/>
            </a:pPr>
            <a:r>
              <a:rPr b="1"/>
              <a:t>Compared</a:t>
            </a:r>
            <a:r>
              <a:t> to ET, IVP allows us to obtain offspring </a:t>
            </a:r>
            <a:r>
              <a:rPr b="1"/>
              <a:t>from non-fertile females</a:t>
            </a:r>
            <a:r>
              <a:t>, such as </a:t>
            </a:r>
            <a:r>
              <a:rPr b="1"/>
              <a:t>prepubertal</a:t>
            </a:r>
            <a:r>
              <a:t>, </a:t>
            </a:r>
            <a:r>
              <a:rPr b="1"/>
              <a:t>pregnant</a:t>
            </a:r>
            <a:r>
              <a:t>, </a:t>
            </a:r>
            <a:r>
              <a:rPr b="1"/>
              <a:t>lactating</a:t>
            </a:r>
            <a:r>
              <a:t> or even </a:t>
            </a:r>
            <a:r>
              <a:rPr b="1"/>
              <a:t>death</a:t>
            </a:r>
            <a:r>
              <a:t> or </a:t>
            </a:r>
            <a:r>
              <a:rPr b="1"/>
              <a:t>slaughtered</a:t>
            </a:r>
            <a:r>
              <a:t> females. The use of prepubertal goats would be helpful; collection of oocytes at an earlier age would reduce the generation interval and accelerate the propagation of genetically valuable animals.</a:t>
            </a:r>
          </a:p>
          <a:p>
            <a:pPr>
              <a:defRPr sz="1200"/>
            </a:pPr>
            <a:r>
              <a:rPr b="1"/>
              <a:t>IVP of goat and sheep </a:t>
            </a:r>
            <a:r>
              <a:t>embryos is a rapidly advancing field; </a:t>
            </a:r>
          </a:p>
          <a:p>
            <a:pPr>
              <a:defRPr sz="1200"/>
            </a:pPr>
            <a:r>
              <a:rPr b="1">
                <a:solidFill>
                  <a:schemeClr val="accent5">
                    <a:hueOff val="457874"/>
                    <a:satOff val="-29218"/>
                    <a:lumOff val="-29125"/>
                  </a:schemeClr>
                </a:solidFill>
              </a:rPr>
              <a:t>Like cattle,</a:t>
            </a:r>
            <a:r>
              <a:t> this technique is used in goats and sheep to produce offspring from;</a:t>
            </a:r>
          </a:p>
          <a:p>
            <a:pPr>
              <a:defRPr sz="1200"/>
            </a:pPr>
            <a:r>
              <a:t>genetically valuable females</a:t>
            </a:r>
          </a:p>
          <a:p>
            <a:pPr>
              <a:defRPr sz="1200"/>
            </a:pPr>
            <a:r>
              <a:t>subfertile males and females, </a:t>
            </a:r>
          </a:p>
          <a:p>
            <a:pPr>
              <a:defRPr sz="1200"/>
            </a:pPr>
            <a:r>
              <a:t>increase the number of progenies from selected mature or juvenile females and,</a:t>
            </a:r>
          </a:p>
          <a:p>
            <a:pPr>
              <a:defRPr sz="1200"/>
            </a:pPr>
            <a:r>
              <a:t>recover oocytes or sperm from valuable dead or dying animals.</a:t>
            </a:r>
          </a:p>
        </p:txBody>
      </p:sp>
    </p:spTree>
    <p:extLst>
      <p:ext uri="{BB962C8B-B14F-4D97-AF65-F5344CB8AC3E}">
        <p14:creationId xmlns:p14="http://schemas.microsoft.com/office/powerpoint/2010/main" xmlns="" val="234672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a:defRPr sz="1200" b="1"/>
            </a:pPr>
            <a:r>
              <a:t>9</a:t>
            </a:r>
          </a:p>
          <a:p>
            <a:pPr>
              <a:defRPr sz="1200"/>
            </a:pPr>
            <a:r>
              <a:t>In vitro production of embryos (IVP);</a:t>
            </a:r>
          </a:p>
          <a:p>
            <a:pPr>
              <a:defRPr sz="1200"/>
            </a:pPr>
            <a:r>
              <a:t>in vitro </a:t>
            </a:r>
            <a:r>
              <a:rPr b="1"/>
              <a:t>maturation</a:t>
            </a:r>
            <a:r>
              <a:t>, </a:t>
            </a:r>
            <a:r>
              <a:rPr b="1"/>
              <a:t>fertilization</a:t>
            </a:r>
            <a:r>
              <a:t> and </a:t>
            </a:r>
            <a:r>
              <a:rPr b="1"/>
              <a:t>culture</a:t>
            </a:r>
            <a:r>
              <a:t> (IVMFC) of embryos are collectively known as in vitro </a:t>
            </a:r>
            <a:r>
              <a:rPr b="1"/>
              <a:t>production</a:t>
            </a:r>
            <a:r>
              <a:t> (IVP). </a:t>
            </a:r>
          </a:p>
          <a:p>
            <a:pPr>
              <a:defRPr sz="1200"/>
            </a:pPr>
            <a:r>
              <a:t>The IVP method involves 4 mains steps: </a:t>
            </a:r>
          </a:p>
          <a:p>
            <a:pPr>
              <a:defRPr sz="1200"/>
            </a:pPr>
            <a:r>
              <a:rPr b="1"/>
              <a:t>Collection of oocytes (OPU)</a:t>
            </a:r>
            <a:r>
              <a:t>; In this technique, immature oocytes are collected from; </a:t>
            </a:r>
          </a:p>
          <a:p>
            <a:pPr>
              <a:defRPr sz="1200"/>
            </a:pPr>
            <a:r>
              <a:t>slaughterhouse ovaries by aspiration of punctured follicles or slicing, or </a:t>
            </a:r>
          </a:p>
          <a:p>
            <a:pPr>
              <a:defRPr sz="1200"/>
            </a:pPr>
            <a:r>
              <a:t>from live animals by way of laparotomy, </a:t>
            </a:r>
          </a:p>
          <a:p>
            <a:pPr>
              <a:defRPr sz="1200"/>
            </a:pPr>
            <a:r>
              <a:t>ultrasound-guided transvaginal oocyte retrieval (TVOR) or (LOPU) procedure. </a:t>
            </a:r>
          </a:p>
          <a:p>
            <a:pPr>
              <a:defRPr sz="1200" b="1"/>
            </a:pPr>
            <a:r>
              <a:t>in vitro maturation of oocytes (IVM), </a:t>
            </a:r>
          </a:p>
          <a:p>
            <a:pPr>
              <a:defRPr sz="1200"/>
            </a:pPr>
            <a:r>
              <a:rPr b="1"/>
              <a:t>in vitro fertilisation of oocytes (IVF) </a:t>
            </a:r>
            <a:r>
              <a:t>with capacitated sperm and</a:t>
            </a:r>
          </a:p>
          <a:p>
            <a:pPr>
              <a:defRPr sz="1200"/>
            </a:pPr>
            <a:r>
              <a:rPr b="1"/>
              <a:t>in vitro culture (IVC), </a:t>
            </a:r>
            <a:r>
              <a:t>to develop the</a:t>
            </a:r>
            <a:r>
              <a:rPr b="1"/>
              <a:t> </a:t>
            </a:r>
            <a:r>
              <a:t>embryos up to blastocyst stage.</a:t>
            </a:r>
          </a:p>
          <a:p>
            <a:pPr>
              <a:defRPr sz="1200"/>
            </a:pPr>
            <a:r>
              <a:t>transfer to recipient females or cryopreserve for future use. </a:t>
            </a:r>
          </a:p>
          <a:p>
            <a:pPr>
              <a:defRPr sz="1200"/>
            </a:pPr>
            <a:r>
              <a:rPr b="1"/>
              <a:t>Compared</a:t>
            </a:r>
            <a:r>
              <a:t> to ET, IVP allows us to obtain offspring </a:t>
            </a:r>
            <a:r>
              <a:rPr b="1"/>
              <a:t>from non-fertile females</a:t>
            </a:r>
            <a:r>
              <a:t>, such as </a:t>
            </a:r>
            <a:r>
              <a:rPr b="1"/>
              <a:t>prepubertal</a:t>
            </a:r>
            <a:r>
              <a:t>, </a:t>
            </a:r>
            <a:r>
              <a:rPr b="1"/>
              <a:t>pregnant</a:t>
            </a:r>
            <a:r>
              <a:t>, </a:t>
            </a:r>
            <a:r>
              <a:rPr b="1"/>
              <a:t>lactating</a:t>
            </a:r>
            <a:r>
              <a:t> or even </a:t>
            </a:r>
            <a:r>
              <a:rPr b="1"/>
              <a:t>death</a:t>
            </a:r>
            <a:r>
              <a:t> or </a:t>
            </a:r>
            <a:r>
              <a:rPr b="1"/>
              <a:t>slaughtered</a:t>
            </a:r>
            <a:r>
              <a:t> females. The use of prepubertal goats would be helpful; collection of oocytes at an earlier age would reduce the generation interval and accelerate the propagation of genetically valuable animals.</a:t>
            </a:r>
          </a:p>
          <a:p>
            <a:pPr>
              <a:defRPr sz="1200"/>
            </a:pPr>
            <a:r>
              <a:rPr b="1"/>
              <a:t>IVP of goat and sheep </a:t>
            </a:r>
            <a:r>
              <a:t>embryos is a rapidly advancing field; </a:t>
            </a:r>
          </a:p>
          <a:p>
            <a:pPr>
              <a:defRPr sz="1200"/>
            </a:pPr>
            <a:r>
              <a:rPr b="1">
                <a:solidFill>
                  <a:schemeClr val="accent5">
                    <a:hueOff val="457874"/>
                    <a:satOff val="-29218"/>
                    <a:lumOff val="-29125"/>
                  </a:schemeClr>
                </a:solidFill>
              </a:rPr>
              <a:t>Like cattle,</a:t>
            </a:r>
            <a:r>
              <a:t> this technique is used in goats and sheep to produce offspring from;</a:t>
            </a:r>
          </a:p>
          <a:p>
            <a:pPr>
              <a:defRPr sz="1200"/>
            </a:pPr>
            <a:r>
              <a:t>genetically valuable females</a:t>
            </a:r>
          </a:p>
          <a:p>
            <a:pPr>
              <a:defRPr sz="1200"/>
            </a:pPr>
            <a:r>
              <a:t>subfertile males and females, </a:t>
            </a:r>
          </a:p>
          <a:p>
            <a:pPr>
              <a:defRPr sz="1200"/>
            </a:pPr>
            <a:r>
              <a:t>increase the number of progenies from selected mature or juvenile females and,</a:t>
            </a:r>
          </a:p>
          <a:p>
            <a:pPr>
              <a:defRPr sz="1200"/>
            </a:pPr>
            <a:r>
              <a:t>recover oocytes or sperm from valuable dead or dying animals.</a:t>
            </a:r>
          </a:p>
        </p:txBody>
      </p:sp>
    </p:spTree>
    <p:extLst>
      <p:ext uri="{BB962C8B-B14F-4D97-AF65-F5344CB8AC3E}">
        <p14:creationId xmlns:p14="http://schemas.microsoft.com/office/powerpoint/2010/main" xmlns="" val="2346726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a:defRPr sz="1200" b="1"/>
            </a:pPr>
            <a:r>
              <a:t>9</a:t>
            </a:r>
          </a:p>
          <a:p>
            <a:pPr>
              <a:defRPr sz="1200"/>
            </a:pPr>
            <a:r>
              <a:t>In vitro production of embryos (IVP);</a:t>
            </a:r>
          </a:p>
          <a:p>
            <a:pPr>
              <a:defRPr sz="1200"/>
            </a:pPr>
            <a:r>
              <a:t>in vitro </a:t>
            </a:r>
            <a:r>
              <a:rPr b="1"/>
              <a:t>maturation</a:t>
            </a:r>
            <a:r>
              <a:t>, </a:t>
            </a:r>
            <a:r>
              <a:rPr b="1"/>
              <a:t>fertilization</a:t>
            </a:r>
            <a:r>
              <a:t> and </a:t>
            </a:r>
            <a:r>
              <a:rPr b="1"/>
              <a:t>culture</a:t>
            </a:r>
            <a:r>
              <a:t> (IVMFC) of embryos are collectively known as in vitro </a:t>
            </a:r>
            <a:r>
              <a:rPr b="1"/>
              <a:t>production</a:t>
            </a:r>
            <a:r>
              <a:t> (IVP). </a:t>
            </a:r>
          </a:p>
          <a:p>
            <a:pPr>
              <a:defRPr sz="1200"/>
            </a:pPr>
            <a:r>
              <a:t>The IVP method involves 4 mains steps: </a:t>
            </a:r>
          </a:p>
          <a:p>
            <a:pPr>
              <a:defRPr sz="1200"/>
            </a:pPr>
            <a:r>
              <a:rPr b="1"/>
              <a:t>Collection of oocytes (OPU)</a:t>
            </a:r>
            <a:r>
              <a:t>; In this technique, immature oocytes are collected from; </a:t>
            </a:r>
          </a:p>
          <a:p>
            <a:pPr>
              <a:defRPr sz="1200"/>
            </a:pPr>
            <a:r>
              <a:t>slaughterhouse ovaries by aspiration of punctured follicles or slicing, or </a:t>
            </a:r>
          </a:p>
          <a:p>
            <a:pPr>
              <a:defRPr sz="1200"/>
            </a:pPr>
            <a:r>
              <a:t>from live animals by way of laparotomy, </a:t>
            </a:r>
          </a:p>
          <a:p>
            <a:pPr>
              <a:defRPr sz="1200"/>
            </a:pPr>
            <a:r>
              <a:t>ultrasound-guided transvaginal oocyte retrieval (TVOR) or (LOPU) procedure. </a:t>
            </a:r>
          </a:p>
          <a:p>
            <a:pPr>
              <a:defRPr sz="1200" b="1"/>
            </a:pPr>
            <a:r>
              <a:t>in vitro maturation of oocytes (IVM), </a:t>
            </a:r>
          </a:p>
          <a:p>
            <a:pPr>
              <a:defRPr sz="1200"/>
            </a:pPr>
            <a:r>
              <a:rPr b="1"/>
              <a:t>in vitro fertilisation of oocytes (IVF) </a:t>
            </a:r>
            <a:r>
              <a:t>with capacitated sperm and</a:t>
            </a:r>
          </a:p>
          <a:p>
            <a:pPr>
              <a:defRPr sz="1200"/>
            </a:pPr>
            <a:r>
              <a:rPr b="1"/>
              <a:t>in vitro culture (IVC), </a:t>
            </a:r>
            <a:r>
              <a:t>to develop the</a:t>
            </a:r>
            <a:r>
              <a:rPr b="1"/>
              <a:t> </a:t>
            </a:r>
            <a:r>
              <a:t>embryos up to blastocyst stage.</a:t>
            </a:r>
          </a:p>
          <a:p>
            <a:pPr>
              <a:defRPr sz="1200"/>
            </a:pPr>
            <a:r>
              <a:t>transfer to recipient females or cryopreserve for future use. </a:t>
            </a:r>
          </a:p>
          <a:p>
            <a:pPr>
              <a:defRPr sz="1200"/>
            </a:pPr>
            <a:r>
              <a:rPr b="1"/>
              <a:t>Compared</a:t>
            </a:r>
            <a:r>
              <a:t> to ET, IVP allows us to obtain offspring </a:t>
            </a:r>
            <a:r>
              <a:rPr b="1"/>
              <a:t>from non-fertile females</a:t>
            </a:r>
            <a:r>
              <a:t>, such as </a:t>
            </a:r>
            <a:r>
              <a:rPr b="1"/>
              <a:t>prepubertal</a:t>
            </a:r>
            <a:r>
              <a:t>, </a:t>
            </a:r>
            <a:r>
              <a:rPr b="1"/>
              <a:t>pregnant</a:t>
            </a:r>
            <a:r>
              <a:t>, </a:t>
            </a:r>
            <a:r>
              <a:rPr b="1"/>
              <a:t>lactating</a:t>
            </a:r>
            <a:r>
              <a:t> or even </a:t>
            </a:r>
            <a:r>
              <a:rPr b="1"/>
              <a:t>death</a:t>
            </a:r>
            <a:r>
              <a:t> or </a:t>
            </a:r>
            <a:r>
              <a:rPr b="1"/>
              <a:t>slaughtered</a:t>
            </a:r>
            <a:r>
              <a:t> females. The use of prepubertal goats would be helpful; collection of oocytes at an earlier age would reduce the generation interval and accelerate the propagation of genetically valuable animals.</a:t>
            </a:r>
          </a:p>
          <a:p>
            <a:pPr>
              <a:defRPr sz="1200"/>
            </a:pPr>
            <a:r>
              <a:rPr b="1"/>
              <a:t>IVP of goat and sheep </a:t>
            </a:r>
            <a:r>
              <a:t>embryos is a rapidly advancing field; </a:t>
            </a:r>
          </a:p>
          <a:p>
            <a:pPr>
              <a:defRPr sz="1200"/>
            </a:pPr>
            <a:r>
              <a:rPr b="1">
                <a:solidFill>
                  <a:schemeClr val="accent5">
                    <a:hueOff val="457874"/>
                    <a:satOff val="-29218"/>
                    <a:lumOff val="-29125"/>
                  </a:schemeClr>
                </a:solidFill>
              </a:rPr>
              <a:t>Like cattle,</a:t>
            </a:r>
            <a:r>
              <a:t> this technique is used in goats and sheep to produce offspring from;</a:t>
            </a:r>
          </a:p>
          <a:p>
            <a:pPr>
              <a:defRPr sz="1200"/>
            </a:pPr>
            <a:r>
              <a:t>genetically valuable females</a:t>
            </a:r>
          </a:p>
          <a:p>
            <a:pPr>
              <a:defRPr sz="1200"/>
            </a:pPr>
            <a:r>
              <a:t>subfertile males and females, </a:t>
            </a:r>
          </a:p>
          <a:p>
            <a:pPr>
              <a:defRPr sz="1200"/>
            </a:pPr>
            <a:r>
              <a:t>increase the number of progenies from selected mature or juvenile females and,</a:t>
            </a:r>
          </a:p>
          <a:p>
            <a:pPr>
              <a:defRPr sz="1200"/>
            </a:pPr>
            <a:r>
              <a:t>recover oocytes or sperm from valuable dead or dying animals.</a:t>
            </a:r>
          </a:p>
        </p:txBody>
      </p:sp>
    </p:spTree>
    <p:extLst>
      <p:ext uri="{BB962C8B-B14F-4D97-AF65-F5344CB8AC3E}">
        <p14:creationId xmlns:p14="http://schemas.microsoft.com/office/powerpoint/2010/main" xmlns="" val="2346726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pPr>
              <a:defRPr sz="1200"/>
            </a:pPr>
            <a:r>
              <a:t>Regarding IVM physical conditions, the literature does not vary considerably, and IVM is usually performed incubating COC in large groups (50–70) in four-well plates with 500 mL of medium, under 5% CO2 in air at 38 C to 39 C with maximum humidity for 22 to 27 hours.</a:t>
            </a:r>
          </a:p>
          <a:p>
            <a:pPr>
              <a:defRPr sz="1200" b="1"/>
            </a:pPr>
            <a:r>
              <a:t>In vitro maturation</a:t>
            </a:r>
          </a:p>
          <a:p>
            <a:pPr>
              <a:defRPr sz="1200"/>
            </a:pPr>
            <a:r>
              <a:t>Oocytes must undergo nuclear and cytoplasmic maturation in vitro for successful in vitro maturation (IVM). Generally goat oocytes are matured in buffered TCM-199 supplemented with pyruvate, heat-inactivated serum and hormones. Due to advanced research in goat IVP higher maturation rates (70-90%) were achieved with pre-selected oocytes under specific conditions. The required incubation temperature and time for goat oocytes in a humidified atmosphere (5% CO2) of the CO2 incubator should be 38-39 °C and 24-27 h, respectively. Incubation time necessary for maturation of goat oocytes seemed to be longer than that needed for sheep/cattle oocytes. A higher proportion of goat oocytes reach metaphase II after 27 h than after 24 h of culture. In our study, more than 80% maturation rates were achieved when cultured at 38.5 °C for 27 h.</a:t>
            </a:r>
          </a:p>
        </p:txBody>
      </p:sp>
    </p:spTree>
    <p:extLst>
      <p:ext uri="{BB962C8B-B14F-4D97-AF65-F5344CB8AC3E}">
        <p14:creationId xmlns:p14="http://schemas.microsoft.com/office/powerpoint/2010/main" xmlns="" val="3536748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p>
            <a:pPr>
              <a:defRPr sz="1200" b="1"/>
            </a:pPr>
            <a:r>
              <a:t>11</a:t>
            </a:r>
          </a:p>
          <a:p>
            <a:pPr>
              <a:defRPr sz="1200"/>
            </a:pPr>
            <a:r>
              <a:t>Regarding IVF conditions for small ruminants, sperm concentrations vary from one to 3.5 106 cells/mL (depending on the male and IVF system) with sperm and oocytes coincubated for 16 to 20 hours at 38 C to 39 C in humidified atmosphere of 5% CO2 in air </a:t>
            </a:r>
          </a:p>
          <a:p>
            <a:pPr>
              <a:defRPr sz="1200" b="1"/>
            </a:pPr>
            <a:r>
              <a:t>In vitro fertilization</a:t>
            </a:r>
          </a:p>
          <a:p>
            <a:pPr>
              <a:defRPr sz="1200"/>
            </a:pPr>
            <a:r>
              <a:t>Following IVM, in vitro fertilization (IVF) is done with fresh or frozen-thawed buck semen. Several types of IVF media are used which includes, defined medium, TALP medium and synthetic oviductal fluid (SOF) medium. Some laboratories use heparin, heparin and calcium ionophore, caffeine or PHE (penicillamine, hypotaurine and epinephrine) in capacitation medium for better fertilization and cleavage.</a:t>
            </a:r>
          </a:p>
        </p:txBody>
      </p:sp>
    </p:spTree>
    <p:extLst>
      <p:ext uri="{BB962C8B-B14F-4D97-AF65-F5344CB8AC3E}">
        <p14:creationId xmlns:p14="http://schemas.microsoft.com/office/powerpoint/2010/main" xmlns="" val="23635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a:defRPr sz="1200" b="1"/>
            </a:pPr>
            <a:r>
              <a:t>12</a:t>
            </a:r>
          </a:p>
          <a:p>
            <a:pPr>
              <a:defRPr sz="1200"/>
            </a:pPr>
            <a:r>
              <a:t>After IVF, the presumptive zygotes are removed from the fertilisation medium, and placed in an embryo culture medium that allows the development up to a stage that is compatible with its transfer to the recipient uterus. </a:t>
            </a:r>
          </a:p>
          <a:p>
            <a:pPr>
              <a:defRPr sz="1200"/>
            </a:pPr>
            <a:r>
              <a:t>at 38,5-39 °C</a:t>
            </a:r>
          </a:p>
          <a:p>
            <a:pPr>
              <a:defRPr sz="1200"/>
            </a:pPr>
            <a:r>
              <a:t>under the % 6 CO2 or %5 CO2, %5 O2 and %90 N</a:t>
            </a:r>
          </a:p>
          <a:p>
            <a:pPr>
              <a:defRPr sz="1200"/>
            </a:pPr>
            <a:r>
              <a:t>with Max. humidity,</a:t>
            </a:r>
          </a:p>
          <a:p>
            <a:pPr>
              <a:defRPr sz="1200"/>
            </a:pPr>
            <a:r>
              <a:t>Culturing of 4-9 days at incubator until they become compatible with recipient uterus.</a:t>
            </a:r>
          </a:p>
          <a:p>
            <a:pPr>
              <a:defRPr sz="1200" b="1"/>
            </a:pPr>
            <a:r>
              <a:t>In vitro culture</a:t>
            </a:r>
          </a:p>
          <a:p>
            <a:pPr>
              <a:defRPr sz="1200"/>
            </a:pPr>
            <a:r>
              <a:t>After IVF the presumptive zygotes are cultured in in vitro culture (IVC) medium. Presently, a commonly used IVC medium for goat embryos is SOF with amino acids and BSA in the absence of serum and somatic cells at 38.5 °C in a humidified atmosphere of CO2 (5%). However, some laboratories routinely supplement SOF medium with 5-10% FCS or estrus goat serum (EGS) at 2-3 days post-insemination to promote a higher viability after transfer of such IVP embryos.</a:t>
            </a:r>
          </a:p>
          <a:p>
            <a:pPr>
              <a:defRPr sz="1200"/>
            </a:pPr>
            <a:r>
              <a:t>	Although, IVP has a big potential to propagate useful genetics and improve livestock production, but lower embryo production and survival rate hindering the technique to be popularised. However, progress achieved in recent years in developing new oocyte harvesting techniques and improving early embryo culture has shown promise to increase pregnancy and parturition rates. The development of IVP of embryos has led to the next generation ARTs including ICSI, production of transgenic animals and cloning. With ICSI, only one sperm is needed to fertilize an egg and motility of that sperm is not necessarily required for fertilization. Interestingly, when cloning techniques are used, sperm is no longer needed at all.</a:t>
            </a:r>
          </a:p>
        </p:txBody>
      </p:sp>
    </p:spTree>
    <p:extLst>
      <p:ext uri="{BB962C8B-B14F-4D97-AF65-F5344CB8AC3E}">
        <p14:creationId xmlns:p14="http://schemas.microsoft.com/office/powerpoint/2010/main" xmlns="" val="77971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6567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6903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5957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190625" y="1839515"/>
            <a:ext cx="9810750" cy="1785938"/>
          </a:xfrm>
          <a:prstGeom prst="rect">
            <a:avLst/>
          </a:prstGeom>
        </p:spPr>
        <p:txBody>
          <a:bodyPr anchor="b"/>
          <a:lstStyle/>
          <a:p>
            <a:r>
              <a:t>Title Text</a:t>
            </a:r>
          </a:p>
        </p:txBody>
      </p:sp>
      <p:sp>
        <p:nvSpPr>
          <p:cNvPr id="12" name="Body Level One…"/>
          <p:cNvSpPr txBox="1">
            <a:spLocks noGrp="1"/>
          </p:cNvSpPr>
          <p:nvPr>
            <p:ph type="body" sz="quarter" idx="1"/>
          </p:nvPr>
        </p:nvSpPr>
        <p:spPr>
          <a:xfrm>
            <a:off x="1190625" y="3661172"/>
            <a:ext cx="9810750" cy="1169789"/>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6936752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273969" y="-803672"/>
            <a:ext cx="13751719" cy="7072313"/>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107281" y="4777383"/>
            <a:ext cx="9977438" cy="1062633"/>
          </a:xfrm>
          <a:prstGeom prst="rect">
            <a:avLst/>
          </a:prstGeom>
        </p:spPr>
        <p:txBody>
          <a:bodyPr/>
          <a:lstStyle/>
          <a:p>
            <a:r>
              <a:t>Title Text</a:t>
            </a:r>
          </a:p>
        </p:txBody>
      </p:sp>
      <p:sp>
        <p:nvSpPr>
          <p:cNvPr id="22" name="Body Level One…"/>
          <p:cNvSpPr txBox="1">
            <a:spLocks noGrp="1"/>
          </p:cNvSpPr>
          <p:nvPr>
            <p:ph type="body" sz="quarter" idx="1"/>
          </p:nvPr>
        </p:nvSpPr>
        <p:spPr>
          <a:xfrm>
            <a:off x="1107281" y="5893594"/>
            <a:ext cx="9977438" cy="660797"/>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46868231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190625" y="2536031"/>
            <a:ext cx="9810750" cy="1785938"/>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625245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1916907" y="-17859"/>
            <a:ext cx="11751470" cy="608111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571500" y="812602"/>
            <a:ext cx="5619750" cy="2509242"/>
          </a:xfrm>
          <a:prstGeom prst="rect">
            <a:avLst/>
          </a:prstGeom>
        </p:spPr>
        <p:txBody>
          <a:bodyPr anchor="b"/>
          <a:lstStyle>
            <a:lvl1pPr>
              <a:defRPr sz="4078"/>
            </a:lvl1pPr>
          </a:lstStyle>
          <a:p>
            <a:r>
              <a:t>Title Text</a:t>
            </a:r>
          </a:p>
        </p:txBody>
      </p:sp>
      <p:sp>
        <p:nvSpPr>
          <p:cNvPr id="40" name="Body Level One…"/>
          <p:cNvSpPr txBox="1">
            <a:spLocks noGrp="1"/>
          </p:cNvSpPr>
          <p:nvPr>
            <p:ph type="body" sz="quarter" idx="1"/>
          </p:nvPr>
        </p:nvSpPr>
        <p:spPr>
          <a:xfrm>
            <a:off x="571500" y="3348633"/>
            <a:ext cx="5619750" cy="2509242"/>
          </a:xfrm>
          <a:prstGeom prst="rect">
            <a:avLst/>
          </a:prstGeom>
        </p:spPr>
        <p:txBody>
          <a:bodyPr anchor="t"/>
          <a:lstStyle>
            <a:lvl1pPr marL="0" indent="0" algn="ctr">
              <a:spcBef>
                <a:spcPts val="0"/>
              </a:spcBef>
              <a:buSzTx/>
              <a:buNone/>
            </a:lvl1pPr>
            <a:lvl2pPr marL="0" indent="160729" algn="ctr">
              <a:spcBef>
                <a:spcPts val="0"/>
              </a:spcBef>
              <a:buSzTx/>
              <a:buNone/>
            </a:lvl2pPr>
            <a:lvl3pPr marL="0" indent="321457" algn="ctr">
              <a:spcBef>
                <a:spcPts val="0"/>
              </a:spcBef>
              <a:buSzTx/>
              <a:buNone/>
            </a:lvl3pPr>
            <a:lvl4pPr marL="0" indent="482186" algn="ctr">
              <a:spcBef>
                <a:spcPts val="0"/>
              </a:spcBef>
              <a:buSzTx/>
              <a:buNone/>
            </a:lvl4pPr>
            <a:lvl5pPr marL="0" indent="642915" algn="ctr">
              <a:spcBef>
                <a:spcPts val="0"/>
              </a:spcBef>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6550231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84500666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1190625" y="1946672"/>
            <a:ext cx="9810750" cy="4036219"/>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94894443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3321844" y="1419560"/>
            <a:ext cx="9655969" cy="5000626"/>
          </a:xfrm>
          <a:prstGeom prst="rect">
            <a:avLst/>
          </a:prstGeom>
          <a:ln w="9525">
            <a:round/>
          </a:ln>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190625" y="2071688"/>
            <a:ext cx="4941094" cy="4286250"/>
          </a:xfrm>
          <a:prstGeom prst="rect">
            <a:avLst/>
          </a:prstGeom>
        </p:spPr>
        <p:txBody>
          <a:bodyPr/>
          <a:lstStyle>
            <a:lvl1pPr marL="339316" indent="-339316">
              <a:spcBef>
                <a:spcPts val="2250"/>
              </a:spcBef>
              <a:buFont typeface="Gill Sans"/>
              <a:buBlip>
                <a:blip r:embed="rId2"/>
              </a:buBlip>
              <a:defRPr sz="2250"/>
            </a:lvl1pPr>
            <a:lvl2pPr marL="678632" indent="-339316">
              <a:spcBef>
                <a:spcPts val="2250"/>
              </a:spcBef>
              <a:buFont typeface="Gill Sans"/>
              <a:buBlip>
                <a:blip r:embed="rId2"/>
              </a:buBlip>
              <a:defRPr sz="2250"/>
            </a:lvl2pPr>
            <a:lvl3pPr marL="1017948" indent="-339316">
              <a:spcBef>
                <a:spcPts val="2250"/>
              </a:spcBef>
              <a:buFont typeface="Gill Sans"/>
              <a:buBlip>
                <a:blip r:embed="rId2"/>
              </a:buBlip>
              <a:defRPr sz="2250"/>
            </a:lvl3pPr>
            <a:lvl4pPr marL="1357264" indent="-339316">
              <a:spcBef>
                <a:spcPts val="2250"/>
              </a:spcBef>
              <a:buFont typeface="Gill Sans"/>
              <a:buBlip>
                <a:blip r:embed="rId2"/>
              </a:buBlip>
              <a:defRPr sz="2250"/>
            </a:lvl4pPr>
            <a:lvl5pPr marL="1696580" indent="-339316">
              <a:spcBef>
                <a:spcPts val="2250"/>
              </a:spcBef>
              <a:buFont typeface="Gill Sans"/>
              <a:buBlip>
                <a:blip r:embed="rId2"/>
              </a:buBlip>
              <a:defRPr sz="225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48537" y="6465094"/>
            <a:ext cx="301365" cy="297389"/>
          </a:xfrm>
          <a:prstGeom prst="rect">
            <a:avLst/>
          </a:prstGeom>
        </p:spPr>
        <p:txBody>
          <a:bodyPr/>
          <a:lstStyle>
            <a:lvl1pPr algn="r"/>
          </a:lstStyle>
          <a:p>
            <a:fld id="{86CB4B4D-7CA3-9044-876B-883B54F8677D}" type="slidenum">
              <a:rPr/>
              <a:pPr/>
              <a:t>‹#›</a:t>
            </a:fld>
            <a:endParaRPr/>
          </a:p>
        </p:txBody>
      </p:sp>
    </p:spTree>
    <p:extLst>
      <p:ext uri="{BB962C8B-B14F-4D97-AF65-F5344CB8AC3E}">
        <p14:creationId xmlns:p14="http://schemas.microsoft.com/office/powerpoint/2010/main" xmlns="" val="162159596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9344705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119435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idx="13"/>
          </p:nvPr>
        </p:nvSpPr>
        <p:spPr>
          <a:xfrm>
            <a:off x="4409928" y="2382904"/>
            <a:ext cx="9036845" cy="4501237"/>
          </a:xfrm>
          <a:prstGeom prst="rect">
            <a:avLst/>
          </a:prstGeom>
          <a:ln w="9525">
            <a:round/>
          </a:ln>
        </p:spPr>
        <p:txBody>
          <a:bodyPr lIns="91439" tIns="45719" rIns="91439" bIns="45719" anchor="t">
            <a:noAutofit/>
          </a:bodyPr>
          <a:lstStyle/>
          <a:p>
            <a:endParaRPr/>
          </a:p>
        </p:txBody>
      </p:sp>
      <p:sp>
        <p:nvSpPr>
          <p:cNvPr id="84" name="Image"/>
          <p:cNvSpPr>
            <a:spLocks noGrp="1"/>
          </p:cNvSpPr>
          <p:nvPr>
            <p:ph type="pic" sz="half" idx="14"/>
          </p:nvPr>
        </p:nvSpPr>
        <p:spPr>
          <a:xfrm rot="21600000">
            <a:off x="6826664" y="-935425"/>
            <a:ext cx="4667251" cy="4452557"/>
          </a:xfrm>
          <a:prstGeom prst="rect">
            <a:avLst/>
          </a:prstGeom>
          <a:ln w="9525">
            <a:round/>
          </a:ln>
        </p:spPr>
        <p:txBody>
          <a:bodyPr lIns="91439" tIns="45719" rIns="91439" bIns="45719" anchor="t">
            <a:noAutofit/>
          </a:bodyPr>
          <a:lstStyle/>
          <a:p>
            <a:endParaRPr/>
          </a:p>
        </p:txBody>
      </p:sp>
      <p:sp>
        <p:nvSpPr>
          <p:cNvPr id="85" name="Image"/>
          <p:cNvSpPr>
            <a:spLocks noGrp="1"/>
          </p:cNvSpPr>
          <p:nvPr>
            <p:ph type="pic" idx="15"/>
          </p:nvPr>
        </p:nvSpPr>
        <p:spPr>
          <a:xfrm rot="21600000">
            <a:off x="-3012281" y="535781"/>
            <a:ext cx="11513344" cy="5973962"/>
          </a:xfrm>
          <a:prstGeom prst="rect">
            <a:avLst/>
          </a:prstGeom>
          <a:ln w="9525">
            <a:round/>
          </a:ln>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410864354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a:spLocks noGrp="1"/>
          </p:cNvSpPr>
          <p:nvPr>
            <p:ph type="body" sz="quarter" idx="13"/>
          </p:nvPr>
        </p:nvSpPr>
        <p:spPr>
          <a:xfrm>
            <a:off x="1190625" y="4473773"/>
            <a:ext cx="9810750" cy="362215"/>
          </a:xfrm>
          <a:prstGeom prst="rect">
            <a:avLst/>
          </a:prstGeom>
        </p:spPr>
        <p:txBody>
          <a:bodyPr anchor="t">
            <a:spAutoFit/>
          </a:bodyPr>
          <a:lstStyle>
            <a:lvl1pPr marL="0" indent="0" algn="ctr">
              <a:spcBef>
                <a:spcPts val="0"/>
              </a:spcBef>
              <a:buSzTx/>
              <a:buNone/>
              <a:defRPr sz="1687"/>
            </a:lvl1pPr>
          </a:lstStyle>
          <a:p>
            <a:r>
              <a:t>–Johnny Appleseed</a:t>
            </a:r>
          </a:p>
        </p:txBody>
      </p:sp>
      <p:sp>
        <p:nvSpPr>
          <p:cNvPr id="94" name="“Type a quote here.”"/>
          <p:cNvSpPr>
            <a:spLocks noGrp="1"/>
          </p:cNvSpPr>
          <p:nvPr>
            <p:ph type="body" sz="quarter" idx="14"/>
          </p:nvPr>
        </p:nvSpPr>
        <p:spPr>
          <a:xfrm>
            <a:off x="1190625" y="3172103"/>
            <a:ext cx="9810750" cy="513795"/>
          </a:xfrm>
          <a:prstGeom prst="rect">
            <a:avLst/>
          </a:prstGeom>
        </p:spPr>
        <p:txBody>
          <a:bodyPr>
            <a:spAutoFit/>
          </a:bodyPr>
          <a:lstStyle>
            <a:lvl1pPr marL="0" indent="0" algn="ctr">
              <a:spcBef>
                <a:spcPts val="1687"/>
              </a:spcBef>
              <a:buSzTx/>
              <a:buNone/>
              <a:defRPr sz="2672"/>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202727762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721663" y="-152389"/>
            <a:ext cx="14025563" cy="7233048"/>
          </a:xfrm>
          <a:prstGeom prst="rect">
            <a:avLst/>
          </a:prstGeom>
          <a:ln w="88900"/>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152532071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xmlns="" val="34198514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6938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29177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73182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998231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9410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257353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D0E20F6-7B4C-4FB4-964D-2C5CC392414C}" type="datetimeFigureOut">
              <a:rPr lang="tr-TR" smtClean="0"/>
              <a:pPr/>
              <a:t>24.12.2019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1247583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E20F6-7B4C-4FB4-964D-2C5CC392414C}" type="datetimeFigureOut">
              <a:rPr lang="tr-TR" smtClean="0"/>
              <a:pPr/>
              <a:t>24.12.2019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3DA80-89B9-4F7D-B9CD-4C14A1CFAF05}" type="slidenum">
              <a:rPr lang="tr-TR" smtClean="0"/>
              <a:pPr/>
              <a:t>‹#›</a:t>
            </a:fld>
            <a:endParaRPr lang="tr-TR"/>
          </a:p>
        </p:txBody>
      </p:sp>
    </p:spTree>
    <p:extLst>
      <p:ext uri="{BB962C8B-B14F-4D97-AF65-F5344CB8AC3E}">
        <p14:creationId xmlns:p14="http://schemas.microsoft.com/office/powerpoint/2010/main" xmlns="" val="380551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90625" y="750094"/>
            <a:ext cx="9810750" cy="5357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90625" y="142875"/>
            <a:ext cx="9810750" cy="17859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5944877" y="6465094"/>
            <a:ext cx="301366" cy="297389"/>
          </a:xfrm>
          <a:prstGeom prst="rect">
            <a:avLst/>
          </a:prstGeom>
          <a:ln w="12700">
            <a:miter lim="400000"/>
          </a:ln>
        </p:spPr>
        <p:txBody>
          <a:bodyPr wrap="none" lIns="50800" tIns="50800" rIns="50800" bIns="50800">
            <a:spAutoFit/>
          </a:bodyPr>
          <a:lstStyle>
            <a:lvl1pPr>
              <a:defRPr sz="1266"/>
            </a:lvl1pPr>
          </a:lstStyle>
          <a:p>
            <a:pPr algn="ctr" defTabSz="321457" hangingPunct="0"/>
            <a:fld id="{86CB4B4D-7CA3-9044-876B-883B54F8677D}" type="slidenum">
              <a:rPr lang="tr-TR" kern="0" smtClean="0">
                <a:solidFill>
                  <a:srgbClr val="FFFFFF"/>
                </a:solidFill>
                <a:sym typeface="Chalkduster"/>
              </a:rPr>
              <a:pPr algn="ctr" defTabSz="321457" hangingPunct="0"/>
              <a:t>‹#›</a:t>
            </a:fld>
            <a:endParaRPr lang="tr-TR" kern="0">
              <a:solidFill>
                <a:srgbClr val="FFFFFF"/>
              </a:solidFill>
              <a:sym typeface="Chalkduster"/>
            </a:endParaRPr>
          </a:p>
        </p:txBody>
      </p:sp>
    </p:spTree>
    <p:extLst>
      <p:ext uri="{BB962C8B-B14F-4D97-AF65-F5344CB8AC3E}">
        <p14:creationId xmlns:p14="http://schemas.microsoft.com/office/powerpoint/2010/main" xmlns="" val="36850526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5062" b="0" i="0" u="none" strike="noStrike" cap="none" spc="0" baseline="0">
          <a:solidFill>
            <a:srgbClr val="FFFFFF"/>
          </a:solidFill>
          <a:uFillTx/>
          <a:latin typeface="+mn-lt"/>
          <a:ea typeface="+mn-ea"/>
          <a:cs typeface="+mn-cs"/>
          <a:sym typeface="Chalkduster"/>
        </a:defRPr>
      </a:lvl9pPr>
    </p:titleStyle>
    <p:bodyStyle>
      <a:lvl1pPr marL="40182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1pPr>
      <a:lvl2pPr marL="80364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2pPr>
      <a:lvl3pPr marL="120546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3pPr>
      <a:lvl4pPr marL="1607287"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4pPr>
      <a:lvl5pPr marL="2009108"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5pPr>
      <a:lvl6pPr marL="2410930"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6pPr>
      <a:lvl7pPr marL="2812752"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7pPr>
      <a:lvl8pPr marL="3214573"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8pPr>
      <a:lvl9pPr marL="3616395" marR="0" indent="-401822" algn="l" defTabSz="321457" rtl="0" latinLnBrk="0">
        <a:lnSpc>
          <a:spcPct val="100000"/>
        </a:lnSpc>
        <a:spcBef>
          <a:spcPts val="2531"/>
        </a:spcBef>
        <a:spcAft>
          <a:spcPts val="0"/>
        </a:spcAft>
        <a:buClrTx/>
        <a:buSzPct val="43000"/>
        <a:buFontTx/>
        <a:buBlip>
          <a:blip r:embed="rId15"/>
        </a:buBlip>
        <a:tabLst/>
        <a:defRPr sz="2531" b="0" i="0" u="none" strike="noStrike" cap="none" spc="0" baseline="0">
          <a:solidFill>
            <a:srgbClr val="FFFFFF"/>
          </a:solidFill>
          <a:uFillTx/>
          <a:latin typeface="+mn-lt"/>
          <a:ea typeface="+mn-ea"/>
          <a:cs typeface="+mn-cs"/>
          <a:sym typeface="Chalkduster"/>
        </a:defRPr>
      </a:lvl9pPr>
    </p:bodyStyle>
    <p:otherStyle>
      <a:lvl1pPr marL="0" marR="0" indent="0"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1pPr>
      <a:lvl2pPr marL="0" marR="0" indent="1607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2pPr>
      <a:lvl3pPr marL="0" marR="0" indent="321457"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3pPr>
      <a:lvl4pPr marL="0" marR="0" indent="482186"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4pPr>
      <a:lvl5pPr marL="0" marR="0" indent="642915"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5pPr>
      <a:lvl6pPr marL="0" marR="0" indent="803643"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6pPr>
      <a:lvl7pPr marL="0" marR="0" indent="964372"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7pPr>
      <a:lvl8pPr marL="0" marR="0" indent="1125101"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8pPr>
      <a:lvl9pPr marL="0" marR="0" indent="1285829" algn="ctr" defTabSz="321457" rtl="0" latinLnBrk="0">
        <a:lnSpc>
          <a:spcPct val="100000"/>
        </a:lnSpc>
        <a:spcBef>
          <a:spcPts val="0"/>
        </a:spcBef>
        <a:spcAft>
          <a:spcPts val="0"/>
        </a:spcAft>
        <a:buClrTx/>
        <a:buSzTx/>
        <a:buFontTx/>
        <a:buNone/>
        <a:tabLst/>
        <a:defRPr sz="1266" b="0" i="0" u="none" strike="noStrike" cap="none" spc="0" baseline="0">
          <a:solidFill>
            <a:schemeClr val="tx1"/>
          </a:solidFill>
          <a:uFillTx/>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What IVP is?"/>
          <p:cNvSpPr txBox="1">
            <a:spLocks noGrp="1"/>
          </p:cNvSpPr>
          <p:nvPr>
            <p:ph type="title"/>
          </p:nvPr>
        </p:nvSpPr>
        <p:spPr>
          <a:xfrm>
            <a:off x="2332563" y="2692327"/>
            <a:ext cx="7358063" cy="1109735"/>
          </a:xfrm>
          <a:prstGeom prst="rect">
            <a:avLst/>
          </a:prstGeom>
        </p:spPr>
        <p:txBody>
          <a:bodyPr>
            <a:normAutofit fontScale="90000"/>
          </a:bodyPr>
          <a:lstStyle/>
          <a:p>
            <a:r>
              <a:rPr lang="tr-TR" dirty="0" smtClean="0"/>
              <a:t>İn </a:t>
            </a:r>
            <a:r>
              <a:rPr lang="tr-TR" dirty="0" err="1" smtClean="0"/>
              <a:t>Vitro</a:t>
            </a:r>
            <a:r>
              <a:rPr lang="tr-TR" dirty="0" smtClean="0"/>
              <a:t> Embriyo Üretimi Nedir</a:t>
            </a:r>
            <a:r>
              <a:rPr dirty="0" smtClean="0"/>
              <a:t>?</a:t>
            </a:r>
            <a:endParaRPr dirty="0"/>
          </a:p>
        </p:txBody>
      </p:sp>
    </p:spTree>
    <p:extLst>
      <p:ext uri="{BB962C8B-B14F-4D97-AF65-F5344CB8AC3E}">
        <p14:creationId xmlns:p14="http://schemas.microsoft.com/office/powerpoint/2010/main" xmlns="" val="1995191512"/>
      </p:ext>
    </p:extLst>
  </p:cSld>
  <p:clrMapOvr>
    <a:masterClrMapping/>
  </p:clrMapOvr>
  <p:transition spd="med"/>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What IVP is?"/>
          <p:cNvSpPr txBox="1">
            <a:spLocks noGrp="1"/>
          </p:cNvSpPr>
          <p:nvPr>
            <p:ph type="title"/>
          </p:nvPr>
        </p:nvSpPr>
        <p:spPr>
          <a:xfrm>
            <a:off x="2416969" y="160142"/>
            <a:ext cx="7358063" cy="1109735"/>
          </a:xfrm>
          <a:prstGeom prst="rect">
            <a:avLst/>
          </a:prstGeom>
        </p:spPr>
        <p:txBody>
          <a:bodyPr>
            <a:normAutofit fontScale="90000"/>
          </a:bodyPr>
          <a:lstStyle/>
          <a:p>
            <a:r>
              <a:rPr lang="tr-TR" dirty="0" smtClean="0"/>
              <a:t>İn </a:t>
            </a:r>
            <a:r>
              <a:rPr lang="tr-TR" dirty="0" err="1" smtClean="0"/>
              <a:t>Vitro</a:t>
            </a:r>
            <a:r>
              <a:rPr lang="tr-TR" dirty="0" smtClean="0"/>
              <a:t> Embriyo Üretimi Nedir</a:t>
            </a:r>
            <a:r>
              <a:rPr dirty="0" smtClean="0"/>
              <a:t>?</a:t>
            </a:r>
            <a:endParaRPr dirty="0"/>
          </a:p>
        </p:txBody>
      </p:sp>
      <p:sp>
        <p:nvSpPr>
          <p:cNvPr id="251" name="Production of embryo in laboratory conditions"/>
          <p:cNvSpPr txBox="1"/>
          <p:nvPr/>
        </p:nvSpPr>
        <p:spPr>
          <a:xfrm>
            <a:off x="1790369" y="1493115"/>
            <a:ext cx="8300955" cy="429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lvl1pPr algn="l">
              <a:defRPr sz="3300"/>
            </a:lvl1pPr>
          </a:lstStyle>
          <a:p>
            <a:r>
              <a:rPr lang="tr-TR" sz="2320" dirty="0"/>
              <a:t>Laboratuvar koşullarında embriyo üretimi anlamına gelir. </a:t>
            </a:r>
            <a:endParaRPr sz="2320" dirty="0"/>
          </a:p>
        </p:txBody>
      </p:sp>
      <p:pic>
        <p:nvPicPr>
          <p:cNvPr id="254" name="beef.jpg" descr="beef.jpg"/>
          <p:cNvPicPr>
            <a:picLocks/>
          </p:cNvPicPr>
          <p:nvPr/>
        </p:nvPicPr>
        <p:blipFill>
          <a:blip r:embed="rId3"/>
          <a:stretch>
            <a:fillRect/>
          </a:stretch>
        </p:blipFill>
        <p:spPr>
          <a:xfrm>
            <a:off x="4161641" y="2512644"/>
            <a:ext cx="3380476" cy="2759392"/>
          </a:xfrm>
          <a:prstGeom prst="rect">
            <a:avLst/>
          </a:prstGeom>
        </p:spPr>
      </p:pic>
    </p:spTree>
    <p:extLst>
      <p:ext uri="{BB962C8B-B14F-4D97-AF65-F5344CB8AC3E}">
        <p14:creationId xmlns:p14="http://schemas.microsoft.com/office/powerpoint/2010/main" xmlns="" val="199519151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251"/>
                                        </p:tgtEl>
                                        <p:attrNameLst>
                                          <p:attrName>style.visibility</p:attrName>
                                        </p:attrNameLst>
                                      </p:cBhvr>
                                      <p:to>
                                        <p:strVal val="visible"/>
                                      </p:to>
                                    </p:set>
                                  </p:childTnLst>
                                </p:cTn>
                              </p:par>
                            </p:childTnLst>
                          </p:cTn>
                        </p:par>
                        <p:par>
                          <p:cTn id="7" fill="hold">
                            <p:stCondLst>
                              <p:cond delay="5000"/>
                            </p:stCondLst>
                            <p:childTnLst>
                              <p:par>
                                <p:cTn id="8" presetID="1" presetClass="entr" presetSubtype="0" fill="hold" grpId="0" nodeType="afterEffect">
                                  <p:stCondLst>
                                    <p:cond delay="0"/>
                                  </p:stCondLst>
                                  <p:iterate>
                                    <p:tmAbs val="0"/>
                                  </p:iterate>
                                  <p:childTnLst>
                                    <p:set>
                                      <p:cBhvr>
                                        <p:cTn id="9" fill="hold"/>
                                        <p:tgtEl>
                                          <p:spTgt spid="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0" animBg="1" advAuto="0"/>
      <p:bldP spid="254"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ollection of oocytes (OPU)…"/>
          <p:cNvSpPr txBox="1">
            <a:spLocks noGrp="1"/>
          </p:cNvSpPr>
          <p:nvPr>
            <p:ph type="body" sz="quarter" idx="1"/>
          </p:nvPr>
        </p:nvSpPr>
        <p:spPr>
          <a:xfrm>
            <a:off x="3011933" y="2186744"/>
            <a:ext cx="5738172" cy="2160173"/>
          </a:xfrm>
          <a:prstGeom prst="rect">
            <a:avLst/>
          </a:prstGeom>
        </p:spPr>
        <p:txBody>
          <a:bodyPr>
            <a:normAutofit/>
          </a:bodyPr>
          <a:lstStyle/>
          <a:p>
            <a:pPr marL="607197" indent="-607197">
              <a:spcBef>
                <a:spcPts val="0"/>
              </a:spcBef>
              <a:buSzPct val="100000"/>
              <a:buFontTx/>
              <a:buAutoNum type="arabicPeriod"/>
              <a:defRPr sz="3000"/>
            </a:pPr>
            <a:r>
              <a:rPr dirty="0"/>
              <a:t> </a:t>
            </a:r>
            <a:r>
              <a:rPr lang="tr-TR" dirty="0" smtClean="0"/>
              <a:t>Oositlerin toplanması </a:t>
            </a:r>
            <a:r>
              <a:rPr dirty="0" smtClean="0"/>
              <a:t>(OPU</a:t>
            </a:r>
            <a:r>
              <a:rPr dirty="0"/>
              <a:t>)</a:t>
            </a:r>
          </a:p>
          <a:p>
            <a:pPr marL="607197" indent="-607197">
              <a:spcBef>
                <a:spcPts val="0"/>
              </a:spcBef>
              <a:buSzPct val="100000"/>
              <a:buFontTx/>
              <a:buAutoNum type="arabicPeriod"/>
              <a:defRPr sz="3000"/>
            </a:pPr>
            <a:r>
              <a:rPr dirty="0"/>
              <a:t> In vitro </a:t>
            </a:r>
            <a:r>
              <a:rPr dirty="0" err="1" smtClean="0"/>
              <a:t>matura</a:t>
            </a:r>
            <a:r>
              <a:rPr lang="tr-TR" dirty="0" err="1" smtClean="0"/>
              <a:t>sy</a:t>
            </a:r>
            <a:r>
              <a:rPr dirty="0" smtClean="0"/>
              <a:t>on </a:t>
            </a:r>
            <a:r>
              <a:rPr dirty="0">
                <a:solidFill>
                  <a:srgbClr val="73FDFF"/>
                </a:solidFill>
              </a:rPr>
              <a:t>(IVM)</a:t>
            </a:r>
          </a:p>
          <a:p>
            <a:pPr marL="607197" indent="-607197">
              <a:spcBef>
                <a:spcPts val="0"/>
              </a:spcBef>
              <a:buSzPct val="100000"/>
              <a:buFontTx/>
              <a:buAutoNum type="arabicPeriod"/>
              <a:defRPr sz="3000"/>
            </a:pPr>
            <a:r>
              <a:rPr dirty="0"/>
              <a:t> In vitro </a:t>
            </a:r>
            <a:r>
              <a:rPr dirty="0" err="1" smtClean="0"/>
              <a:t>fertili</a:t>
            </a:r>
            <a:r>
              <a:rPr lang="tr-TR" dirty="0" err="1" smtClean="0"/>
              <a:t>zasy</a:t>
            </a:r>
            <a:r>
              <a:rPr dirty="0" smtClean="0"/>
              <a:t>on </a:t>
            </a:r>
            <a:r>
              <a:rPr dirty="0">
                <a:solidFill>
                  <a:srgbClr val="FF2600"/>
                </a:solidFill>
              </a:rPr>
              <a:t>(IVF)</a:t>
            </a:r>
          </a:p>
          <a:p>
            <a:pPr marL="607197" indent="-607197">
              <a:spcBef>
                <a:spcPts val="0"/>
              </a:spcBef>
              <a:buSzPct val="100000"/>
              <a:buFontTx/>
              <a:buAutoNum type="arabicPeriod"/>
              <a:defRPr sz="3000"/>
            </a:pPr>
            <a:r>
              <a:rPr dirty="0"/>
              <a:t> In vitro </a:t>
            </a:r>
            <a:r>
              <a:rPr lang="tr-TR" dirty="0" smtClean="0"/>
              <a:t>kültür</a:t>
            </a:r>
            <a:r>
              <a:rPr dirty="0" smtClean="0"/>
              <a:t> </a:t>
            </a:r>
            <a:r>
              <a:rPr dirty="0">
                <a:solidFill>
                  <a:srgbClr val="FFFB00"/>
                </a:solidFill>
              </a:rPr>
              <a:t>(IVC)</a:t>
            </a:r>
          </a:p>
        </p:txBody>
      </p:sp>
      <p:sp>
        <p:nvSpPr>
          <p:cNvPr id="252" name="Contains        major steps"/>
          <p:cNvSpPr txBox="1"/>
          <p:nvPr/>
        </p:nvSpPr>
        <p:spPr>
          <a:xfrm>
            <a:off x="4419080" y="1164607"/>
            <a:ext cx="2810770" cy="44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3400"/>
            </a:lvl1pPr>
          </a:lstStyle>
          <a:p>
            <a:r>
              <a:rPr lang="tr-TR" sz="2391" dirty="0">
                <a:solidFill>
                  <a:schemeClr val="accent1">
                    <a:lumMod val="75000"/>
                  </a:schemeClr>
                </a:solidFill>
              </a:rPr>
              <a:t>4 büyük adımı içerir</a:t>
            </a:r>
            <a:r>
              <a:rPr lang="tr-TR" sz="2391" dirty="0"/>
              <a:t>.</a:t>
            </a:r>
            <a:endParaRPr sz="2391" dirty="0"/>
          </a:p>
        </p:txBody>
      </p:sp>
      <p:pic>
        <p:nvPicPr>
          <p:cNvPr id="256" name="Rectangle Square" descr="Rectangle Square"/>
          <p:cNvPicPr>
            <a:picLocks/>
          </p:cNvPicPr>
          <p:nvPr/>
        </p:nvPicPr>
        <p:blipFill>
          <a:blip r:embed="rId3"/>
          <a:stretch>
            <a:fillRect/>
          </a:stretch>
        </p:blipFill>
        <p:spPr>
          <a:xfrm>
            <a:off x="2355376" y="1681769"/>
            <a:ext cx="6690150" cy="3143450"/>
          </a:xfrm>
          <a:prstGeom prst="rect">
            <a:avLst/>
          </a:prstGeom>
        </p:spPr>
      </p:pic>
    </p:spTree>
    <p:extLst>
      <p:ext uri="{BB962C8B-B14F-4D97-AF65-F5344CB8AC3E}">
        <p14:creationId xmlns:p14="http://schemas.microsoft.com/office/powerpoint/2010/main" xmlns="" val="199519151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252"/>
                                        </p:tgtEl>
                                        <p:attrNameLst>
                                          <p:attrName>style.visibility</p:attrName>
                                        </p:attrNameLst>
                                      </p:cBhvr>
                                      <p:to>
                                        <p:strVal val="visible"/>
                                      </p:to>
                                    </p:set>
                                  </p:childTnLst>
                                </p:cTn>
                              </p:par>
                            </p:childTnLst>
                          </p:cTn>
                        </p:par>
                        <p:par>
                          <p:cTn id="7" fill="hold">
                            <p:stCondLst>
                              <p:cond delay="1700"/>
                            </p:stCondLst>
                            <p:childTnLst>
                              <p:par>
                                <p:cTn id="8" presetID="1" presetClass="entr" presetSubtype="0" fill="hold" grpId="0" nodeType="afterEffect">
                                  <p:stCondLst>
                                    <p:cond delay="0"/>
                                  </p:stCondLst>
                                  <p:iterate type="lt">
                                    <p:tmAbs val="100"/>
                                  </p:iterate>
                                  <p:childTnLst>
                                    <p:set>
                                      <p:cBhvr>
                                        <p:cTn id="9" fill="hold"/>
                                        <p:tgtEl>
                                          <p:spTgt spid="250">
                                            <p:bg/>
                                          </p:spTgt>
                                        </p:tgtEl>
                                        <p:attrNameLst>
                                          <p:attrName>style.visibility</p:attrName>
                                        </p:attrNameLst>
                                      </p:cBhvr>
                                      <p:to>
                                        <p:strVal val="visible"/>
                                      </p:to>
                                    </p:set>
                                  </p:childTnLst>
                                </p:cTn>
                              </p:par>
                              <p:par>
                                <p:cTn id="10" presetID="1" presetClass="entr" presetSubtype="0" fill="hold" grpId="0" nodeType="withEffect">
                                  <p:stCondLst>
                                    <p:cond delay="0"/>
                                  </p:stCondLst>
                                  <p:iterate type="lt">
                                    <p:tmAbs val="100"/>
                                  </p:iterate>
                                  <p:childTnLst>
                                    <p:set>
                                      <p:cBhvr>
                                        <p:cTn id="11" fill="hold"/>
                                        <p:tgtEl>
                                          <p:spTgt spid="250">
                                            <p:txEl>
                                              <p:pRg st="0" end="0"/>
                                            </p:txEl>
                                          </p:spTgt>
                                        </p:tgtEl>
                                        <p:attrNameLst>
                                          <p:attrName>style.visibility</p:attrName>
                                        </p:attrNameLst>
                                      </p:cBhvr>
                                      <p:to>
                                        <p:strVal val="visible"/>
                                      </p:to>
                                    </p:set>
                                  </p:childTnLst>
                                </p:cTn>
                              </p:par>
                            </p:childTnLst>
                          </p:cTn>
                        </p:par>
                        <p:par>
                          <p:cTn id="12" fill="hold">
                            <p:stCondLst>
                              <p:cond delay="4100"/>
                            </p:stCondLst>
                            <p:childTnLst>
                              <p:par>
                                <p:cTn id="13" presetID="1" presetClass="entr" presetSubtype="0" fill="hold" grpId="0" nodeType="afterEffect">
                                  <p:stCondLst>
                                    <p:cond delay="0"/>
                                  </p:stCondLst>
                                  <p:iterate type="lt">
                                    <p:tmAbs val="100"/>
                                  </p:iterate>
                                  <p:childTnLst>
                                    <p:set>
                                      <p:cBhvr>
                                        <p:cTn id="14" fill="hold"/>
                                        <p:tgtEl>
                                          <p:spTgt spid="250">
                                            <p:txEl>
                                              <p:pRg st="1" end="1"/>
                                            </p:txEl>
                                          </p:spTgt>
                                        </p:tgtEl>
                                        <p:attrNameLst>
                                          <p:attrName>style.visibility</p:attrName>
                                        </p:attrNameLst>
                                      </p:cBhvr>
                                      <p:to>
                                        <p:strVal val="visible"/>
                                      </p:to>
                                    </p:set>
                                  </p:childTnLst>
                                </p:cTn>
                              </p:par>
                            </p:childTnLst>
                          </p:cTn>
                        </p:par>
                        <p:par>
                          <p:cTn id="15" fill="hold">
                            <p:stCondLst>
                              <p:cond delay="6200"/>
                            </p:stCondLst>
                            <p:childTnLst>
                              <p:par>
                                <p:cTn id="16" presetID="1" presetClass="entr" presetSubtype="0" fill="hold" grpId="0" nodeType="afterEffect">
                                  <p:stCondLst>
                                    <p:cond delay="0"/>
                                  </p:stCondLst>
                                  <p:iterate type="lt">
                                    <p:tmAbs val="100"/>
                                  </p:iterate>
                                  <p:childTnLst>
                                    <p:set>
                                      <p:cBhvr>
                                        <p:cTn id="17" fill="hold"/>
                                        <p:tgtEl>
                                          <p:spTgt spid="250">
                                            <p:txEl>
                                              <p:pRg st="2" end="2"/>
                                            </p:txEl>
                                          </p:spTgt>
                                        </p:tgtEl>
                                        <p:attrNameLst>
                                          <p:attrName>style.visibility</p:attrName>
                                        </p:attrNameLst>
                                      </p:cBhvr>
                                      <p:to>
                                        <p:strVal val="visible"/>
                                      </p:to>
                                    </p:set>
                                  </p:childTnLst>
                                </p:cTn>
                              </p:par>
                            </p:childTnLst>
                          </p:cTn>
                        </p:par>
                        <p:par>
                          <p:cTn id="18" fill="hold">
                            <p:stCondLst>
                              <p:cond delay="8600"/>
                            </p:stCondLst>
                            <p:childTnLst>
                              <p:par>
                                <p:cTn id="19" presetID="1" presetClass="entr" presetSubtype="0" fill="hold" grpId="0" nodeType="afterEffect">
                                  <p:stCondLst>
                                    <p:cond delay="0"/>
                                  </p:stCondLst>
                                  <p:iterate type="lt">
                                    <p:tmAbs val="100"/>
                                  </p:iterate>
                                  <p:childTnLst>
                                    <p:set>
                                      <p:cBhvr>
                                        <p:cTn id="20" fill="hold"/>
                                        <p:tgtEl>
                                          <p:spTgt spid="25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 grpId="0" build="p" bldLvl="5" animBg="1" advAuto="0"/>
      <p:bldP spid="252" grpId="0" animBg="1" advAuto="0"/>
      <p:bldP spid="256"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IVM"/>
          <p:cNvSpPr txBox="1">
            <a:spLocks noGrp="1"/>
          </p:cNvSpPr>
          <p:nvPr>
            <p:ph type="title"/>
          </p:nvPr>
        </p:nvSpPr>
        <p:spPr>
          <a:xfrm>
            <a:off x="2032597" y="245627"/>
            <a:ext cx="2106108" cy="904922"/>
          </a:xfrm>
          <a:prstGeom prst="rect">
            <a:avLst/>
          </a:prstGeom>
        </p:spPr>
        <p:txBody>
          <a:bodyPr/>
          <a:lstStyle/>
          <a:p>
            <a:r>
              <a:rPr>
                <a:solidFill>
                  <a:srgbClr val="73FDFF"/>
                </a:solidFill>
              </a:rPr>
              <a:t>IVM</a:t>
            </a:r>
            <a:r>
              <a:t> </a:t>
            </a:r>
          </a:p>
        </p:txBody>
      </p:sp>
      <p:sp>
        <p:nvSpPr>
          <p:cNvPr id="263" name="In vitro maturation of oocytes in laboratory conditions."/>
          <p:cNvSpPr txBox="1">
            <a:spLocks noGrp="1"/>
          </p:cNvSpPr>
          <p:nvPr>
            <p:ph type="body" sz="quarter" idx="1"/>
          </p:nvPr>
        </p:nvSpPr>
        <p:spPr>
          <a:xfrm>
            <a:off x="2143125" y="1103985"/>
            <a:ext cx="7572376" cy="947078"/>
          </a:xfrm>
          <a:prstGeom prst="rect">
            <a:avLst/>
          </a:prstGeom>
        </p:spPr>
        <p:txBody>
          <a:bodyPr/>
          <a:lstStyle>
            <a:lvl1pPr marL="0" indent="0">
              <a:buSzTx/>
              <a:buFontTx/>
              <a:buNone/>
            </a:lvl1pPr>
          </a:lstStyle>
          <a:p>
            <a:r>
              <a:rPr lang="tr-TR" dirty="0" smtClean="0"/>
              <a:t>Oositlerin, laboratuvar koşullarında in </a:t>
            </a:r>
            <a:r>
              <a:rPr lang="tr-TR" dirty="0" err="1" smtClean="0"/>
              <a:t>vitro</a:t>
            </a:r>
            <a:r>
              <a:rPr lang="tr-TR" dirty="0" smtClean="0"/>
              <a:t> </a:t>
            </a:r>
            <a:r>
              <a:rPr lang="tr-TR" dirty="0" err="1" smtClean="0"/>
              <a:t>maturasyonudur</a:t>
            </a:r>
            <a:r>
              <a:rPr lang="tr-TR" dirty="0" smtClean="0"/>
              <a:t>.</a:t>
            </a:r>
            <a:endParaRPr dirty="0"/>
          </a:p>
        </p:txBody>
      </p:sp>
      <p:sp>
        <p:nvSpPr>
          <p:cNvPr id="264" name="Maturation…"/>
          <p:cNvSpPr txBox="1"/>
          <p:nvPr/>
        </p:nvSpPr>
        <p:spPr>
          <a:xfrm rot="20190553">
            <a:off x="2127552" y="3832496"/>
            <a:ext cx="1578958" cy="764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3200">
                <a:solidFill>
                  <a:srgbClr val="73FDFF"/>
                </a:solidFill>
              </a:defRPr>
            </a:pPr>
            <a:r>
              <a:rPr sz="2250" dirty="0"/>
              <a:t>Matura</a:t>
            </a:r>
            <a:r>
              <a:rPr lang="tr-TR" sz="2250" dirty="0" err="1"/>
              <a:t>sy</a:t>
            </a:r>
            <a:r>
              <a:rPr sz="2250" dirty="0"/>
              <a:t>on</a:t>
            </a:r>
          </a:p>
          <a:p>
            <a:pPr>
              <a:defRPr sz="3200">
                <a:solidFill>
                  <a:srgbClr val="73FDFF"/>
                </a:solidFill>
              </a:defRPr>
            </a:pPr>
            <a:r>
              <a:rPr sz="2250" dirty="0"/>
              <a:t> </a:t>
            </a:r>
            <a:r>
              <a:rPr lang="tr-TR" sz="2250" dirty="0"/>
              <a:t>koşulları</a:t>
            </a:r>
            <a:endParaRPr sz="2250" dirty="0"/>
          </a:p>
        </p:txBody>
      </p:sp>
      <p:pic>
        <p:nvPicPr>
          <p:cNvPr id="265" name="Line Line" descr="Line Line"/>
          <p:cNvPicPr>
            <a:picLocks/>
          </p:cNvPicPr>
          <p:nvPr/>
        </p:nvPicPr>
        <p:blipFill>
          <a:blip r:embed="rId3"/>
          <a:stretch>
            <a:fillRect/>
          </a:stretch>
        </p:blipFill>
        <p:spPr>
          <a:xfrm rot="1189698">
            <a:off x="3287992" y="4627684"/>
            <a:ext cx="831327" cy="284815"/>
          </a:xfrm>
          <a:prstGeom prst="rect">
            <a:avLst/>
          </a:prstGeom>
        </p:spPr>
      </p:pic>
      <p:sp>
        <p:nvSpPr>
          <p:cNvPr id="267" name="38-39 °C,…"/>
          <p:cNvSpPr txBox="1"/>
          <p:nvPr/>
        </p:nvSpPr>
        <p:spPr>
          <a:xfrm>
            <a:off x="4216021" y="4784897"/>
            <a:ext cx="3154390" cy="1370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357174" indent="-357174">
              <a:buSzPct val="100000"/>
              <a:buChar char="-"/>
              <a:defRPr sz="3000"/>
            </a:pPr>
            <a:r>
              <a:rPr sz="2109" dirty="0"/>
              <a:t>38-39 °C,</a:t>
            </a:r>
          </a:p>
          <a:p>
            <a:pPr marL="357174" indent="-357174">
              <a:buSzPct val="100000"/>
              <a:buChar char="-"/>
              <a:defRPr sz="3000"/>
            </a:pPr>
            <a:r>
              <a:rPr sz="2109" dirty="0"/>
              <a:t>% 5 CO</a:t>
            </a:r>
            <a:r>
              <a:rPr sz="2109" baseline="-5999" dirty="0"/>
              <a:t>2</a:t>
            </a:r>
            <a:r>
              <a:rPr sz="2109" dirty="0"/>
              <a:t>, </a:t>
            </a:r>
          </a:p>
          <a:p>
            <a:pPr marL="357174" indent="-357174">
              <a:buSzPct val="100000"/>
              <a:buChar char="-"/>
              <a:defRPr sz="3000"/>
            </a:pPr>
            <a:r>
              <a:rPr lang="tr-TR" sz="2109" dirty="0"/>
              <a:t>Maksimum nem</a:t>
            </a:r>
            <a:endParaRPr sz="2109" dirty="0"/>
          </a:p>
          <a:p>
            <a:pPr marL="357174" indent="-357174">
              <a:buSzPct val="100000"/>
              <a:buChar char="-"/>
              <a:defRPr sz="3000"/>
            </a:pPr>
            <a:r>
              <a:rPr sz="2109" dirty="0"/>
              <a:t>22-27 </a:t>
            </a:r>
            <a:r>
              <a:rPr lang="tr-TR" sz="2109" dirty="0"/>
              <a:t>saat </a:t>
            </a:r>
            <a:r>
              <a:rPr lang="tr-TR" sz="2109" dirty="0" err="1"/>
              <a:t>inkubasyon</a:t>
            </a:r>
            <a:endParaRPr sz="2109" dirty="0"/>
          </a:p>
        </p:txBody>
      </p:sp>
      <p:pic>
        <p:nvPicPr>
          <p:cNvPr id="268" name="Image" descr="Image"/>
          <p:cNvPicPr>
            <a:picLocks/>
          </p:cNvPicPr>
          <p:nvPr/>
        </p:nvPicPr>
        <p:blipFill>
          <a:blip r:embed="rId4"/>
          <a:stretch>
            <a:fillRect/>
          </a:stretch>
        </p:blipFill>
        <p:spPr>
          <a:xfrm>
            <a:off x="8503271" y="2249322"/>
            <a:ext cx="1793388" cy="1191234"/>
          </a:xfrm>
          <a:prstGeom prst="rect">
            <a:avLst/>
          </a:prstGeom>
        </p:spPr>
      </p:pic>
      <p:pic>
        <p:nvPicPr>
          <p:cNvPr id="269" name="Slide19.jpg" descr="Slide19.jpg"/>
          <p:cNvPicPr>
            <a:picLocks/>
          </p:cNvPicPr>
          <p:nvPr/>
        </p:nvPicPr>
        <p:blipFill>
          <a:blip r:embed="rId5"/>
          <a:stretch>
            <a:fillRect/>
          </a:stretch>
        </p:blipFill>
        <p:spPr>
          <a:xfrm>
            <a:off x="5185366" y="1979690"/>
            <a:ext cx="2106108" cy="2083234"/>
          </a:xfrm>
          <a:prstGeom prst="rect">
            <a:avLst/>
          </a:prstGeom>
        </p:spPr>
      </p:pic>
      <p:pic>
        <p:nvPicPr>
          <p:cNvPr id="270" name="Image" descr="Image"/>
          <p:cNvPicPr>
            <a:picLocks/>
          </p:cNvPicPr>
          <p:nvPr/>
        </p:nvPicPr>
        <p:blipFill>
          <a:blip r:embed="rId6"/>
          <a:stretch>
            <a:fillRect/>
          </a:stretch>
        </p:blipFill>
        <p:spPr>
          <a:xfrm>
            <a:off x="1879175" y="2331151"/>
            <a:ext cx="1847209" cy="1096873"/>
          </a:xfrm>
          <a:prstGeom prst="rect">
            <a:avLst/>
          </a:prstGeom>
        </p:spPr>
      </p:pic>
      <p:pic>
        <p:nvPicPr>
          <p:cNvPr id="271" name="Line Line" descr="Line Line"/>
          <p:cNvPicPr>
            <a:picLocks/>
          </p:cNvPicPr>
          <p:nvPr/>
        </p:nvPicPr>
        <p:blipFill>
          <a:blip r:embed="rId7"/>
          <a:stretch>
            <a:fillRect/>
          </a:stretch>
        </p:blipFill>
        <p:spPr>
          <a:xfrm>
            <a:off x="3964538" y="2788386"/>
            <a:ext cx="788849" cy="284815"/>
          </a:xfrm>
          <a:prstGeom prst="rect">
            <a:avLst/>
          </a:prstGeom>
        </p:spPr>
      </p:pic>
      <p:pic>
        <p:nvPicPr>
          <p:cNvPr id="273" name="Line Line" descr="Line Line"/>
          <p:cNvPicPr>
            <a:picLocks/>
          </p:cNvPicPr>
          <p:nvPr/>
        </p:nvPicPr>
        <p:blipFill>
          <a:blip r:embed="rId8"/>
          <a:stretch>
            <a:fillRect/>
          </a:stretch>
        </p:blipFill>
        <p:spPr>
          <a:xfrm>
            <a:off x="7506229" y="2788386"/>
            <a:ext cx="788849" cy="284815"/>
          </a:xfrm>
          <a:prstGeom prst="rect">
            <a:avLst/>
          </a:prstGeom>
        </p:spPr>
      </p:pic>
      <p:pic>
        <p:nvPicPr>
          <p:cNvPr id="275" name="3338625_pone.0036181.g006.png" descr="3338625_pone.0036181.g006.png"/>
          <p:cNvPicPr>
            <a:picLocks/>
          </p:cNvPicPr>
          <p:nvPr/>
        </p:nvPicPr>
        <p:blipFill>
          <a:blip r:embed="rId9"/>
          <a:stretch>
            <a:fillRect/>
          </a:stretch>
        </p:blipFill>
        <p:spPr>
          <a:xfrm>
            <a:off x="8219759" y="4153746"/>
            <a:ext cx="1885630" cy="1578838"/>
          </a:xfrm>
          <a:prstGeom prst="rect">
            <a:avLst/>
          </a:prstGeom>
        </p:spPr>
      </p:pic>
      <p:pic>
        <p:nvPicPr>
          <p:cNvPr id="276" name="Line Line" descr="Line Line"/>
          <p:cNvPicPr>
            <a:picLocks/>
          </p:cNvPicPr>
          <p:nvPr/>
        </p:nvPicPr>
        <p:blipFill>
          <a:blip r:embed="rId10"/>
          <a:stretch>
            <a:fillRect/>
          </a:stretch>
        </p:blipFill>
        <p:spPr>
          <a:xfrm rot="1603400">
            <a:off x="6389575" y="3582839"/>
            <a:ext cx="1885605" cy="284815"/>
          </a:xfrm>
          <a:prstGeom prst="rect">
            <a:avLst/>
          </a:prstGeom>
        </p:spPr>
      </p:pic>
    </p:spTree>
    <p:extLst>
      <p:ext uri="{BB962C8B-B14F-4D97-AF65-F5344CB8AC3E}">
        <p14:creationId xmlns:p14="http://schemas.microsoft.com/office/powerpoint/2010/main" xmlns="" val="304184465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fill="hold"/>
                                        <p:tgtEl>
                                          <p:spTgt spid="263"/>
                                        </p:tgtEl>
                                        <p:attrNameLst>
                                          <p:attrName>style.visibility</p:attrName>
                                        </p:attrNameLst>
                                      </p:cBhvr>
                                      <p:to>
                                        <p:strVal val="visible"/>
                                      </p:to>
                                    </p:set>
                                  </p:childTnLst>
                                </p:cTn>
                              </p:par>
                            </p:childTnLst>
                          </p:cTn>
                        </p:par>
                        <p:par>
                          <p:cTn id="7" fill="hold">
                            <p:stCondLst>
                              <p:cond delay="5500"/>
                            </p:stCondLst>
                            <p:childTnLst>
                              <p:par>
                                <p:cTn id="8" presetID="22" presetClass="entr" presetSubtype="8" fill="hold" grpId="0" nodeType="afterEffect">
                                  <p:stCondLst>
                                    <p:cond delay="0"/>
                                  </p:stCondLst>
                                  <p:iterate>
                                    <p:tmAbs val="0"/>
                                  </p:iterate>
                                  <p:childTnLst>
                                    <p:set>
                                      <p:cBhvr>
                                        <p:cTn id="9" fill="hold"/>
                                        <p:tgtEl>
                                          <p:spTgt spid="270"/>
                                        </p:tgtEl>
                                        <p:attrNameLst>
                                          <p:attrName>style.visibility</p:attrName>
                                        </p:attrNameLst>
                                      </p:cBhvr>
                                      <p:to>
                                        <p:strVal val="visible"/>
                                      </p:to>
                                    </p:set>
                                    <p:animEffect transition="in" filter="wipe(left)">
                                      <p:cBhvr>
                                        <p:cTn id="10" dur="500"/>
                                        <p:tgtEl>
                                          <p:spTgt spid="270"/>
                                        </p:tgtEl>
                                      </p:cBhvr>
                                    </p:animEffect>
                                  </p:childTnLst>
                                </p:cTn>
                              </p:par>
                            </p:childTnLst>
                          </p:cTn>
                        </p:par>
                        <p:par>
                          <p:cTn id="11" fill="hold">
                            <p:stCondLst>
                              <p:cond delay="6000"/>
                            </p:stCondLst>
                            <p:childTnLst>
                              <p:par>
                                <p:cTn id="12" presetID="22" presetClass="entr" presetSubtype="8" fill="hold" grpId="0" nodeType="afterEffect">
                                  <p:stCondLst>
                                    <p:cond delay="0"/>
                                  </p:stCondLst>
                                  <p:iterate>
                                    <p:tmAbs val="0"/>
                                  </p:iterate>
                                  <p:childTnLst>
                                    <p:set>
                                      <p:cBhvr>
                                        <p:cTn id="13" fill="hold"/>
                                        <p:tgtEl>
                                          <p:spTgt spid="271"/>
                                        </p:tgtEl>
                                        <p:attrNameLst>
                                          <p:attrName>style.visibility</p:attrName>
                                        </p:attrNameLst>
                                      </p:cBhvr>
                                      <p:to>
                                        <p:strVal val="visible"/>
                                      </p:to>
                                    </p:set>
                                    <p:animEffect transition="in" filter="wipe(left)">
                                      <p:cBhvr>
                                        <p:cTn id="14" dur="500"/>
                                        <p:tgtEl>
                                          <p:spTgt spid="271"/>
                                        </p:tgtEl>
                                      </p:cBhvr>
                                    </p:animEffect>
                                  </p:childTnLst>
                                </p:cTn>
                              </p:par>
                            </p:childTnLst>
                          </p:cTn>
                        </p:par>
                        <p:par>
                          <p:cTn id="15" fill="hold">
                            <p:stCondLst>
                              <p:cond delay="6500"/>
                            </p:stCondLst>
                            <p:childTnLst>
                              <p:par>
                                <p:cTn id="16" presetID="22" presetClass="entr" presetSubtype="8" fill="hold" grpId="0" nodeType="afterEffect">
                                  <p:stCondLst>
                                    <p:cond delay="0"/>
                                  </p:stCondLst>
                                  <p:iterate>
                                    <p:tmAbs val="0"/>
                                  </p:iterate>
                                  <p:childTnLst>
                                    <p:set>
                                      <p:cBhvr>
                                        <p:cTn id="17" fill="hold"/>
                                        <p:tgtEl>
                                          <p:spTgt spid="269"/>
                                        </p:tgtEl>
                                        <p:attrNameLst>
                                          <p:attrName>style.visibility</p:attrName>
                                        </p:attrNameLst>
                                      </p:cBhvr>
                                      <p:to>
                                        <p:strVal val="visible"/>
                                      </p:to>
                                    </p:set>
                                    <p:animEffect transition="in" filter="wipe(left)">
                                      <p:cBhvr>
                                        <p:cTn id="18" dur="500"/>
                                        <p:tgtEl>
                                          <p:spTgt spid="269"/>
                                        </p:tgtEl>
                                      </p:cBhvr>
                                    </p:animEffect>
                                  </p:childTnLst>
                                </p:cTn>
                              </p:par>
                            </p:childTnLst>
                          </p:cTn>
                        </p:par>
                        <p:par>
                          <p:cTn id="19" fill="hold">
                            <p:stCondLst>
                              <p:cond delay="7000"/>
                            </p:stCondLst>
                            <p:childTnLst>
                              <p:par>
                                <p:cTn id="20" presetID="22" presetClass="entr" presetSubtype="8" fill="hold" grpId="0" nodeType="afterEffect">
                                  <p:stCondLst>
                                    <p:cond delay="0"/>
                                  </p:stCondLst>
                                  <p:iterate>
                                    <p:tmAbs val="0"/>
                                  </p:iterate>
                                  <p:childTnLst>
                                    <p:set>
                                      <p:cBhvr>
                                        <p:cTn id="21" fill="hold"/>
                                        <p:tgtEl>
                                          <p:spTgt spid="273"/>
                                        </p:tgtEl>
                                        <p:attrNameLst>
                                          <p:attrName>style.visibility</p:attrName>
                                        </p:attrNameLst>
                                      </p:cBhvr>
                                      <p:to>
                                        <p:strVal val="visible"/>
                                      </p:to>
                                    </p:set>
                                    <p:animEffect transition="in" filter="wipe(left)">
                                      <p:cBhvr>
                                        <p:cTn id="22" dur="500"/>
                                        <p:tgtEl>
                                          <p:spTgt spid="273"/>
                                        </p:tgtEl>
                                      </p:cBhvr>
                                    </p:animEffect>
                                  </p:childTnLst>
                                </p:cTn>
                              </p:par>
                            </p:childTnLst>
                          </p:cTn>
                        </p:par>
                        <p:par>
                          <p:cTn id="23" fill="hold">
                            <p:stCondLst>
                              <p:cond delay="7500"/>
                            </p:stCondLst>
                            <p:childTnLst>
                              <p:par>
                                <p:cTn id="24" presetID="22" presetClass="entr" presetSubtype="8" fill="hold" grpId="0" nodeType="afterEffect">
                                  <p:stCondLst>
                                    <p:cond delay="0"/>
                                  </p:stCondLst>
                                  <p:iterate>
                                    <p:tmAbs val="0"/>
                                  </p:iterate>
                                  <p:childTnLst>
                                    <p:set>
                                      <p:cBhvr>
                                        <p:cTn id="25" fill="hold"/>
                                        <p:tgtEl>
                                          <p:spTgt spid="268"/>
                                        </p:tgtEl>
                                        <p:attrNameLst>
                                          <p:attrName>style.visibility</p:attrName>
                                        </p:attrNameLst>
                                      </p:cBhvr>
                                      <p:to>
                                        <p:strVal val="visible"/>
                                      </p:to>
                                    </p:set>
                                    <p:animEffect transition="in" filter="wipe(left)">
                                      <p:cBhvr>
                                        <p:cTn id="26" dur="500"/>
                                        <p:tgtEl>
                                          <p:spTgt spid="268"/>
                                        </p:tgtEl>
                                      </p:cBhvr>
                                    </p:animEffect>
                                  </p:childTnLst>
                                </p:cTn>
                              </p:par>
                            </p:childTnLst>
                          </p:cTn>
                        </p:par>
                        <p:par>
                          <p:cTn id="27" fill="hold">
                            <p:stCondLst>
                              <p:cond delay="8000"/>
                            </p:stCondLst>
                            <p:childTnLst>
                              <p:par>
                                <p:cTn id="28" presetID="22" presetClass="entr" presetSubtype="8" fill="hold" grpId="0" nodeType="afterEffect">
                                  <p:stCondLst>
                                    <p:cond delay="0"/>
                                  </p:stCondLst>
                                  <p:iterate>
                                    <p:tmAbs val="0"/>
                                  </p:iterate>
                                  <p:childTnLst>
                                    <p:set>
                                      <p:cBhvr>
                                        <p:cTn id="29" fill="hold"/>
                                        <p:tgtEl>
                                          <p:spTgt spid="276"/>
                                        </p:tgtEl>
                                        <p:attrNameLst>
                                          <p:attrName>style.visibility</p:attrName>
                                        </p:attrNameLst>
                                      </p:cBhvr>
                                      <p:to>
                                        <p:strVal val="visible"/>
                                      </p:to>
                                    </p:set>
                                    <p:animEffect transition="in" filter="wipe(left)">
                                      <p:cBhvr>
                                        <p:cTn id="30" dur="500"/>
                                        <p:tgtEl>
                                          <p:spTgt spid="276"/>
                                        </p:tgtEl>
                                      </p:cBhvr>
                                    </p:animEffect>
                                  </p:childTnLst>
                                </p:cTn>
                              </p:par>
                            </p:childTnLst>
                          </p:cTn>
                        </p:par>
                        <p:par>
                          <p:cTn id="31" fill="hold">
                            <p:stCondLst>
                              <p:cond delay="8500"/>
                            </p:stCondLst>
                            <p:childTnLst>
                              <p:par>
                                <p:cTn id="32" presetID="22" presetClass="entr" presetSubtype="8" fill="hold" grpId="0" nodeType="afterEffect">
                                  <p:stCondLst>
                                    <p:cond delay="0"/>
                                  </p:stCondLst>
                                  <p:iterate>
                                    <p:tmAbs val="0"/>
                                  </p:iterate>
                                  <p:childTnLst>
                                    <p:set>
                                      <p:cBhvr>
                                        <p:cTn id="33" fill="hold"/>
                                        <p:tgtEl>
                                          <p:spTgt spid="275"/>
                                        </p:tgtEl>
                                        <p:attrNameLst>
                                          <p:attrName>style.visibility</p:attrName>
                                        </p:attrNameLst>
                                      </p:cBhvr>
                                      <p:to>
                                        <p:strVal val="visible"/>
                                      </p:to>
                                    </p:set>
                                    <p:animEffect transition="in" filter="wipe(left)">
                                      <p:cBhvr>
                                        <p:cTn id="34" dur="500"/>
                                        <p:tgtEl>
                                          <p:spTgt spid="275"/>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32" fill="hold" grpId="0" nodeType="clickEffect">
                                  <p:stCondLst>
                                    <p:cond delay="0"/>
                                  </p:stCondLst>
                                  <p:iterate>
                                    <p:tmAbs val="0"/>
                                  </p:iterate>
                                  <p:childTnLst>
                                    <p:set>
                                      <p:cBhvr>
                                        <p:cTn id="38" fill="hold"/>
                                        <p:tgtEl>
                                          <p:spTgt spid="264"/>
                                        </p:tgtEl>
                                        <p:attrNameLst>
                                          <p:attrName>style.visibility</p:attrName>
                                        </p:attrNameLst>
                                      </p:cBhvr>
                                      <p:to>
                                        <p:strVal val="visible"/>
                                      </p:to>
                                    </p:set>
                                    <p:anim calcmode="lin" valueType="num">
                                      <p:cBhvr>
                                        <p:cTn id="39" dur="2500" fill="hold"/>
                                        <p:tgtEl>
                                          <p:spTgt spid="264"/>
                                        </p:tgtEl>
                                        <p:attrNameLst>
                                          <p:attrName>ppt_w</p:attrName>
                                        </p:attrNameLst>
                                      </p:cBhvr>
                                      <p:tavLst>
                                        <p:tav tm="0">
                                          <p:val>
                                            <p:strVal val="4*#ppt_w"/>
                                          </p:val>
                                        </p:tav>
                                        <p:tav tm="100000">
                                          <p:val>
                                            <p:strVal val="#ppt_w"/>
                                          </p:val>
                                        </p:tav>
                                      </p:tavLst>
                                    </p:anim>
                                    <p:anim calcmode="lin" valueType="num">
                                      <p:cBhvr>
                                        <p:cTn id="40" dur="2500" fill="hold"/>
                                        <p:tgtEl>
                                          <p:spTgt spid="264"/>
                                        </p:tgtEl>
                                        <p:attrNameLst>
                                          <p:attrName>ppt_h</p:attrName>
                                        </p:attrNameLst>
                                      </p:cBhvr>
                                      <p:tavLst>
                                        <p:tav tm="0">
                                          <p:val>
                                            <p:strVal val="4*#ppt_h"/>
                                          </p:val>
                                        </p:tav>
                                        <p:tav tm="100000">
                                          <p:val>
                                            <p:strVal val="#ppt_h"/>
                                          </p:val>
                                        </p:tav>
                                      </p:tavLst>
                                    </p:anim>
                                  </p:childTnLst>
                                </p:cTn>
                              </p:par>
                            </p:childTnLst>
                          </p:cTn>
                        </p:par>
                        <p:par>
                          <p:cTn id="41" fill="hold">
                            <p:stCondLst>
                              <p:cond delay="2500"/>
                            </p:stCondLst>
                            <p:childTnLst>
                              <p:par>
                                <p:cTn id="42" presetID="23" presetClass="entr" presetSubtype="32" fill="hold" grpId="0" nodeType="afterEffect">
                                  <p:stCondLst>
                                    <p:cond delay="0"/>
                                  </p:stCondLst>
                                  <p:iterate>
                                    <p:tmAbs val="0"/>
                                  </p:iterate>
                                  <p:childTnLst>
                                    <p:set>
                                      <p:cBhvr>
                                        <p:cTn id="43" fill="hold"/>
                                        <p:tgtEl>
                                          <p:spTgt spid="265"/>
                                        </p:tgtEl>
                                        <p:attrNameLst>
                                          <p:attrName>style.visibility</p:attrName>
                                        </p:attrNameLst>
                                      </p:cBhvr>
                                      <p:to>
                                        <p:strVal val="visible"/>
                                      </p:to>
                                    </p:set>
                                    <p:anim calcmode="lin" valueType="num">
                                      <p:cBhvr>
                                        <p:cTn id="44" dur="2500" fill="hold"/>
                                        <p:tgtEl>
                                          <p:spTgt spid="265"/>
                                        </p:tgtEl>
                                        <p:attrNameLst>
                                          <p:attrName>ppt_w</p:attrName>
                                        </p:attrNameLst>
                                      </p:cBhvr>
                                      <p:tavLst>
                                        <p:tav tm="0">
                                          <p:val>
                                            <p:strVal val="4*#ppt_w"/>
                                          </p:val>
                                        </p:tav>
                                        <p:tav tm="100000">
                                          <p:val>
                                            <p:strVal val="#ppt_w"/>
                                          </p:val>
                                        </p:tav>
                                      </p:tavLst>
                                    </p:anim>
                                    <p:anim calcmode="lin" valueType="num">
                                      <p:cBhvr>
                                        <p:cTn id="45" dur="2500" fill="hold"/>
                                        <p:tgtEl>
                                          <p:spTgt spid="265"/>
                                        </p:tgtEl>
                                        <p:attrNameLst>
                                          <p:attrName>ppt_h</p:attrName>
                                        </p:attrNameLst>
                                      </p:cBhvr>
                                      <p:tavLst>
                                        <p:tav tm="0">
                                          <p:val>
                                            <p:strVal val="4*#ppt_h"/>
                                          </p:val>
                                        </p:tav>
                                        <p:tav tm="100000">
                                          <p:val>
                                            <p:strVal val="#ppt_h"/>
                                          </p:val>
                                        </p:tav>
                                      </p:tavLst>
                                    </p:anim>
                                  </p:childTnLst>
                                </p:cTn>
                              </p:par>
                            </p:childTnLst>
                          </p:cTn>
                        </p:par>
                        <p:par>
                          <p:cTn id="46" fill="hold">
                            <p:stCondLst>
                              <p:cond delay="5000"/>
                            </p:stCondLst>
                            <p:childTnLst>
                              <p:par>
                                <p:cTn id="47" presetID="22" presetClass="entr" presetSubtype="1" fill="hold" grpId="0" nodeType="afterEffect">
                                  <p:stCondLst>
                                    <p:cond delay="0"/>
                                  </p:stCondLst>
                                  <p:iterate>
                                    <p:tmAbs val="0"/>
                                  </p:iterate>
                                  <p:childTnLst>
                                    <p:set>
                                      <p:cBhvr>
                                        <p:cTn id="48" fill="hold"/>
                                        <p:tgtEl>
                                          <p:spTgt spid="267">
                                            <p:bg/>
                                          </p:spTgt>
                                        </p:tgtEl>
                                        <p:attrNameLst>
                                          <p:attrName>style.visibility</p:attrName>
                                        </p:attrNameLst>
                                      </p:cBhvr>
                                      <p:to>
                                        <p:strVal val="visible"/>
                                      </p:to>
                                    </p:set>
                                    <p:animEffect transition="in" filter="wipe(up)">
                                      <p:cBhvr>
                                        <p:cTn id="49" dur="1000"/>
                                        <p:tgtEl>
                                          <p:spTgt spid="267">
                                            <p:bg/>
                                          </p:spTgt>
                                        </p:tgtEl>
                                      </p:cBhvr>
                                    </p:animEffect>
                                  </p:childTnLst>
                                </p:cTn>
                              </p:par>
                              <p:par>
                                <p:cTn id="50" presetID="22" presetClass="entr" presetSubtype="1" fill="hold" grpId="0" nodeType="withEffect">
                                  <p:stCondLst>
                                    <p:cond delay="0"/>
                                  </p:stCondLst>
                                  <p:iterate>
                                    <p:tmAbs val="0"/>
                                  </p:iterate>
                                  <p:childTnLst>
                                    <p:set>
                                      <p:cBhvr>
                                        <p:cTn id="51" fill="hold"/>
                                        <p:tgtEl>
                                          <p:spTgt spid="267">
                                            <p:txEl>
                                              <p:pRg st="0" end="0"/>
                                            </p:txEl>
                                          </p:spTgt>
                                        </p:tgtEl>
                                        <p:attrNameLst>
                                          <p:attrName>style.visibility</p:attrName>
                                        </p:attrNameLst>
                                      </p:cBhvr>
                                      <p:to>
                                        <p:strVal val="visible"/>
                                      </p:to>
                                    </p:set>
                                    <p:animEffect transition="in" filter="wipe(up)">
                                      <p:cBhvr>
                                        <p:cTn id="52" dur="1000"/>
                                        <p:tgtEl>
                                          <p:spTgt spid="267">
                                            <p:txEl>
                                              <p:pRg st="0" end="0"/>
                                            </p:txEl>
                                          </p:spTgt>
                                        </p:tgtEl>
                                      </p:cBhvr>
                                    </p:animEffect>
                                  </p:childTnLst>
                                </p:cTn>
                              </p:par>
                            </p:childTnLst>
                          </p:cTn>
                        </p:par>
                        <p:par>
                          <p:cTn id="53" fill="hold">
                            <p:stCondLst>
                              <p:cond delay="6000"/>
                            </p:stCondLst>
                            <p:childTnLst>
                              <p:par>
                                <p:cTn id="54" presetID="22" presetClass="entr" presetSubtype="1" fill="hold" grpId="0" nodeType="afterEffect">
                                  <p:stCondLst>
                                    <p:cond delay="0"/>
                                  </p:stCondLst>
                                  <p:iterate>
                                    <p:tmAbs val="0"/>
                                  </p:iterate>
                                  <p:childTnLst>
                                    <p:set>
                                      <p:cBhvr>
                                        <p:cTn id="55" fill="hold"/>
                                        <p:tgtEl>
                                          <p:spTgt spid="267">
                                            <p:txEl>
                                              <p:pRg st="1" end="1"/>
                                            </p:txEl>
                                          </p:spTgt>
                                        </p:tgtEl>
                                        <p:attrNameLst>
                                          <p:attrName>style.visibility</p:attrName>
                                        </p:attrNameLst>
                                      </p:cBhvr>
                                      <p:to>
                                        <p:strVal val="visible"/>
                                      </p:to>
                                    </p:set>
                                    <p:animEffect transition="in" filter="wipe(up)">
                                      <p:cBhvr>
                                        <p:cTn id="56" dur="1000"/>
                                        <p:tgtEl>
                                          <p:spTgt spid="267">
                                            <p:txEl>
                                              <p:pRg st="1" end="1"/>
                                            </p:txEl>
                                          </p:spTgt>
                                        </p:tgtEl>
                                      </p:cBhvr>
                                    </p:animEffect>
                                  </p:childTnLst>
                                </p:cTn>
                              </p:par>
                            </p:childTnLst>
                          </p:cTn>
                        </p:par>
                        <p:par>
                          <p:cTn id="57" fill="hold">
                            <p:stCondLst>
                              <p:cond delay="7000"/>
                            </p:stCondLst>
                            <p:childTnLst>
                              <p:par>
                                <p:cTn id="58" presetID="22" presetClass="entr" presetSubtype="1" fill="hold" grpId="0" nodeType="afterEffect">
                                  <p:stCondLst>
                                    <p:cond delay="0"/>
                                  </p:stCondLst>
                                  <p:iterate>
                                    <p:tmAbs val="0"/>
                                  </p:iterate>
                                  <p:childTnLst>
                                    <p:set>
                                      <p:cBhvr>
                                        <p:cTn id="59" fill="hold"/>
                                        <p:tgtEl>
                                          <p:spTgt spid="267">
                                            <p:txEl>
                                              <p:pRg st="2" end="2"/>
                                            </p:txEl>
                                          </p:spTgt>
                                        </p:tgtEl>
                                        <p:attrNameLst>
                                          <p:attrName>style.visibility</p:attrName>
                                        </p:attrNameLst>
                                      </p:cBhvr>
                                      <p:to>
                                        <p:strVal val="visible"/>
                                      </p:to>
                                    </p:set>
                                    <p:animEffect transition="in" filter="wipe(up)">
                                      <p:cBhvr>
                                        <p:cTn id="60" dur="1000"/>
                                        <p:tgtEl>
                                          <p:spTgt spid="267">
                                            <p:txEl>
                                              <p:pRg st="2" end="2"/>
                                            </p:txEl>
                                          </p:spTgt>
                                        </p:tgtEl>
                                      </p:cBhvr>
                                    </p:animEffect>
                                  </p:childTnLst>
                                </p:cTn>
                              </p:par>
                            </p:childTnLst>
                          </p:cTn>
                        </p:par>
                        <p:par>
                          <p:cTn id="61" fill="hold">
                            <p:stCondLst>
                              <p:cond delay="8000"/>
                            </p:stCondLst>
                            <p:childTnLst>
                              <p:par>
                                <p:cTn id="62" presetID="22" presetClass="entr" presetSubtype="1" fill="hold" grpId="0" nodeType="afterEffect">
                                  <p:stCondLst>
                                    <p:cond delay="0"/>
                                  </p:stCondLst>
                                  <p:iterate>
                                    <p:tmAbs val="0"/>
                                  </p:iterate>
                                  <p:childTnLst>
                                    <p:set>
                                      <p:cBhvr>
                                        <p:cTn id="63" fill="hold"/>
                                        <p:tgtEl>
                                          <p:spTgt spid="267">
                                            <p:txEl>
                                              <p:pRg st="3" end="3"/>
                                            </p:txEl>
                                          </p:spTgt>
                                        </p:tgtEl>
                                        <p:attrNameLst>
                                          <p:attrName>style.visibility</p:attrName>
                                        </p:attrNameLst>
                                      </p:cBhvr>
                                      <p:to>
                                        <p:strVal val="visible"/>
                                      </p:to>
                                    </p:set>
                                    <p:animEffect transition="in" filter="wipe(up)">
                                      <p:cBhvr>
                                        <p:cTn id="64" dur="1000"/>
                                        <p:tgtEl>
                                          <p:spTgt spid="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animBg="1" advAuto="0"/>
      <p:bldP spid="264" grpId="0" animBg="1" advAuto="0"/>
      <p:bldP spid="265" grpId="0" animBg="1" advAuto="0"/>
      <p:bldP spid="267" grpId="0" build="p" bldLvl="5" animBg="1" advAuto="0"/>
      <p:bldP spid="268" grpId="0" animBg="1" advAuto="0"/>
      <p:bldP spid="269" grpId="0" animBg="1" advAuto="0"/>
      <p:bldP spid="270" grpId="0" animBg="1" advAuto="0"/>
      <p:bldP spid="271" grpId="0" animBg="1" advAuto="0"/>
      <p:bldP spid="273" grpId="0" animBg="1" advAuto="0"/>
      <p:bldP spid="275" grpId="0" animBg="1" advAuto="0"/>
      <p:bldP spid="276"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IVF"/>
          <p:cNvSpPr txBox="1">
            <a:spLocks noGrp="1"/>
          </p:cNvSpPr>
          <p:nvPr>
            <p:ph type="title"/>
          </p:nvPr>
        </p:nvSpPr>
        <p:spPr>
          <a:xfrm>
            <a:off x="2416969" y="142875"/>
            <a:ext cx="1529349" cy="979894"/>
          </a:xfrm>
          <a:prstGeom prst="rect">
            <a:avLst/>
          </a:prstGeom>
        </p:spPr>
        <p:txBody>
          <a:bodyPr/>
          <a:lstStyle>
            <a:lvl1pPr>
              <a:defRPr>
                <a:solidFill>
                  <a:srgbClr val="FF2600"/>
                </a:solidFill>
              </a:defRPr>
            </a:lvl1pPr>
          </a:lstStyle>
          <a:p>
            <a:r>
              <a:t>IVF</a:t>
            </a:r>
          </a:p>
        </p:txBody>
      </p:sp>
      <p:sp>
        <p:nvSpPr>
          <p:cNvPr id="282" name="The fusion of male and female gamets in laboratory."/>
          <p:cNvSpPr txBox="1">
            <a:spLocks noGrp="1"/>
          </p:cNvSpPr>
          <p:nvPr>
            <p:ph type="body" sz="quarter" idx="1"/>
          </p:nvPr>
        </p:nvSpPr>
        <p:spPr>
          <a:xfrm>
            <a:off x="2238375" y="1327546"/>
            <a:ext cx="7358063" cy="979895"/>
          </a:xfrm>
          <a:prstGeom prst="rect">
            <a:avLst/>
          </a:prstGeom>
        </p:spPr>
        <p:txBody>
          <a:bodyPr>
            <a:normAutofit fontScale="92500" lnSpcReduction="10000"/>
          </a:bodyPr>
          <a:lstStyle>
            <a:lvl1pPr marL="0" indent="0">
              <a:buSzTx/>
              <a:buNone/>
              <a:defRPr sz="3200"/>
            </a:lvl1pPr>
          </a:lstStyle>
          <a:p>
            <a:r>
              <a:rPr lang="tr-TR" dirty="0" smtClean="0"/>
              <a:t>Dişi ve erkek gamet hücrelerinin laboratuvar koşullarında birleştirilmesidir.</a:t>
            </a:r>
            <a:endParaRPr dirty="0"/>
          </a:p>
        </p:txBody>
      </p:sp>
      <p:sp>
        <p:nvSpPr>
          <p:cNvPr id="283" name="Fertilisation…"/>
          <p:cNvSpPr txBox="1"/>
          <p:nvPr/>
        </p:nvSpPr>
        <p:spPr>
          <a:xfrm rot="19644551">
            <a:off x="2483809" y="3772965"/>
            <a:ext cx="1771319" cy="764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3200">
                <a:solidFill>
                  <a:srgbClr val="FF2600"/>
                </a:solidFill>
              </a:defRPr>
            </a:pPr>
            <a:r>
              <a:rPr sz="2250" dirty="0" err="1"/>
              <a:t>Fertili</a:t>
            </a:r>
            <a:r>
              <a:rPr lang="tr-TR" sz="2250" dirty="0" err="1"/>
              <a:t>zasy</a:t>
            </a:r>
            <a:r>
              <a:rPr sz="2250" dirty="0"/>
              <a:t>on </a:t>
            </a:r>
          </a:p>
          <a:p>
            <a:pPr>
              <a:defRPr sz="3200">
                <a:solidFill>
                  <a:srgbClr val="FF2600"/>
                </a:solidFill>
              </a:defRPr>
            </a:pPr>
            <a:r>
              <a:rPr lang="tr-TR" sz="2250" dirty="0"/>
              <a:t>koşulları</a:t>
            </a:r>
            <a:endParaRPr sz="2250" dirty="0"/>
          </a:p>
        </p:txBody>
      </p:sp>
      <p:pic>
        <p:nvPicPr>
          <p:cNvPr id="284" name="Line Line" descr="Line Line"/>
          <p:cNvPicPr>
            <a:picLocks/>
          </p:cNvPicPr>
          <p:nvPr/>
        </p:nvPicPr>
        <p:blipFill>
          <a:blip r:embed="rId3"/>
          <a:stretch>
            <a:fillRect/>
          </a:stretch>
        </p:blipFill>
        <p:spPr>
          <a:xfrm rot="1189698">
            <a:off x="3680899" y="4532434"/>
            <a:ext cx="831327" cy="284815"/>
          </a:xfrm>
          <a:prstGeom prst="rect">
            <a:avLst/>
          </a:prstGeom>
        </p:spPr>
      </p:pic>
      <p:sp>
        <p:nvSpPr>
          <p:cNvPr id="286" name="1x106 - 3,5x106 sperm/mL…"/>
          <p:cNvSpPr txBox="1"/>
          <p:nvPr/>
        </p:nvSpPr>
        <p:spPr>
          <a:xfrm>
            <a:off x="4553748" y="4323260"/>
            <a:ext cx="3494226" cy="1803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lgn="l">
              <a:defRPr sz="3200"/>
            </a:pPr>
            <a:r>
              <a:rPr sz="2250" dirty="0"/>
              <a:t>1x10</a:t>
            </a:r>
            <a:r>
              <a:rPr sz="2250" baseline="31999" dirty="0"/>
              <a:t>6</a:t>
            </a:r>
            <a:r>
              <a:rPr sz="2250" dirty="0"/>
              <a:t> - 3,5x10</a:t>
            </a:r>
            <a:r>
              <a:rPr sz="2250" baseline="31999" dirty="0"/>
              <a:t>6</a:t>
            </a:r>
            <a:r>
              <a:rPr sz="2250" dirty="0"/>
              <a:t> sperm/mL </a:t>
            </a:r>
          </a:p>
          <a:p>
            <a:pPr marL="357175" indent="-357175">
              <a:buSzPct val="100000"/>
              <a:buChar char="-"/>
              <a:defRPr sz="3200"/>
            </a:pPr>
            <a:r>
              <a:rPr sz="2250" dirty="0"/>
              <a:t>38.5 C</a:t>
            </a:r>
          </a:p>
          <a:p>
            <a:pPr marL="357175" indent="-357175">
              <a:buSzPct val="100000"/>
              <a:buChar char="-"/>
              <a:defRPr sz="3200"/>
            </a:pPr>
            <a:r>
              <a:rPr sz="2250" dirty="0"/>
              <a:t>% 6 CO2 </a:t>
            </a:r>
          </a:p>
          <a:p>
            <a:pPr marL="357175" indent="-357175">
              <a:buSzPct val="100000"/>
              <a:buChar char="-"/>
              <a:defRPr sz="3200"/>
            </a:pPr>
            <a:r>
              <a:rPr lang="tr-TR" sz="2250" dirty="0"/>
              <a:t>Maksimum nem </a:t>
            </a:r>
            <a:endParaRPr sz="2250" dirty="0"/>
          </a:p>
          <a:p>
            <a:pPr marL="357175" indent="-357175">
              <a:buSzPct val="100000"/>
              <a:buChar char="-"/>
              <a:defRPr sz="3200"/>
            </a:pPr>
            <a:r>
              <a:rPr sz="2250" dirty="0"/>
              <a:t>16-20 </a:t>
            </a:r>
            <a:r>
              <a:rPr lang="tr-TR" sz="2250" dirty="0"/>
              <a:t>saat </a:t>
            </a:r>
            <a:r>
              <a:rPr lang="tr-TR" sz="2250" dirty="0" err="1"/>
              <a:t>inkübasyon</a:t>
            </a:r>
            <a:r>
              <a:rPr sz="2250" dirty="0"/>
              <a:t>. </a:t>
            </a:r>
          </a:p>
        </p:txBody>
      </p:sp>
      <p:pic>
        <p:nvPicPr>
          <p:cNvPr id="287" name="fecondation.jpg" descr="fecondation.jpg"/>
          <p:cNvPicPr>
            <a:picLocks/>
          </p:cNvPicPr>
          <p:nvPr/>
        </p:nvPicPr>
        <p:blipFill>
          <a:blip r:embed="rId4"/>
          <a:stretch>
            <a:fillRect/>
          </a:stretch>
        </p:blipFill>
        <p:spPr>
          <a:xfrm>
            <a:off x="4553748" y="2436462"/>
            <a:ext cx="1781344" cy="1378491"/>
          </a:xfrm>
          <a:prstGeom prst="rect">
            <a:avLst/>
          </a:prstGeom>
        </p:spPr>
      </p:pic>
      <p:pic>
        <p:nvPicPr>
          <p:cNvPr id="288" name="IVF-300x220.jpg" descr="IVF-300x220.jpg"/>
          <p:cNvPicPr>
            <a:picLocks/>
          </p:cNvPicPr>
          <p:nvPr/>
        </p:nvPicPr>
        <p:blipFill>
          <a:blip r:embed="rId5"/>
          <a:stretch>
            <a:fillRect/>
          </a:stretch>
        </p:blipFill>
        <p:spPr>
          <a:xfrm>
            <a:off x="7002368" y="2436462"/>
            <a:ext cx="1800205" cy="1378491"/>
          </a:xfrm>
          <a:prstGeom prst="rect">
            <a:avLst/>
          </a:prstGeom>
        </p:spPr>
      </p:pic>
    </p:spTree>
    <p:extLst>
      <p:ext uri="{BB962C8B-B14F-4D97-AF65-F5344CB8AC3E}">
        <p14:creationId xmlns:p14="http://schemas.microsoft.com/office/powerpoint/2010/main" xmlns="" val="317732841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282"/>
                                        </p:tgtEl>
                                        <p:attrNameLst>
                                          <p:attrName>style.visibility</p:attrName>
                                        </p:attrNameLst>
                                      </p:cBhvr>
                                      <p:to>
                                        <p:strVal val="visible"/>
                                      </p:to>
                                    </p:set>
                                  </p:childTnLst>
                                </p:cTn>
                              </p:par>
                            </p:childTnLst>
                          </p:cTn>
                        </p:par>
                        <p:par>
                          <p:cTn id="7" fill="hold">
                            <p:stCondLst>
                              <p:cond delay="6900"/>
                            </p:stCondLst>
                            <p:childTnLst>
                              <p:par>
                                <p:cTn id="8" presetID="1" presetClass="entr" presetSubtype="0" fill="hold" grpId="0" nodeType="afterEffect">
                                  <p:stCondLst>
                                    <p:cond delay="0"/>
                                  </p:stCondLst>
                                  <p:iterate>
                                    <p:tmAbs val="0"/>
                                  </p:iterate>
                                  <p:childTnLst>
                                    <p:set>
                                      <p:cBhvr>
                                        <p:cTn id="9" fill="hold"/>
                                        <p:tgtEl>
                                          <p:spTgt spid="287"/>
                                        </p:tgtEl>
                                        <p:attrNameLst>
                                          <p:attrName>style.visibility</p:attrName>
                                        </p:attrNameLst>
                                      </p:cBhvr>
                                      <p:to>
                                        <p:strVal val="visible"/>
                                      </p:to>
                                    </p:set>
                                  </p:childTnLst>
                                </p:cTn>
                              </p:par>
                            </p:childTnLst>
                          </p:cTn>
                        </p:par>
                        <p:par>
                          <p:cTn id="10" fill="hold">
                            <p:stCondLst>
                              <p:cond delay="6900"/>
                            </p:stCondLst>
                            <p:childTnLst>
                              <p:par>
                                <p:cTn id="11" presetID="1" presetClass="entr" presetSubtype="0" fill="hold" grpId="0" nodeType="afterEffect">
                                  <p:stCondLst>
                                    <p:cond delay="0"/>
                                  </p:stCondLst>
                                  <p:iterate>
                                    <p:tmAbs val="0"/>
                                  </p:iterate>
                                  <p:childTnLst>
                                    <p:set>
                                      <p:cBhvr>
                                        <p:cTn id="12" fill="hold"/>
                                        <p:tgtEl>
                                          <p:spTgt spid="2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iterate>
                                    <p:tmAbs val="0"/>
                                  </p:iterate>
                                  <p:childTnLst>
                                    <p:set>
                                      <p:cBhvr>
                                        <p:cTn id="16" fill="hold"/>
                                        <p:tgtEl>
                                          <p:spTgt spid="283"/>
                                        </p:tgtEl>
                                        <p:attrNameLst>
                                          <p:attrName>style.visibility</p:attrName>
                                        </p:attrNameLst>
                                      </p:cBhvr>
                                      <p:to>
                                        <p:strVal val="visible"/>
                                      </p:to>
                                    </p:set>
                                    <p:anim calcmode="lin" valueType="num">
                                      <p:cBhvr>
                                        <p:cTn id="17" dur="500" fill="hold"/>
                                        <p:tgtEl>
                                          <p:spTgt spid="283"/>
                                        </p:tgtEl>
                                        <p:attrNameLst>
                                          <p:attrName>ppt_w</p:attrName>
                                        </p:attrNameLst>
                                      </p:cBhvr>
                                      <p:tavLst>
                                        <p:tav tm="0">
                                          <p:val>
                                            <p:strVal val="4*#ppt_w"/>
                                          </p:val>
                                        </p:tav>
                                        <p:tav tm="100000">
                                          <p:val>
                                            <p:strVal val="#ppt_w"/>
                                          </p:val>
                                        </p:tav>
                                      </p:tavLst>
                                    </p:anim>
                                    <p:anim calcmode="lin" valueType="num">
                                      <p:cBhvr>
                                        <p:cTn id="18" dur="500" fill="hold"/>
                                        <p:tgtEl>
                                          <p:spTgt spid="283"/>
                                        </p:tgtEl>
                                        <p:attrNameLst>
                                          <p:attrName>ppt_h</p:attrName>
                                        </p:attrNameLst>
                                      </p:cBhvr>
                                      <p:tavLst>
                                        <p:tav tm="0">
                                          <p:val>
                                            <p:strVal val="4*#ppt_h"/>
                                          </p:val>
                                        </p:tav>
                                        <p:tav tm="100000">
                                          <p:val>
                                            <p:strVal val="#ppt_h"/>
                                          </p:val>
                                        </p:tav>
                                      </p:tavLst>
                                    </p:anim>
                                  </p:childTnLst>
                                </p:cTn>
                              </p:par>
                            </p:childTnLst>
                          </p:cTn>
                        </p:par>
                        <p:par>
                          <p:cTn id="19" fill="hold">
                            <p:stCondLst>
                              <p:cond delay="500"/>
                            </p:stCondLst>
                            <p:childTnLst>
                              <p:par>
                                <p:cTn id="20" presetID="1" presetClass="entr" presetSubtype="0" fill="hold" grpId="0" nodeType="afterEffect">
                                  <p:stCondLst>
                                    <p:cond delay="0"/>
                                  </p:stCondLst>
                                  <p:iterate>
                                    <p:tmAbs val="0"/>
                                  </p:iterate>
                                  <p:childTnLst>
                                    <p:set>
                                      <p:cBhvr>
                                        <p:cTn id="21" fill="hold"/>
                                        <p:tgtEl>
                                          <p:spTgt spid="284"/>
                                        </p:tgtEl>
                                        <p:attrNameLst>
                                          <p:attrName>style.visibility</p:attrName>
                                        </p:attrNameLst>
                                      </p:cBhvr>
                                      <p:to>
                                        <p:strVal val="visible"/>
                                      </p:to>
                                    </p:set>
                                  </p:childTnLst>
                                </p:cTn>
                              </p:par>
                            </p:childTnLst>
                          </p:cTn>
                        </p:par>
                        <p:par>
                          <p:cTn id="22" fill="hold">
                            <p:stCondLst>
                              <p:cond delay="500"/>
                            </p:stCondLst>
                            <p:childTnLst>
                              <p:par>
                                <p:cTn id="23" presetID="22" presetClass="entr" presetSubtype="1" fill="hold" grpId="0" nodeType="afterEffect">
                                  <p:stCondLst>
                                    <p:cond delay="0"/>
                                  </p:stCondLst>
                                  <p:iterate>
                                    <p:tmAbs val="0"/>
                                  </p:iterate>
                                  <p:childTnLst>
                                    <p:set>
                                      <p:cBhvr>
                                        <p:cTn id="24" fill="hold"/>
                                        <p:tgtEl>
                                          <p:spTgt spid="286">
                                            <p:bg/>
                                          </p:spTgt>
                                        </p:tgtEl>
                                        <p:attrNameLst>
                                          <p:attrName>style.visibility</p:attrName>
                                        </p:attrNameLst>
                                      </p:cBhvr>
                                      <p:to>
                                        <p:strVal val="visible"/>
                                      </p:to>
                                    </p:set>
                                    <p:animEffect transition="in" filter="wipe(up)">
                                      <p:cBhvr>
                                        <p:cTn id="25" dur="1000"/>
                                        <p:tgtEl>
                                          <p:spTgt spid="286">
                                            <p:bg/>
                                          </p:spTgt>
                                        </p:tgtEl>
                                      </p:cBhvr>
                                    </p:animEffect>
                                  </p:childTnLst>
                                </p:cTn>
                              </p:par>
                              <p:par>
                                <p:cTn id="26" presetID="22" presetClass="entr" presetSubtype="1" fill="hold" grpId="0" nodeType="withEffect">
                                  <p:stCondLst>
                                    <p:cond delay="0"/>
                                  </p:stCondLst>
                                  <p:iterate>
                                    <p:tmAbs val="0"/>
                                  </p:iterate>
                                  <p:childTnLst>
                                    <p:set>
                                      <p:cBhvr>
                                        <p:cTn id="27" fill="hold"/>
                                        <p:tgtEl>
                                          <p:spTgt spid="286">
                                            <p:txEl>
                                              <p:pRg st="0" end="0"/>
                                            </p:txEl>
                                          </p:spTgt>
                                        </p:tgtEl>
                                        <p:attrNameLst>
                                          <p:attrName>style.visibility</p:attrName>
                                        </p:attrNameLst>
                                      </p:cBhvr>
                                      <p:to>
                                        <p:strVal val="visible"/>
                                      </p:to>
                                    </p:set>
                                    <p:animEffect transition="in" filter="wipe(up)">
                                      <p:cBhvr>
                                        <p:cTn id="28" dur="1000"/>
                                        <p:tgtEl>
                                          <p:spTgt spid="286">
                                            <p:txEl>
                                              <p:pRg st="0" end="0"/>
                                            </p:txEl>
                                          </p:spTgt>
                                        </p:tgtEl>
                                      </p:cBhvr>
                                    </p:animEffect>
                                  </p:childTnLst>
                                </p:cTn>
                              </p:par>
                            </p:childTnLst>
                          </p:cTn>
                        </p:par>
                        <p:par>
                          <p:cTn id="29" fill="hold">
                            <p:stCondLst>
                              <p:cond delay="1500"/>
                            </p:stCondLst>
                            <p:childTnLst>
                              <p:par>
                                <p:cTn id="30" presetID="22" presetClass="entr" presetSubtype="1" fill="hold" grpId="0" nodeType="afterEffect">
                                  <p:stCondLst>
                                    <p:cond delay="0"/>
                                  </p:stCondLst>
                                  <p:iterate>
                                    <p:tmAbs val="0"/>
                                  </p:iterate>
                                  <p:childTnLst>
                                    <p:set>
                                      <p:cBhvr>
                                        <p:cTn id="31" fill="hold"/>
                                        <p:tgtEl>
                                          <p:spTgt spid="286">
                                            <p:txEl>
                                              <p:pRg st="1" end="1"/>
                                            </p:txEl>
                                          </p:spTgt>
                                        </p:tgtEl>
                                        <p:attrNameLst>
                                          <p:attrName>style.visibility</p:attrName>
                                        </p:attrNameLst>
                                      </p:cBhvr>
                                      <p:to>
                                        <p:strVal val="visible"/>
                                      </p:to>
                                    </p:set>
                                    <p:animEffect transition="in" filter="wipe(up)">
                                      <p:cBhvr>
                                        <p:cTn id="32" dur="1000"/>
                                        <p:tgtEl>
                                          <p:spTgt spid="286">
                                            <p:txEl>
                                              <p:pRg st="1" end="1"/>
                                            </p:txEl>
                                          </p:spTgt>
                                        </p:tgtEl>
                                      </p:cBhvr>
                                    </p:animEffect>
                                  </p:childTnLst>
                                </p:cTn>
                              </p:par>
                            </p:childTnLst>
                          </p:cTn>
                        </p:par>
                        <p:par>
                          <p:cTn id="33" fill="hold">
                            <p:stCondLst>
                              <p:cond delay="2500"/>
                            </p:stCondLst>
                            <p:childTnLst>
                              <p:par>
                                <p:cTn id="34" presetID="22" presetClass="entr" presetSubtype="1" fill="hold" grpId="0" nodeType="afterEffect">
                                  <p:stCondLst>
                                    <p:cond delay="0"/>
                                  </p:stCondLst>
                                  <p:iterate>
                                    <p:tmAbs val="0"/>
                                  </p:iterate>
                                  <p:childTnLst>
                                    <p:set>
                                      <p:cBhvr>
                                        <p:cTn id="35" fill="hold"/>
                                        <p:tgtEl>
                                          <p:spTgt spid="286">
                                            <p:txEl>
                                              <p:pRg st="2" end="2"/>
                                            </p:txEl>
                                          </p:spTgt>
                                        </p:tgtEl>
                                        <p:attrNameLst>
                                          <p:attrName>style.visibility</p:attrName>
                                        </p:attrNameLst>
                                      </p:cBhvr>
                                      <p:to>
                                        <p:strVal val="visible"/>
                                      </p:to>
                                    </p:set>
                                    <p:animEffect transition="in" filter="wipe(up)">
                                      <p:cBhvr>
                                        <p:cTn id="36" dur="1000"/>
                                        <p:tgtEl>
                                          <p:spTgt spid="286">
                                            <p:txEl>
                                              <p:pRg st="2" end="2"/>
                                            </p:txEl>
                                          </p:spTgt>
                                        </p:tgtEl>
                                      </p:cBhvr>
                                    </p:animEffect>
                                  </p:childTnLst>
                                </p:cTn>
                              </p:par>
                            </p:childTnLst>
                          </p:cTn>
                        </p:par>
                        <p:par>
                          <p:cTn id="37" fill="hold">
                            <p:stCondLst>
                              <p:cond delay="3500"/>
                            </p:stCondLst>
                            <p:childTnLst>
                              <p:par>
                                <p:cTn id="38" presetID="22" presetClass="entr" presetSubtype="1" fill="hold" grpId="0" nodeType="afterEffect">
                                  <p:stCondLst>
                                    <p:cond delay="0"/>
                                  </p:stCondLst>
                                  <p:iterate>
                                    <p:tmAbs val="0"/>
                                  </p:iterate>
                                  <p:childTnLst>
                                    <p:set>
                                      <p:cBhvr>
                                        <p:cTn id="39" fill="hold"/>
                                        <p:tgtEl>
                                          <p:spTgt spid="286">
                                            <p:txEl>
                                              <p:pRg st="3" end="3"/>
                                            </p:txEl>
                                          </p:spTgt>
                                        </p:tgtEl>
                                        <p:attrNameLst>
                                          <p:attrName>style.visibility</p:attrName>
                                        </p:attrNameLst>
                                      </p:cBhvr>
                                      <p:to>
                                        <p:strVal val="visible"/>
                                      </p:to>
                                    </p:set>
                                    <p:animEffect transition="in" filter="wipe(up)">
                                      <p:cBhvr>
                                        <p:cTn id="40" dur="1000"/>
                                        <p:tgtEl>
                                          <p:spTgt spid="286">
                                            <p:txEl>
                                              <p:pRg st="3" end="3"/>
                                            </p:txEl>
                                          </p:spTgt>
                                        </p:tgtEl>
                                      </p:cBhvr>
                                    </p:animEffect>
                                  </p:childTnLst>
                                </p:cTn>
                              </p:par>
                            </p:childTnLst>
                          </p:cTn>
                        </p:par>
                        <p:par>
                          <p:cTn id="41" fill="hold">
                            <p:stCondLst>
                              <p:cond delay="4500"/>
                            </p:stCondLst>
                            <p:childTnLst>
                              <p:par>
                                <p:cTn id="42" presetID="22" presetClass="entr" presetSubtype="1" fill="hold" grpId="0" nodeType="afterEffect">
                                  <p:stCondLst>
                                    <p:cond delay="0"/>
                                  </p:stCondLst>
                                  <p:iterate>
                                    <p:tmAbs val="0"/>
                                  </p:iterate>
                                  <p:childTnLst>
                                    <p:set>
                                      <p:cBhvr>
                                        <p:cTn id="43" fill="hold"/>
                                        <p:tgtEl>
                                          <p:spTgt spid="286">
                                            <p:txEl>
                                              <p:pRg st="4" end="4"/>
                                            </p:txEl>
                                          </p:spTgt>
                                        </p:tgtEl>
                                        <p:attrNameLst>
                                          <p:attrName>style.visibility</p:attrName>
                                        </p:attrNameLst>
                                      </p:cBhvr>
                                      <p:to>
                                        <p:strVal val="visible"/>
                                      </p:to>
                                    </p:set>
                                    <p:animEffect transition="in" filter="wipe(up)">
                                      <p:cBhvr>
                                        <p:cTn id="44" dur="1000"/>
                                        <p:tgtEl>
                                          <p:spTgt spid="2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advAuto="0"/>
      <p:bldP spid="283" grpId="0" animBg="1" advAuto="0"/>
      <p:bldP spid="284" grpId="0" animBg="1" advAuto="0"/>
      <p:bldP spid="286" grpId="0" build="p" animBg="1" advAuto="0"/>
      <p:bldP spid="287" grpId="0" animBg="1" advAuto="0"/>
      <p:bldP spid="28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IVC"/>
          <p:cNvSpPr txBox="1">
            <a:spLocks noGrp="1"/>
          </p:cNvSpPr>
          <p:nvPr>
            <p:ph type="title"/>
          </p:nvPr>
        </p:nvSpPr>
        <p:spPr>
          <a:xfrm>
            <a:off x="5326646" y="231148"/>
            <a:ext cx="1795007" cy="768977"/>
          </a:xfrm>
          <a:prstGeom prst="rect">
            <a:avLst/>
          </a:prstGeom>
        </p:spPr>
        <p:txBody>
          <a:bodyPr>
            <a:normAutofit fontScale="90000"/>
          </a:bodyPr>
          <a:lstStyle>
            <a:lvl1pPr defTabSz="388620">
              <a:defRPr sz="6120">
                <a:solidFill>
                  <a:srgbClr val="FFFB00"/>
                </a:solidFill>
              </a:defRPr>
            </a:lvl1pPr>
          </a:lstStyle>
          <a:p>
            <a:r>
              <a:rPr dirty="0"/>
              <a:t>IVC</a:t>
            </a:r>
          </a:p>
        </p:txBody>
      </p:sp>
      <p:sp>
        <p:nvSpPr>
          <p:cNvPr id="293" name="The culture of possible zygotes until they become compatible (blastosist stage) embryos with the recipient uterus."/>
          <p:cNvSpPr txBox="1">
            <a:spLocks noGrp="1"/>
          </p:cNvSpPr>
          <p:nvPr>
            <p:ph type="body" sz="half" idx="1"/>
          </p:nvPr>
        </p:nvSpPr>
        <p:spPr>
          <a:xfrm>
            <a:off x="2069518" y="1000125"/>
            <a:ext cx="7711111" cy="1515920"/>
          </a:xfrm>
          <a:prstGeom prst="rect">
            <a:avLst/>
          </a:prstGeom>
        </p:spPr>
        <p:txBody>
          <a:bodyPr>
            <a:normAutofit fontScale="85000" lnSpcReduction="20000"/>
          </a:bodyPr>
          <a:lstStyle>
            <a:lvl1pPr marL="0" indent="0">
              <a:buSzTx/>
              <a:buNone/>
              <a:defRPr sz="3200"/>
            </a:lvl1pPr>
          </a:lstStyle>
          <a:p>
            <a:r>
              <a:rPr lang="tr-TR" dirty="0" err="1" smtClean="0"/>
              <a:t>Potansyel</a:t>
            </a:r>
            <a:r>
              <a:rPr lang="tr-TR" dirty="0" smtClean="0"/>
              <a:t> zigotların alıcı </a:t>
            </a:r>
            <a:r>
              <a:rPr lang="tr-TR" dirty="0" err="1" smtClean="0"/>
              <a:t>uterusu</a:t>
            </a:r>
            <a:r>
              <a:rPr lang="tr-TR" dirty="0" smtClean="0"/>
              <a:t> ile uygun dönemdeki embriyolar aşamasına gelene kadar (</a:t>
            </a:r>
            <a:r>
              <a:rPr lang="tr-TR" dirty="0" err="1" smtClean="0"/>
              <a:t>blastosit</a:t>
            </a:r>
            <a:r>
              <a:rPr lang="tr-TR" dirty="0" smtClean="0"/>
              <a:t> evresi) kültürü</a:t>
            </a:r>
            <a:r>
              <a:rPr lang="tr-TR" dirty="0"/>
              <a:t/>
            </a:r>
            <a:br>
              <a:rPr lang="tr-TR" dirty="0"/>
            </a:br>
            <a:endParaRPr dirty="0"/>
          </a:p>
        </p:txBody>
      </p:sp>
      <p:pic>
        <p:nvPicPr>
          <p:cNvPr id="294" name="Image" descr="Image"/>
          <p:cNvPicPr>
            <a:picLocks/>
          </p:cNvPicPr>
          <p:nvPr/>
        </p:nvPicPr>
        <p:blipFill>
          <a:blip r:embed="rId3"/>
          <a:stretch>
            <a:fillRect/>
          </a:stretch>
        </p:blipFill>
        <p:spPr>
          <a:xfrm>
            <a:off x="4728496" y="2729246"/>
            <a:ext cx="2393157" cy="1589485"/>
          </a:xfrm>
          <a:prstGeom prst="rect">
            <a:avLst/>
          </a:prstGeom>
        </p:spPr>
      </p:pic>
      <p:sp>
        <p:nvSpPr>
          <p:cNvPr id="295" name="38,5-39 °C…"/>
          <p:cNvSpPr txBox="1"/>
          <p:nvPr/>
        </p:nvSpPr>
        <p:spPr>
          <a:xfrm>
            <a:off x="2468717" y="4824092"/>
            <a:ext cx="5499583" cy="14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marL="357175" indent="-357175">
              <a:buSzPct val="100000"/>
              <a:buChar char="-"/>
              <a:defRPr sz="3200"/>
            </a:pPr>
            <a:r>
              <a:rPr sz="2250" dirty="0"/>
              <a:t>38,5-39 °C</a:t>
            </a:r>
          </a:p>
          <a:p>
            <a:pPr marL="357175" indent="-357175">
              <a:buSzPct val="100000"/>
              <a:buChar char="-"/>
              <a:defRPr sz="3200"/>
            </a:pPr>
            <a:r>
              <a:rPr sz="2250" dirty="0"/>
              <a:t>% 6 CO</a:t>
            </a:r>
            <a:r>
              <a:rPr sz="2250" baseline="-5999" dirty="0"/>
              <a:t>2</a:t>
            </a:r>
            <a:r>
              <a:rPr sz="2250" dirty="0"/>
              <a:t> or %5 CO</a:t>
            </a:r>
            <a:r>
              <a:rPr sz="2250" baseline="-5999" dirty="0"/>
              <a:t>2</a:t>
            </a:r>
            <a:r>
              <a:rPr sz="2250" dirty="0"/>
              <a:t>, %5 O</a:t>
            </a:r>
            <a:r>
              <a:rPr sz="2250" baseline="-5999" dirty="0"/>
              <a:t>2</a:t>
            </a:r>
            <a:r>
              <a:rPr sz="2250" dirty="0"/>
              <a:t> and %90 N</a:t>
            </a:r>
          </a:p>
          <a:p>
            <a:pPr marL="357175" indent="-357175">
              <a:buSzPct val="100000"/>
              <a:buChar char="-"/>
              <a:defRPr sz="3200"/>
            </a:pPr>
            <a:r>
              <a:rPr lang="tr-TR" sz="2250" dirty="0"/>
              <a:t>Maksimum nem</a:t>
            </a:r>
            <a:endParaRPr sz="2250" dirty="0"/>
          </a:p>
          <a:p>
            <a:pPr marL="357175" indent="-357175">
              <a:buSzPct val="100000"/>
              <a:buChar char="-"/>
              <a:defRPr sz="3200"/>
            </a:pPr>
            <a:r>
              <a:rPr lang="tr-TR" sz="2250" dirty="0"/>
              <a:t>4-9 gün </a:t>
            </a:r>
            <a:r>
              <a:rPr lang="tr-TR" sz="2250" dirty="0" err="1"/>
              <a:t>inkübasyon</a:t>
            </a:r>
            <a:endParaRPr sz="2250" dirty="0"/>
          </a:p>
        </p:txBody>
      </p:sp>
      <p:sp>
        <p:nvSpPr>
          <p:cNvPr id="296" name="Culture…"/>
          <p:cNvSpPr txBox="1"/>
          <p:nvPr/>
        </p:nvSpPr>
        <p:spPr>
          <a:xfrm rot="19644551">
            <a:off x="2172736" y="2866247"/>
            <a:ext cx="1146148" cy="764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p>
            <a:pPr>
              <a:defRPr sz="3200">
                <a:solidFill>
                  <a:srgbClr val="FFFB00"/>
                </a:solidFill>
              </a:defRPr>
            </a:pPr>
            <a:r>
              <a:rPr lang="tr-TR" sz="2250" dirty="0"/>
              <a:t>kültür</a:t>
            </a:r>
          </a:p>
          <a:p>
            <a:pPr>
              <a:defRPr sz="3200">
                <a:solidFill>
                  <a:srgbClr val="FFFB00"/>
                </a:solidFill>
              </a:defRPr>
            </a:pPr>
            <a:r>
              <a:rPr lang="tr-TR" sz="2250" dirty="0"/>
              <a:t>koşulları</a:t>
            </a:r>
            <a:endParaRPr sz="2250" dirty="0"/>
          </a:p>
        </p:txBody>
      </p:sp>
      <p:pic>
        <p:nvPicPr>
          <p:cNvPr id="297" name="Line Line" descr="Line Line"/>
          <p:cNvPicPr>
            <a:picLocks/>
          </p:cNvPicPr>
          <p:nvPr/>
        </p:nvPicPr>
        <p:blipFill>
          <a:blip r:embed="rId4"/>
          <a:stretch>
            <a:fillRect/>
          </a:stretch>
        </p:blipFill>
        <p:spPr>
          <a:xfrm rot="2103708">
            <a:off x="2790393" y="3947457"/>
            <a:ext cx="1325357" cy="284815"/>
          </a:xfrm>
          <a:prstGeom prst="rect">
            <a:avLst/>
          </a:prstGeom>
        </p:spPr>
      </p:pic>
      <p:pic>
        <p:nvPicPr>
          <p:cNvPr id="299" name="incubator_ replicates.jpg" descr="incubator_ replicates.jpg"/>
          <p:cNvPicPr>
            <a:picLocks/>
          </p:cNvPicPr>
          <p:nvPr/>
        </p:nvPicPr>
        <p:blipFill>
          <a:blip r:embed="rId5"/>
          <a:stretch>
            <a:fillRect/>
          </a:stretch>
        </p:blipFill>
        <p:spPr>
          <a:xfrm>
            <a:off x="7885449" y="2491985"/>
            <a:ext cx="2256309" cy="2153303"/>
          </a:xfrm>
          <a:prstGeom prst="rect">
            <a:avLst/>
          </a:prstGeom>
        </p:spPr>
      </p:pic>
    </p:spTree>
    <p:extLst>
      <p:ext uri="{BB962C8B-B14F-4D97-AF65-F5344CB8AC3E}">
        <p14:creationId xmlns:p14="http://schemas.microsoft.com/office/powerpoint/2010/main" xmlns="" val="3189147435"/>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293"/>
                                        </p:tgtEl>
                                        <p:attrNameLst>
                                          <p:attrName>style.visibility</p:attrName>
                                        </p:attrNameLst>
                                      </p:cBhvr>
                                      <p:to>
                                        <p:strVal val="visible"/>
                                      </p:to>
                                    </p:set>
                                  </p:childTnLst>
                                </p:cTn>
                              </p:par>
                            </p:childTnLst>
                          </p:cTn>
                        </p:par>
                        <p:par>
                          <p:cTn id="7" fill="hold">
                            <p:stCondLst>
                              <p:cond delay="10100"/>
                            </p:stCondLst>
                            <p:childTnLst>
                              <p:par>
                                <p:cTn id="8" presetID="1" presetClass="entr" presetSubtype="0" fill="hold" grpId="0" nodeType="afterEffect">
                                  <p:stCondLst>
                                    <p:cond delay="0"/>
                                  </p:stCondLst>
                                  <p:iterate>
                                    <p:tmAbs val="0"/>
                                  </p:iterate>
                                  <p:childTnLst>
                                    <p:set>
                                      <p:cBhvr>
                                        <p:cTn id="9" fill="hold"/>
                                        <p:tgtEl>
                                          <p:spTgt spid="294"/>
                                        </p:tgtEl>
                                        <p:attrNameLst>
                                          <p:attrName>style.visibility</p:attrName>
                                        </p:attrNameLst>
                                      </p:cBhvr>
                                      <p:to>
                                        <p:strVal val="visible"/>
                                      </p:to>
                                    </p:set>
                                  </p:childTnLst>
                                </p:cTn>
                              </p:par>
                            </p:childTnLst>
                          </p:cTn>
                        </p:par>
                        <p:par>
                          <p:cTn id="10" fill="hold">
                            <p:stCondLst>
                              <p:cond delay="10100"/>
                            </p:stCondLst>
                            <p:childTnLst>
                              <p:par>
                                <p:cTn id="11" presetID="1" presetClass="entr" presetSubtype="0" fill="hold" grpId="0" nodeType="afterEffect">
                                  <p:stCondLst>
                                    <p:cond delay="0"/>
                                  </p:stCondLst>
                                  <p:iterate>
                                    <p:tmAbs val="0"/>
                                  </p:iterate>
                                  <p:childTnLst>
                                    <p:set>
                                      <p:cBhvr>
                                        <p:cTn id="12" fill="hold"/>
                                        <p:tgtEl>
                                          <p:spTgt spid="2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iterate>
                                    <p:tmAbs val="0"/>
                                  </p:iterate>
                                  <p:childTnLst>
                                    <p:set>
                                      <p:cBhvr>
                                        <p:cTn id="16" fill="hold"/>
                                        <p:tgtEl>
                                          <p:spTgt spid="296"/>
                                        </p:tgtEl>
                                        <p:attrNameLst>
                                          <p:attrName>style.visibility</p:attrName>
                                        </p:attrNameLst>
                                      </p:cBhvr>
                                      <p:to>
                                        <p:strVal val="visible"/>
                                      </p:to>
                                    </p:set>
                                    <p:anim calcmode="lin" valueType="num">
                                      <p:cBhvr>
                                        <p:cTn id="17" dur="500" fill="hold"/>
                                        <p:tgtEl>
                                          <p:spTgt spid="296"/>
                                        </p:tgtEl>
                                        <p:attrNameLst>
                                          <p:attrName>ppt_w</p:attrName>
                                        </p:attrNameLst>
                                      </p:cBhvr>
                                      <p:tavLst>
                                        <p:tav tm="0">
                                          <p:val>
                                            <p:strVal val="4*#ppt_w"/>
                                          </p:val>
                                        </p:tav>
                                        <p:tav tm="100000">
                                          <p:val>
                                            <p:strVal val="#ppt_w"/>
                                          </p:val>
                                        </p:tav>
                                      </p:tavLst>
                                    </p:anim>
                                    <p:anim calcmode="lin" valueType="num">
                                      <p:cBhvr>
                                        <p:cTn id="18" dur="500" fill="hold"/>
                                        <p:tgtEl>
                                          <p:spTgt spid="296"/>
                                        </p:tgtEl>
                                        <p:attrNameLst>
                                          <p:attrName>ppt_h</p:attrName>
                                        </p:attrNameLst>
                                      </p:cBhvr>
                                      <p:tavLst>
                                        <p:tav tm="0">
                                          <p:val>
                                            <p:strVal val="4*#ppt_h"/>
                                          </p:val>
                                        </p:tav>
                                        <p:tav tm="100000">
                                          <p:val>
                                            <p:strVal val="#ppt_h"/>
                                          </p:val>
                                        </p:tav>
                                      </p:tavLst>
                                    </p:anim>
                                  </p:childTnLst>
                                </p:cTn>
                              </p:par>
                            </p:childTnLst>
                          </p:cTn>
                        </p:par>
                        <p:par>
                          <p:cTn id="19" fill="hold">
                            <p:stCondLst>
                              <p:cond delay="500"/>
                            </p:stCondLst>
                            <p:childTnLst>
                              <p:par>
                                <p:cTn id="20" presetID="1" presetClass="entr" presetSubtype="0" fill="hold" grpId="0" nodeType="afterEffect">
                                  <p:stCondLst>
                                    <p:cond delay="0"/>
                                  </p:stCondLst>
                                  <p:iterate>
                                    <p:tmAbs val="0"/>
                                  </p:iterate>
                                  <p:childTnLst>
                                    <p:set>
                                      <p:cBhvr>
                                        <p:cTn id="21" fill="hold"/>
                                        <p:tgtEl>
                                          <p:spTgt spid="297"/>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iterate type="lt">
                                    <p:tmAbs val="100"/>
                                  </p:iterate>
                                  <p:childTnLst>
                                    <p:set>
                                      <p:cBhvr>
                                        <p:cTn id="24" fill="hold"/>
                                        <p:tgtEl>
                                          <p:spTgt spid="295">
                                            <p:bg/>
                                          </p:spTgt>
                                        </p:tgtEl>
                                        <p:attrNameLst>
                                          <p:attrName>style.visibility</p:attrName>
                                        </p:attrNameLst>
                                      </p:cBhvr>
                                      <p:to>
                                        <p:strVal val="visible"/>
                                      </p:to>
                                    </p:set>
                                  </p:childTnLst>
                                </p:cTn>
                              </p:par>
                              <p:par>
                                <p:cTn id="25" presetID="1" presetClass="entr" presetSubtype="0" fill="hold" grpId="0" nodeType="withEffect">
                                  <p:stCondLst>
                                    <p:cond delay="0"/>
                                  </p:stCondLst>
                                  <p:iterate type="lt">
                                    <p:tmAbs val="100"/>
                                  </p:iterate>
                                  <p:childTnLst>
                                    <p:set>
                                      <p:cBhvr>
                                        <p:cTn id="26" fill="hold"/>
                                        <p:tgtEl>
                                          <p:spTgt spid="295">
                                            <p:txEl>
                                              <p:pRg st="0" end="0"/>
                                            </p:txEl>
                                          </p:spTgt>
                                        </p:tgtEl>
                                        <p:attrNameLst>
                                          <p:attrName>style.visibility</p:attrName>
                                        </p:attrNameLst>
                                      </p:cBhvr>
                                      <p:to>
                                        <p:strVal val="visible"/>
                                      </p:to>
                                    </p:set>
                                  </p:childTnLst>
                                </p:cTn>
                              </p:par>
                            </p:childTnLst>
                          </p:cTn>
                        </p:par>
                        <p:par>
                          <p:cTn id="27" fill="hold">
                            <p:stCondLst>
                              <p:cond delay="1300"/>
                            </p:stCondLst>
                            <p:childTnLst>
                              <p:par>
                                <p:cTn id="28" presetID="1" presetClass="entr" presetSubtype="0" fill="hold" grpId="0" nodeType="afterEffect">
                                  <p:stCondLst>
                                    <p:cond delay="0"/>
                                  </p:stCondLst>
                                  <p:iterate type="lt">
                                    <p:tmAbs val="100"/>
                                  </p:iterate>
                                  <p:childTnLst>
                                    <p:set>
                                      <p:cBhvr>
                                        <p:cTn id="29" fill="hold"/>
                                        <p:tgtEl>
                                          <p:spTgt spid="295">
                                            <p:txEl>
                                              <p:pRg st="1" end="1"/>
                                            </p:txEl>
                                          </p:spTgt>
                                        </p:tgtEl>
                                        <p:attrNameLst>
                                          <p:attrName>style.visibility</p:attrName>
                                        </p:attrNameLst>
                                      </p:cBhvr>
                                      <p:to>
                                        <p:strVal val="visible"/>
                                      </p:to>
                                    </p:set>
                                  </p:childTnLst>
                                </p:cTn>
                              </p:par>
                            </p:childTnLst>
                          </p:cTn>
                        </p:par>
                        <p:par>
                          <p:cTn id="30" fill="hold">
                            <p:stCondLst>
                              <p:cond delay="3600"/>
                            </p:stCondLst>
                            <p:childTnLst>
                              <p:par>
                                <p:cTn id="31" presetID="1" presetClass="entr" presetSubtype="0" fill="hold" grpId="0" nodeType="afterEffect">
                                  <p:stCondLst>
                                    <p:cond delay="0"/>
                                  </p:stCondLst>
                                  <p:iterate type="lt">
                                    <p:tmAbs val="100"/>
                                  </p:iterate>
                                  <p:childTnLst>
                                    <p:set>
                                      <p:cBhvr>
                                        <p:cTn id="32" fill="hold"/>
                                        <p:tgtEl>
                                          <p:spTgt spid="295">
                                            <p:txEl>
                                              <p:pRg st="2" end="2"/>
                                            </p:txEl>
                                          </p:spTgt>
                                        </p:tgtEl>
                                        <p:attrNameLst>
                                          <p:attrName>style.visibility</p:attrName>
                                        </p:attrNameLst>
                                      </p:cBhvr>
                                      <p:to>
                                        <p:strVal val="visible"/>
                                      </p:to>
                                    </p:set>
                                  </p:childTnLst>
                                </p:cTn>
                              </p:par>
                            </p:childTnLst>
                          </p:cTn>
                        </p:par>
                        <p:par>
                          <p:cTn id="33" fill="hold">
                            <p:stCondLst>
                              <p:cond delay="4600"/>
                            </p:stCondLst>
                            <p:childTnLst>
                              <p:par>
                                <p:cTn id="34" presetID="1" presetClass="entr" presetSubtype="0" fill="hold" grpId="0" nodeType="afterEffect">
                                  <p:stCondLst>
                                    <p:cond delay="0"/>
                                  </p:stCondLst>
                                  <p:iterate type="lt">
                                    <p:tmAbs val="100"/>
                                  </p:iterate>
                                  <p:childTnLst>
                                    <p:set>
                                      <p:cBhvr>
                                        <p:cTn id="35" fill="hold"/>
                                        <p:tgtEl>
                                          <p:spTgt spid="2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P spid="295" grpId="0" build="p" bldLvl="5" animBg="1" advAuto="0"/>
      <p:bldP spid="296" grpId="0" animBg="1" advAuto="0"/>
      <p:bldP spid="297" grpId="0" animBg="1" advAuto="0"/>
      <p:bldP spid="299" grpId="0" animBg="1" advAuto="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1407</Words>
  <Application>Microsoft Office PowerPoint</Application>
  <PresentationFormat>Özel</PresentationFormat>
  <Paragraphs>106</Paragraphs>
  <Slides>6</Slides>
  <Notes>6</Notes>
  <HiddenSlides>0</HiddenSlides>
  <MMClips>0</MMClips>
  <ScaleCrop>false</ScaleCrop>
  <HeadingPairs>
    <vt:vector size="4" baseType="variant">
      <vt:variant>
        <vt:lpstr>Tema</vt:lpstr>
      </vt:variant>
      <vt:variant>
        <vt:i4>2</vt:i4>
      </vt:variant>
      <vt:variant>
        <vt:lpstr>Slayt Başlıkları</vt:lpstr>
      </vt:variant>
      <vt:variant>
        <vt:i4>6</vt:i4>
      </vt:variant>
    </vt:vector>
  </HeadingPairs>
  <TitlesOfParts>
    <vt:vector size="8" baseType="lpstr">
      <vt:lpstr>Office Teması</vt:lpstr>
      <vt:lpstr>Chalkboard</vt:lpstr>
      <vt:lpstr>İn Vitro Embriyo Üretimi Nedir?</vt:lpstr>
      <vt:lpstr>İn Vitro Embriyo Üretimi Nedir?</vt:lpstr>
      <vt:lpstr>Slayt 3</vt:lpstr>
      <vt:lpstr>IVM </vt:lpstr>
      <vt:lpstr>IVF</vt:lpstr>
      <vt:lpstr>IVC</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Koyun ve Keçilerde İleri Üreme Teknikleri</dc:title>
  <dc:creator>Toprak</dc:creator>
  <cp:lastModifiedBy>SONY</cp:lastModifiedBy>
  <cp:revision>7</cp:revision>
  <dcterms:created xsi:type="dcterms:W3CDTF">2019-12-20T10:40:14Z</dcterms:created>
  <dcterms:modified xsi:type="dcterms:W3CDTF">2019-12-24T20:50:45Z</dcterms:modified>
</cp:coreProperties>
</file>