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2" r:id="rId4"/>
    <p:sldId id="285" r:id="rId5"/>
    <p:sldId id="286" r:id="rId6"/>
    <p:sldId id="287" r:id="rId7"/>
    <p:sldId id="288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7" r:id="rId27"/>
    <p:sldId id="278" r:id="rId28"/>
    <p:sldId id="279" r:id="rId29"/>
    <p:sldId id="280" r:id="rId30"/>
    <p:sldId id="27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DC443-6AD3-4A42-84A6-D10A38B39C98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20325-B76F-4630-8132-B560C31EDD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679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DC443-6AD3-4A42-84A6-D10A38B39C98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20325-B76F-4630-8132-B560C31EDD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96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DC443-6AD3-4A42-84A6-D10A38B39C98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20325-B76F-4630-8132-B560C31EDD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762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DC443-6AD3-4A42-84A6-D10A38B39C98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20325-B76F-4630-8132-B560C31EDD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223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DC443-6AD3-4A42-84A6-D10A38B39C98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20325-B76F-4630-8132-B560C31EDD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524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DC443-6AD3-4A42-84A6-D10A38B39C98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20325-B76F-4630-8132-B560C31EDD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538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DC443-6AD3-4A42-84A6-D10A38B39C98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20325-B76F-4630-8132-B560C31EDD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4925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DC443-6AD3-4A42-84A6-D10A38B39C98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20325-B76F-4630-8132-B560C31EDD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817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DC443-6AD3-4A42-84A6-D10A38B39C98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20325-B76F-4630-8132-B560C31EDD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638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DC443-6AD3-4A42-84A6-D10A38B39C98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20325-B76F-4630-8132-B560C31EDD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6791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DC443-6AD3-4A42-84A6-D10A38B39C98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20325-B76F-4630-8132-B560C31EDD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005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DC443-6AD3-4A42-84A6-D10A38B39C98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20325-B76F-4630-8132-B560C31EDD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1199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blogs.lse.ac.uk/wps/2017/09/22/the-global-principles-to-end-stigma-can-be-a-tool-for-resurfacing-the-rights-of-children-born-of-war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turelearn.com/" TargetMode="External"/><Relationship Id="rId2" Type="http://schemas.openxmlformats.org/officeDocument/2006/relationships/hyperlink" Target="http://online.stanford.ed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dx.org/" TargetMode="External"/><Relationship Id="rId5" Type="http://schemas.openxmlformats.org/officeDocument/2006/relationships/hyperlink" Target="https://www.udacity.com/" TargetMode="External"/><Relationship Id="rId4" Type="http://schemas.openxmlformats.org/officeDocument/2006/relationships/hyperlink" Target="https://www.coursera.org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Referanslar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Kaynakca</a:t>
            </a:r>
            <a:r>
              <a:rPr lang="en-GB" smtClean="0"/>
              <a:t/>
            </a:r>
            <a:br>
              <a:rPr lang="en-GB" smtClean="0"/>
            </a:br>
            <a:r>
              <a:rPr lang="en-GB" smtClean="0"/>
              <a:t>Nasıl</a:t>
            </a:r>
            <a:r>
              <a:rPr lang="en-GB" dirty="0" smtClean="0"/>
              <a:t> </a:t>
            </a:r>
            <a:r>
              <a:rPr lang="en-GB" dirty="0" err="1" smtClean="0"/>
              <a:t>Hazırlanır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Altuğ</a:t>
            </a:r>
            <a:r>
              <a:rPr lang="en-GB" dirty="0" smtClean="0"/>
              <a:t> </a:t>
            </a:r>
            <a:r>
              <a:rPr lang="en-GB" dirty="0" err="1" smtClean="0"/>
              <a:t>Yalçıntaş</a:t>
            </a:r>
            <a:endParaRPr lang="en-GB" dirty="0" smtClean="0"/>
          </a:p>
          <a:p>
            <a:r>
              <a:rPr lang="en-GB" dirty="0" smtClean="0"/>
              <a:t>Ankara </a:t>
            </a:r>
            <a:r>
              <a:rPr lang="en-GB" dirty="0" err="1" smtClean="0"/>
              <a:t>Üniversitesi</a:t>
            </a:r>
            <a:endParaRPr lang="en-GB" dirty="0" smtClean="0"/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0956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graphicFrame>
        <p:nvGraphicFramePr>
          <p:cNvPr id="409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4279563"/>
              </p:ext>
            </p:extLst>
          </p:nvPr>
        </p:nvGraphicFramePr>
        <p:xfrm>
          <a:off x="742122" y="-567774"/>
          <a:ext cx="4921830" cy="73760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Acrobat Document" r:id="rId3" imgW="3514630" imgH="5267214" progId="AcroExch.Document.11">
                  <p:embed/>
                </p:oleObj>
              </mc:Choice>
              <mc:Fallback>
                <p:oleObj name="Acrobat Document" r:id="rId3" imgW="3514630" imgH="5267214" progId="AcroExch.Document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122" y="-567774"/>
                        <a:ext cx="4921830" cy="73760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4982438"/>
              </p:ext>
            </p:extLst>
          </p:nvPr>
        </p:nvGraphicFramePr>
        <p:xfrm>
          <a:off x="6312025" y="-145774"/>
          <a:ext cx="4673405" cy="700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Acrobat Document" r:id="rId5" imgW="3514630" imgH="5267214" progId="AcroExch.Document.11">
                  <p:embed/>
                </p:oleObj>
              </mc:Choice>
              <mc:Fallback>
                <p:oleObj name="Acrobat Document" r:id="rId5" imgW="3514630" imgH="5267214" progId="AcroExch.Document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2025" y="-145774"/>
                        <a:ext cx="4673405" cy="7003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3042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graphicFrame>
        <p:nvGraphicFramePr>
          <p:cNvPr id="51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1281899"/>
              </p:ext>
            </p:extLst>
          </p:nvPr>
        </p:nvGraphicFramePr>
        <p:xfrm>
          <a:off x="901148" y="-437364"/>
          <a:ext cx="4867974" cy="7295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8" name="Acrobat Document" r:id="rId3" imgW="3514630" imgH="5267214" progId="AcroExch.Document.11">
                  <p:embed/>
                </p:oleObj>
              </mc:Choice>
              <mc:Fallback>
                <p:oleObj name="Acrobat Document" r:id="rId3" imgW="3514630" imgH="5267214" progId="AcroExch.Document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1148" y="-437364"/>
                        <a:ext cx="4867974" cy="72953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4101042"/>
              </p:ext>
            </p:extLst>
          </p:nvPr>
        </p:nvGraphicFramePr>
        <p:xfrm>
          <a:off x="6240017" y="-437322"/>
          <a:ext cx="4867946" cy="7295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9" name="Acrobat Document" r:id="rId5" imgW="3514630" imgH="5267214" progId="AcroExch.Document.11">
                  <p:embed/>
                </p:oleObj>
              </mc:Choice>
              <mc:Fallback>
                <p:oleObj name="Acrobat Document" r:id="rId5" imgW="3514630" imgH="5267214" progId="AcroExch.Document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0017" y="-437322"/>
                        <a:ext cx="4867946" cy="72953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299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Referanslar ve Kaynakça Nasıl Hazırlanır?</a:t>
            </a:r>
            <a:r>
              <a:rPr lang="tr-TR" sz="1800" dirty="0"/>
              <a:t/>
            </a:r>
            <a:br>
              <a:rPr lang="tr-TR" sz="1800" dirty="0"/>
            </a:br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tr-TR" dirty="0" smtClean="0"/>
              <a:t>Bir yayında neler bulunur? </a:t>
            </a:r>
          </a:p>
          <a:p>
            <a:r>
              <a:rPr lang="tr-TR" dirty="0" smtClean="0"/>
              <a:t>Makalelerde:</a:t>
            </a:r>
          </a:p>
          <a:p>
            <a:pPr lvl="1"/>
            <a:r>
              <a:rPr lang="tr-TR" dirty="0" smtClean="0"/>
              <a:t>İlk sayfa: Başlık, yazar ismi, yazar hakkında bilgi, özet, tam künye (çoğunlukla akademik dergiler için), DOI, teşekkür.</a:t>
            </a:r>
          </a:p>
          <a:p>
            <a:pPr lvl="1"/>
            <a:r>
              <a:rPr lang="tr-TR" dirty="0" smtClean="0"/>
              <a:t> Ana metin: dipnotlar ve referanslar</a:t>
            </a:r>
          </a:p>
          <a:p>
            <a:r>
              <a:rPr lang="tr-TR" dirty="0" smtClean="0"/>
              <a:t>Kitaplarda:</a:t>
            </a:r>
          </a:p>
          <a:p>
            <a:pPr lvl="1"/>
            <a:r>
              <a:rPr lang="tr-TR" dirty="0" smtClean="0"/>
              <a:t>İlk sayfa: Başlık, yazar ismi, teşekkür</a:t>
            </a:r>
          </a:p>
          <a:p>
            <a:pPr lvl="1"/>
            <a:r>
              <a:rPr lang="tr-TR" dirty="0" smtClean="0"/>
              <a:t>Ana metin: dipnotlar ve referanslar</a:t>
            </a:r>
          </a:p>
          <a:p>
            <a:pPr lvl="1"/>
            <a:r>
              <a:rPr lang="tr-TR" dirty="0" smtClean="0"/>
              <a:t>Kitabın künyesi: yayın tarihi, ISBN, editör ve tasarımcı isimleri, iletişim adresi </a:t>
            </a:r>
            <a:r>
              <a:rPr lang="tr-TR" dirty="0" err="1" smtClean="0"/>
              <a:t>vd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Kitabın VEYA bölümlerin kaynakçası</a:t>
            </a:r>
          </a:p>
          <a:p>
            <a:pPr lvl="1"/>
            <a:r>
              <a:rPr lang="tr-TR" dirty="0" smtClean="0"/>
              <a:t>İsim ve konu endeksi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2374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Referanslar ve Kaynakça Nasıl Hazırlanır</a:t>
            </a:r>
            <a:r>
              <a:rPr lang="tr-TR" sz="3200" b="1" dirty="0" smtClean="0"/>
              <a:t>?</a:t>
            </a:r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Neden referans verilir?</a:t>
            </a:r>
          </a:p>
          <a:p>
            <a:pPr>
              <a:buNone/>
            </a:pPr>
            <a:endParaRPr lang="tr-TR" b="1" dirty="0" smtClean="0"/>
          </a:p>
          <a:p>
            <a:r>
              <a:rPr lang="tr-TR" dirty="0" smtClean="0"/>
              <a:t>Dayandığımız kaynakların güvenilir olduğunu belli etmek için</a:t>
            </a:r>
          </a:p>
          <a:p>
            <a:r>
              <a:rPr lang="tr-TR" dirty="0" smtClean="0"/>
              <a:t>Hangi yazarların geleneğinden geldiğimizi belli etmek için</a:t>
            </a:r>
          </a:p>
          <a:p>
            <a:r>
              <a:rPr lang="tr-TR" dirty="0" smtClean="0"/>
              <a:t>Daha fazla bilgi edinmek isteyen okuyucuyu yönlendirmek için</a:t>
            </a:r>
          </a:p>
          <a:p>
            <a:r>
              <a:rPr lang="tr-TR" dirty="0" smtClean="0"/>
              <a:t>Telif hakları ve </a:t>
            </a:r>
            <a:r>
              <a:rPr lang="en-GB" dirty="0" smtClean="0"/>
              <a:t>“</a:t>
            </a:r>
            <a:r>
              <a:rPr lang="en-GB" dirty="0" err="1" smtClean="0"/>
              <a:t>ahlâki</a:t>
            </a:r>
            <a:r>
              <a:rPr lang="en-GB" dirty="0" smtClean="0"/>
              <a:t> </a:t>
            </a:r>
            <a:r>
              <a:rPr lang="en-GB" dirty="0" err="1" smtClean="0"/>
              <a:t>haklar</a:t>
            </a:r>
            <a:r>
              <a:rPr lang="en-GB" dirty="0" smtClean="0"/>
              <a:t>”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085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Referanslar ve Kaynakça Nasıl Hazırlanır?</a:t>
            </a:r>
            <a:r>
              <a:rPr lang="tr-TR" sz="1800" dirty="0"/>
              <a:t/>
            </a:r>
            <a:br>
              <a:rPr lang="tr-TR" sz="1800" dirty="0"/>
            </a:br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Nasıl referans verilir? </a:t>
            </a:r>
            <a:r>
              <a:rPr lang="tr-TR" b="1" dirty="0" smtClean="0"/>
              <a:t>1. Metin içinde</a:t>
            </a:r>
          </a:p>
        </p:txBody>
      </p:sp>
      <p:pic>
        <p:nvPicPr>
          <p:cNvPr id="8194" name="Picture 2" descr="C:\Users\samsung\Desktop\Clipboard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2348880"/>
            <a:ext cx="8532440" cy="2883314"/>
          </a:xfrm>
          <a:prstGeom prst="rect">
            <a:avLst/>
          </a:prstGeom>
          <a:noFill/>
        </p:spPr>
      </p:pic>
      <p:sp>
        <p:nvSpPr>
          <p:cNvPr id="6" name="5 Oval"/>
          <p:cNvSpPr/>
          <p:nvPr/>
        </p:nvSpPr>
        <p:spPr>
          <a:xfrm>
            <a:off x="8040216" y="2924944"/>
            <a:ext cx="2376264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Oval"/>
          <p:cNvSpPr/>
          <p:nvPr/>
        </p:nvSpPr>
        <p:spPr>
          <a:xfrm>
            <a:off x="3071664" y="3573016"/>
            <a:ext cx="6624736" cy="7920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41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Referanslar ve Kaynakça Nasıl Hazırlanır?</a:t>
            </a:r>
            <a:r>
              <a:rPr lang="tr-TR" sz="1800" dirty="0"/>
              <a:t/>
            </a:r>
            <a:br>
              <a:rPr lang="tr-TR" sz="1800" dirty="0"/>
            </a:br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Nasıl referans verilir? </a:t>
            </a:r>
            <a:r>
              <a:rPr lang="tr-TR" b="1" dirty="0" smtClean="0"/>
              <a:t>2. Dipnotta / </a:t>
            </a:r>
            <a:r>
              <a:rPr lang="tr-TR" b="1" dirty="0" err="1" smtClean="0"/>
              <a:t>sonnotta</a:t>
            </a:r>
            <a:endParaRPr lang="tr-TR" b="1" dirty="0" smtClean="0"/>
          </a:p>
        </p:txBody>
      </p:sp>
      <p:pic>
        <p:nvPicPr>
          <p:cNvPr id="9218" name="Picture 2" descr="C:\Users\samsung\Desktop\law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5892" y="2319130"/>
            <a:ext cx="7048500" cy="2170594"/>
          </a:xfrm>
          <a:prstGeom prst="rect">
            <a:avLst/>
          </a:prstGeom>
          <a:noFill/>
        </p:spPr>
      </p:pic>
      <p:pic>
        <p:nvPicPr>
          <p:cNvPr id="9219" name="Picture 3" descr="C:\Users\samsung\Desktop\law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3592" y="4437112"/>
            <a:ext cx="7286626" cy="1857671"/>
          </a:xfrm>
          <a:prstGeom prst="rect">
            <a:avLst/>
          </a:prstGeom>
          <a:noFill/>
        </p:spPr>
      </p:pic>
      <p:sp>
        <p:nvSpPr>
          <p:cNvPr id="6" name="5 Oval"/>
          <p:cNvSpPr/>
          <p:nvPr/>
        </p:nvSpPr>
        <p:spPr>
          <a:xfrm>
            <a:off x="8891060" y="2206620"/>
            <a:ext cx="288032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Oval"/>
          <p:cNvSpPr/>
          <p:nvPr/>
        </p:nvSpPr>
        <p:spPr>
          <a:xfrm>
            <a:off x="8544272" y="4005064"/>
            <a:ext cx="288032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3863752" y="4005064"/>
            <a:ext cx="288032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Oval"/>
          <p:cNvSpPr/>
          <p:nvPr/>
        </p:nvSpPr>
        <p:spPr>
          <a:xfrm>
            <a:off x="2639616" y="4437112"/>
            <a:ext cx="7200800" cy="22322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11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Referanslar ve Kaynakça Nasıl Hazırlanır?</a:t>
            </a:r>
            <a:r>
              <a:rPr lang="tr-TR" sz="1800" dirty="0"/>
              <a:t/>
            </a:r>
            <a:br>
              <a:rPr lang="tr-TR" sz="1800" dirty="0"/>
            </a:br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Nasıl referans verilir? </a:t>
            </a:r>
            <a:r>
              <a:rPr lang="en-GB" b="1" dirty="0"/>
              <a:t>3</a:t>
            </a:r>
            <a:r>
              <a:rPr lang="tr-TR" b="1" dirty="0" smtClean="0"/>
              <a:t>. Karma </a:t>
            </a:r>
          </a:p>
        </p:txBody>
      </p:sp>
      <p:pic>
        <p:nvPicPr>
          <p:cNvPr id="7170" name="Picture 2" descr="C:\Users\samsung\Desktop\Clipboard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672" y="2213458"/>
            <a:ext cx="5400600" cy="20226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7171" name="Picture 3" descr="C:\Users\samsung\Desktop\Clipboard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3632" y="4340356"/>
            <a:ext cx="7081378" cy="22322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6" name="5 Oval"/>
          <p:cNvSpPr/>
          <p:nvPr/>
        </p:nvSpPr>
        <p:spPr>
          <a:xfrm>
            <a:off x="4943872" y="2492896"/>
            <a:ext cx="648072" cy="57606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Oval"/>
          <p:cNvSpPr/>
          <p:nvPr/>
        </p:nvSpPr>
        <p:spPr>
          <a:xfrm>
            <a:off x="2927648" y="4725144"/>
            <a:ext cx="6696744" cy="10081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915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Referanslar ve Kaynakça Nasıl Hazırlanır</a:t>
            </a:r>
            <a:r>
              <a:rPr lang="tr-TR" sz="3200" b="1" dirty="0" smtClean="0"/>
              <a:t>?</a:t>
            </a:r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Nasıl referans verilir? </a:t>
            </a:r>
            <a:r>
              <a:rPr lang="en-GB" b="1" dirty="0"/>
              <a:t>3</a:t>
            </a:r>
            <a:r>
              <a:rPr lang="tr-TR" b="1" dirty="0" smtClean="0"/>
              <a:t>. </a:t>
            </a:r>
            <a:r>
              <a:rPr lang="en-GB" b="1" dirty="0" smtClean="0"/>
              <a:t>Hyperlink</a:t>
            </a:r>
            <a:r>
              <a:rPr lang="tr-TR" b="1" dirty="0" smtClean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2238873"/>
            <a:ext cx="4850110" cy="44165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00256" y="4509121"/>
            <a:ext cx="15121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>
                <a:hlinkClick r:id="rId3"/>
              </a:rPr>
              <a:t>Kaynak</a:t>
            </a:r>
            <a:r>
              <a:rPr lang="en-GB" sz="1400" dirty="0">
                <a:hlinkClick r:id="rId3"/>
              </a:rPr>
              <a:t>: http://blogs.lse.ac.uk/wps/2017/09/22/the-global-principles-to-end-stigma-can-be-a-tool-for-resurfacing-the-rights-of-children-born-of-war/</a:t>
            </a:r>
            <a:r>
              <a:rPr lang="en-GB" sz="1400" dirty="0"/>
              <a:t> </a:t>
            </a:r>
          </a:p>
        </p:txBody>
      </p:sp>
      <p:sp>
        <p:nvSpPr>
          <p:cNvPr id="8" name="Oval 7"/>
          <p:cNvSpPr/>
          <p:nvPr/>
        </p:nvSpPr>
        <p:spPr>
          <a:xfrm>
            <a:off x="5663952" y="5085184"/>
            <a:ext cx="1296144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3431704" y="5733256"/>
            <a:ext cx="1728192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4727848" y="4653136"/>
            <a:ext cx="1008112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5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Referanslar ve Kaynakça Nasıl Hazırlanır</a:t>
            </a:r>
            <a:r>
              <a:rPr lang="tr-TR" sz="3200" b="1" dirty="0" smtClean="0"/>
              <a:t>?</a:t>
            </a:r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Nasıl dipnot veya </a:t>
            </a:r>
            <a:r>
              <a:rPr lang="tr-TR" dirty="0" err="1" smtClean="0"/>
              <a:t>sonnot</a:t>
            </a:r>
            <a:r>
              <a:rPr lang="tr-TR" dirty="0" smtClean="0"/>
              <a:t> verilir?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MS Word ile bu iş çok kolay. (Daktilo ile yazarken büyük sıkıntıydı!)</a:t>
            </a:r>
          </a:p>
          <a:p>
            <a:r>
              <a:rPr lang="tr-TR" dirty="0" smtClean="0"/>
              <a:t>Eğer bir bilgiyi dipnota veya </a:t>
            </a:r>
            <a:r>
              <a:rPr lang="tr-TR" dirty="0" err="1" smtClean="0"/>
              <a:t>sonnota</a:t>
            </a:r>
            <a:r>
              <a:rPr lang="tr-TR" dirty="0" smtClean="0"/>
              <a:t> yerleştirmeden ana metin içinde verebiliyorsanız, dipnottan ve </a:t>
            </a:r>
            <a:r>
              <a:rPr lang="tr-TR" dirty="0" err="1" smtClean="0"/>
              <a:t>sonnottan</a:t>
            </a:r>
            <a:r>
              <a:rPr lang="tr-TR" dirty="0" smtClean="0"/>
              <a:t> kaçının!</a:t>
            </a:r>
          </a:p>
        </p:txBody>
      </p:sp>
    </p:spTree>
    <p:extLst>
      <p:ext uri="{BB962C8B-B14F-4D97-AF65-F5344CB8AC3E}">
        <p14:creationId xmlns:p14="http://schemas.microsoft.com/office/powerpoint/2010/main" val="300660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Referanslar ve Kaynakça Nasıl Hazırlanır</a:t>
            </a:r>
            <a:r>
              <a:rPr lang="tr-TR" sz="3200" b="1" dirty="0" smtClean="0"/>
              <a:t>?</a:t>
            </a:r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Latince kelime ve deyimler?</a:t>
            </a:r>
          </a:p>
          <a:p>
            <a:r>
              <a:rPr lang="tr-TR" dirty="0" smtClean="0"/>
              <a:t>İktisatçılar için oldukça yaygın bir durum:</a:t>
            </a:r>
          </a:p>
          <a:p>
            <a:pPr lvl="1"/>
            <a:r>
              <a:rPr lang="tr-TR" b="1" dirty="0" err="1" smtClean="0"/>
              <a:t>Ceteris</a:t>
            </a:r>
            <a:r>
              <a:rPr lang="tr-TR" b="1" dirty="0" smtClean="0"/>
              <a:t> </a:t>
            </a:r>
            <a:r>
              <a:rPr lang="tr-TR" b="1" dirty="0" err="1" smtClean="0"/>
              <a:t>paribus</a:t>
            </a:r>
            <a:r>
              <a:rPr lang="tr-TR" b="1" dirty="0" smtClean="0"/>
              <a:t> </a:t>
            </a:r>
            <a:r>
              <a:rPr lang="tr-TR" dirty="0" smtClean="0"/>
              <a:t>(diğer her</a:t>
            </a:r>
            <a:r>
              <a:rPr lang="en-GB" dirty="0" smtClean="0"/>
              <a:t> </a:t>
            </a:r>
            <a:r>
              <a:rPr lang="tr-TR" dirty="0" smtClean="0"/>
              <a:t>şey sabitken)</a:t>
            </a:r>
          </a:p>
          <a:p>
            <a:pPr lvl="1"/>
            <a:r>
              <a:rPr lang="tr-TR" b="1" dirty="0" err="1" smtClean="0"/>
              <a:t>Mutatis</a:t>
            </a:r>
            <a:r>
              <a:rPr lang="tr-TR" b="1" dirty="0" smtClean="0"/>
              <a:t> </a:t>
            </a:r>
            <a:r>
              <a:rPr lang="tr-TR" b="1" dirty="0" err="1" smtClean="0"/>
              <a:t>mutandis</a:t>
            </a:r>
            <a:r>
              <a:rPr lang="tr-TR" b="1" dirty="0" smtClean="0"/>
              <a:t> </a:t>
            </a:r>
            <a:r>
              <a:rPr lang="tr-TR" dirty="0" smtClean="0"/>
              <a:t>(gerekli değişiklikler yapıldığında)</a:t>
            </a:r>
          </a:p>
          <a:p>
            <a:pPr lvl="1"/>
            <a:r>
              <a:rPr lang="tr-TR" b="1" dirty="0" smtClean="0"/>
              <a:t>Sine </a:t>
            </a:r>
            <a:r>
              <a:rPr lang="tr-TR" b="1" dirty="0" err="1" smtClean="0"/>
              <a:t>qua</a:t>
            </a:r>
            <a:r>
              <a:rPr lang="tr-TR" b="1" dirty="0" smtClean="0"/>
              <a:t> </a:t>
            </a:r>
            <a:r>
              <a:rPr lang="tr-TR" b="1" dirty="0" err="1" smtClean="0"/>
              <a:t>non</a:t>
            </a:r>
            <a:r>
              <a:rPr lang="tr-TR" b="1" dirty="0" smtClean="0"/>
              <a:t> </a:t>
            </a:r>
            <a:r>
              <a:rPr lang="tr-TR" dirty="0" smtClean="0"/>
              <a:t>(bir işin olmazsa olmazı)</a:t>
            </a:r>
          </a:p>
          <a:p>
            <a:pPr lvl="1"/>
            <a:r>
              <a:rPr lang="tr-TR" b="1" dirty="0" smtClean="0"/>
              <a:t>De </a:t>
            </a:r>
            <a:r>
              <a:rPr lang="tr-TR" b="1" dirty="0" err="1" smtClean="0"/>
              <a:t>facto</a:t>
            </a:r>
            <a:r>
              <a:rPr lang="tr-TR" b="1" dirty="0" smtClean="0"/>
              <a:t> </a:t>
            </a:r>
            <a:r>
              <a:rPr lang="tr-TR" dirty="0" smtClean="0"/>
              <a:t>(fiilen, fiili olarak)</a:t>
            </a:r>
          </a:p>
          <a:p>
            <a:pPr lvl="1"/>
            <a:r>
              <a:rPr lang="tr-TR" b="1" dirty="0" smtClean="0"/>
              <a:t>A </a:t>
            </a:r>
            <a:r>
              <a:rPr lang="tr-TR" b="1" dirty="0" err="1" smtClean="0"/>
              <a:t>priori</a:t>
            </a:r>
            <a:r>
              <a:rPr lang="tr-TR" b="1" dirty="0" smtClean="0"/>
              <a:t> </a:t>
            </a:r>
            <a:r>
              <a:rPr lang="tr-TR" dirty="0" smtClean="0"/>
              <a:t>(deneyimden bağımsız olan)</a:t>
            </a:r>
          </a:p>
          <a:p>
            <a:pPr lvl="1"/>
            <a:r>
              <a:rPr lang="tr-TR" b="1" dirty="0" smtClean="0"/>
              <a:t>A </a:t>
            </a:r>
            <a:r>
              <a:rPr lang="tr-TR" b="1" dirty="0" err="1" smtClean="0"/>
              <a:t>posteriori</a:t>
            </a:r>
            <a:r>
              <a:rPr lang="tr-TR" b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deneyimlenmiş</a:t>
            </a:r>
            <a:r>
              <a:rPr lang="tr-TR" dirty="0" smtClean="0"/>
              <a:t>)</a:t>
            </a:r>
          </a:p>
          <a:p>
            <a:pPr lvl="1"/>
            <a:r>
              <a:rPr lang="tr-TR" b="1" dirty="0" smtClean="0"/>
              <a:t>Per </a:t>
            </a:r>
            <a:r>
              <a:rPr lang="tr-TR" b="1" dirty="0" err="1" smtClean="0"/>
              <a:t>capita</a:t>
            </a:r>
            <a:r>
              <a:rPr lang="tr-TR" b="1" dirty="0" smtClean="0"/>
              <a:t> </a:t>
            </a:r>
            <a:r>
              <a:rPr lang="tr-TR" dirty="0" smtClean="0"/>
              <a:t>(kişi başına)</a:t>
            </a:r>
          </a:p>
          <a:p>
            <a:pPr lvl="1"/>
            <a:r>
              <a:rPr lang="tr-TR" b="1" dirty="0" err="1" smtClean="0"/>
              <a:t>Ex</a:t>
            </a:r>
            <a:r>
              <a:rPr lang="tr-TR" b="1" dirty="0" smtClean="0"/>
              <a:t> </a:t>
            </a:r>
            <a:r>
              <a:rPr lang="tr-TR" b="1" dirty="0" err="1" smtClean="0"/>
              <a:t>ante</a:t>
            </a:r>
            <a:r>
              <a:rPr lang="tr-TR" b="1" dirty="0" smtClean="0"/>
              <a:t> / </a:t>
            </a:r>
            <a:r>
              <a:rPr lang="tr-TR" b="1" dirty="0" err="1" smtClean="0"/>
              <a:t>ex</a:t>
            </a:r>
            <a:r>
              <a:rPr lang="tr-TR" b="1" dirty="0" smtClean="0"/>
              <a:t> post </a:t>
            </a:r>
            <a:r>
              <a:rPr lang="tr-TR" dirty="0" smtClean="0"/>
              <a:t>(önce / sonra)</a:t>
            </a:r>
          </a:p>
          <a:p>
            <a:pPr lvl="1"/>
            <a:r>
              <a:rPr lang="tr-TR" b="1" dirty="0" err="1" smtClean="0"/>
              <a:t>Curriculum</a:t>
            </a:r>
            <a:r>
              <a:rPr lang="tr-TR" b="1" dirty="0" smtClean="0"/>
              <a:t> </a:t>
            </a:r>
            <a:r>
              <a:rPr lang="tr-TR" b="1" dirty="0" err="1" smtClean="0"/>
              <a:t>vitae</a:t>
            </a:r>
            <a:r>
              <a:rPr lang="tr-TR" b="1" dirty="0" smtClean="0"/>
              <a:t> </a:t>
            </a:r>
            <a:r>
              <a:rPr lang="tr-TR" dirty="0" smtClean="0"/>
              <a:t>(“</a:t>
            </a:r>
            <a:r>
              <a:rPr lang="tr-TR" dirty="0" err="1" smtClean="0"/>
              <a:t>course</a:t>
            </a:r>
            <a:r>
              <a:rPr lang="tr-TR" dirty="0" smtClean="0"/>
              <a:t> of life” özgeçmiş)</a:t>
            </a:r>
          </a:p>
        </p:txBody>
      </p:sp>
    </p:spTree>
    <p:extLst>
      <p:ext uri="{BB962C8B-B14F-4D97-AF65-F5344CB8AC3E}">
        <p14:creationId xmlns:p14="http://schemas.microsoft.com/office/powerpoint/2010/main" val="208520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Referanslar ve Kaynakça Nasıl Hazırlanır</a:t>
            </a:r>
            <a:r>
              <a:rPr lang="tr-TR" sz="3200" b="1" dirty="0" smtClean="0"/>
              <a:t>?</a:t>
            </a:r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 derste neleri inceleyeceğiz?</a:t>
            </a:r>
          </a:p>
          <a:p>
            <a:pPr lvl="1"/>
            <a:r>
              <a:rPr lang="tr-TR" dirty="0" smtClean="0"/>
              <a:t>Nasıl dipnot verilir?</a:t>
            </a:r>
          </a:p>
          <a:p>
            <a:pPr lvl="1"/>
            <a:r>
              <a:rPr lang="tr-TR" dirty="0" smtClean="0"/>
              <a:t>Nasıl (ve neden) referans verilir?</a:t>
            </a:r>
          </a:p>
          <a:p>
            <a:pPr lvl="1"/>
            <a:r>
              <a:rPr lang="tr-TR" dirty="0" smtClean="0"/>
              <a:t>Nasıl kaynakça hazırlanır?</a:t>
            </a:r>
          </a:p>
          <a:p>
            <a:pPr>
              <a:buNone/>
            </a:pPr>
            <a:endParaRPr lang="tr-TR" dirty="0" smtClean="0"/>
          </a:p>
          <a:p>
            <a:pPr algn="ctr">
              <a:buNone/>
            </a:pPr>
            <a:r>
              <a:rPr lang="tr-TR" b="1" u="sng" dirty="0" smtClean="0"/>
              <a:t>UNUTMAYIN: Bu bilgileri sürekli güncellemeliyiz!</a:t>
            </a:r>
          </a:p>
          <a:p>
            <a:endParaRPr lang="tr-TR" dirty="0" smtClean="0"/>
          </a:p>
          <a:p>
            <a:r>
              <a:rPr lang="tr-TR" dirty="0" err="1" smtClean="0"/>
              <a:t>EndNote</a:t>
            </a:r>
            <a:r>
              <a:rPr lang="tr-TR" dirty="0" smtClean="0"/>
              <a:t> X</a:t>
            </a:r>
            <a:r>
              <a:rPr lang="en-GB" dirty="0" smtClean="0"/>
              <a:t>7</a:t>
            </a:r>
            <a:r>
              <a:rPr lang="tr-TR" dirty="0" smtClean="0"/>
              <a:t> uygulaması ve yaparak öğrenme</a:t>
            </a:r>
          </a:p>
        </p:txBody>
      </p:sp>
    </p:spTree>
    <p:extLst>
      <p:ext uri="{BB962C8B-B14F-4D97-AF65-F5344CB8AC3E}">
        <p14:creationId xmlns:p14="http://schemas.microsoft.com/office/powerpoint/2010/main" val="164346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Referanslar ve Kaynakça Nasıl Hazırlanır</a:t>
            </a:r>
            <a:r>
              <a:rPr lang="tr-TR" sz="3200" b="1" dirty="0" smtClean="0"/>
              <a:t>?</a:t>
            </a:r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Latince kelime ve deyimler?</a:t>
            </a:r>
          </a:p>
          <a:p>
            <a:r>
              <a:rPr lang="tr-TR" dirty="0" smtClean="0"/>
              <a:t>Araştırma yaparken :</a:t>
            </a:r>
          </a:p>
          <a:p>
            <a:pPr lvl="1"/>
            <a:r>
              <a:rPr lang="tr-TR" b="1" dirty="0" err="1" smtClean="0"/>
              <a:t>ibid</a:t>
            </a:r>
            <a:r>
              <a:rPr lang="tr-TR" b="1" dirty="0" smtClean="0"/>
              <a:t>. </a:t>
            </a:r>
            <a:r>
              <a:rPr lang="tr-TR" dirty="0" smtClean="0"/>
              <a:t>(</a:t>
            </a:r>
            <a:r>
              <a:rPr lang="tr-TR" dirty="0" err="1" smtClean="0"/>
              <a:t>ibidem</a:t>
            </a:r>
            <a:r>
              <a:rPr lang="tr-TR" dirty="0" smtClean="0"/>
              <a:t>): adı geçen eser (a.</a:t>
            </a:r>
            <a:r>
              <a:rPr lang="tr-TR" dirty="0" err="1" smtClean="0"/>
              <a:t>g.e</a:t>
            </a:r>
            <a:r>
              <a:rPr lang="tr-TR" dirty="0" smtClean="0"/>
              <a:t>)</a:t>
            </a:r>
          </a:p>
          <a:p>
            <a:pPr lvl="1"/>
            <a:r>
              <a:rPr lang="tr-TR" b="1" dirty="0" smtClean="0"/>
              <a:t>op. </a:t>
            </a:r>
            <a:r>
              <a:rPr lang="tr-TR" b="1" dirty="0" err="1" smtClean="0"/>
              <a:t>cit</a:t>
            </a:r>
            <a:r>
              <a:rPr lang="tr-TR" b="1" dirty="0" smtClean="0"/>
              <a:t>. </a:t>
            </a:r>
            <a:r>
              <a:rPr lang="tr-TR" dirty="0" smtClean="0"/>
              <a:t>(</a:t>
            </a:r>
            <a:r>
              <a:rPr lang="tr-TR" dirty="0" err="1" smtClean="0"/>
              <a:t>opere</a:t>
            </a:r>
            <a:r>
              <a:rPr lang="tr-TR" dirty="0" smtClean="0"/>
              <a:t> </a:t>
            </a:r>
            <a:r>
              <a:rPr lang="tr-TR" dirty="0" err="1" smtClean="0"/>
              <a:t>citato</a:t>
            </a:r>
            <a:r>
              <a:rPr lang="tr-TR" dirty="0" smtClean="0"/>
              <a:t>): adı geçen eser (a.</a:t>
            </a:r>
            <a:r>
              <a:rPr lang="tr-TR" dirty="0" err="1" smtClean="0"/>
              <a:t>g.e</a:t>
            </a:r>
            <a:r>
              <a:rPr lang="tr-TR" dirty="0" smtClean="0"/>
              <a:t>) [eğer aynı esere yapılıyorsa]</a:t>
            </a:r>
          </a:p>
          <a:p>
            <a:pPr lvl="1"/>
            <a:r>
              <a:rPr lang="tr-TR" b="1" dirty="0" err="1" smtClean="0"/>
              <a:t>loc</a:t>
            </a:r>
            <a:r>
              <a:rPr lang="tr-TR" b="1" dirty="0" smtClean="0"/>
              <a:t>. </a:t>
            </a:r>
            <a:r>
              <a:rPr lang="tr-TR" b="1" dirty="0" err="1" smtClean="0"/>
              <a:t>cit</a:t>
            </a:r>
            <a:r>
              <a:rPr lang="tr-TR" b="1" dirty="0" smtClean="0"/>
              <a:t>. </a:t>
            </a:r>
            <a:r>
              <a:rPr lang="tr-TR" dirty="0" smtClean="0"/>
              <a:t>(</a:t>
            </a:r>
            <a:r>
              <a:rPr lang="tr-TR" dirty="0" err="1" smtClean="0"/>
              <a:t>loco</a:t>
            </a:r>
            <a:r>
              <a:rPr lang="tr-TR" dirty="0" smtClean="0"/>
              <a:t> </a:t>
            </a:r>
            <a:r>
              <a:rPr lang="tr-TR" dirty="0" err="1" smtClean="0"/>
              <a:t>citato</a:t>
            </a:r>
            <a:r>
              <a:rPr lang="tr-TR" dirty="0" smtClean="0"/>
              <a:t>): adı geçen eser (a.</a:t>
            </a:r>
            <a:r>
              <a:rPr lang="tr-TR" dirty="0" err="1" smtClean="0"/>
              <a:t>g.e</a:t>
            </a:r>
            <a:r>
              <a:rPr lang="tr-TR" dirty="0" smtClean="0"/>
              <a:t>) [eğer aynı sayfaya yapılıyorsa]</a:t>
            </a:r>
          </a:p>
          <a:p>
            <a:pPr lvl="1"/>
            <a:r>
              <a:rPr lang="tr-TR" b="1" dirty="0" smtClean="0"/>
              <a:t>et al. </a:t>
            </a:r>
            <a:r>
              <a:rPr lang="tr-TR" dirty="0" smtClean="0"/>
              <a:t>(et </a:t>
            </a:r>
            <a:r>
              <a:rPr lang="tr-TR" dirty="0" err="1" smtClean="0"/>
              <a:t>alii</a:t>
            </a:r>
            <a:r>
              <a:rPr lang="tr-TR" dirty="0" smtClean="0"/>
              <a:t>): ve diğerleri (üçüncü ve sonraki yazarlar için)</a:t>
            </a:r>
          </a:p>
          <a:p>
            <a:pPr lvl="1"/>
            <a:r>
              <a:rPr lang="tr-TR" b="1" dirty="0" err="1" smtClean="0"/>
              <a:t>etc</a:t>
            </a:r>
            <a:r>
              <a:rPr lang="tr-TR" b="1" dirty="0" smtClean="0"/>
              <a:t>.</a:t>
            </a:r>
            <a:r>
              <a:rPr lang="tr-TR" dirty="0" smtClean="0"/>
              <a:t> (et </a:t>
            </a:r>
            <a:r>
              <a:rPr lang="tr-TR" dirty="0" err="1" smtClean="0"/>
              <a:t>cetera</a:t>
            </a:r>
            <a:r>
              <a:rPr lang="tr-TR" dirty="0" smtClean="0"/>
              <a:t>): ve saire </a:t>
            </a:r>
          </a:p>
          <a:p>
            <a:pPr lvl="1"/>
            <a:r>
              <a:rPr lang="tr-TR" b="1" dirty="0" err="1" smtClean="0"/>
              <a:t>cf</a:t>
            </a:r>
            <a:r>
              <a:rPr lang="tr-TR" b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confer</a:t>
            </a:r>
            <a:r>
              <a:rPr lang="tr-TR" dirty="0" smtClean="0"/>
              <a:t>): karşılaştırın</a:t>
            </a:r>
          </a:p>
          <a:p>
            <a:pPr lvl="1"/>
            <a:r>
              <a:rPr lang="tr-TR" b="1" dirty="0" err="1" smtClean="0"/>
              <a:t>passim</a:t>
            </a:r>
            <a:r>
              <a:rPr lang="tr-TR" dirty="0" smtClean="0"/>
              <a:t>: sayfa numarası dışında kitabın tamamına atıf</a:t>
            </a:r>
          </a:p>
        </p:txBody>
      </p:sp>
    </p:spTree>
    <p:extLst>
      <p:ext uri="{BB962C8B-B14F-4D97-AF65-F5344CB8AC3E}">
        <p14:creationId xmlns:p14="http://schemas.microsoft.com/office/powerpoint/2010/main" val="261698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Referanslar ve Kaynakça Nasıl Hazırlanır</a:t>
            </a:r>
            <a:r>
              <a:rPr lang="tr-TR" sz="3200" b="1" dirty="0" smtClean="0"/>
              <a:t>?</a:t>
            </a:r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Kitaplar için kaynakçada ne bulunur?</a:t>
            </a:r>
          </a:p>
          <a:p>
            <a:r>
              <a:rPr lang="tr-TR" dirty="0" smtClean="0"/>
              <a:t>Başlık</a:t>
            </a:r>
          </a:p>
          <a:p>
            <a:r>
              <a:rPr lang="tr-TR" dirty="0" smtClean="0"/>
              <a:t>Yazar</a:t>
            </a:r>
          </a:p>
          <a:p>
            <a:r>
              <a:rPr lang="tr-TR" dirty="0" smtClean="0"/>
              <a:t>Tarih</a:t>
            </a:r>
          </a:p>
          <a:p>
            <a:r>
              <a:rPr lang="tr-TR" dirty="0" smtClean="0"/>
              <a:t>Yayınevi ismi (ve basım yeri)</a:t>
            </a:r>
          </a:p>
          <a:p>
            <a:endParaRPr lang="tr-TR" dirty="0" smtClean="0"/>
          </a:p>
          <a:p>
            <a:r>
              <a:rPr lang="tr-TR" dirty="0" smtClean="0"/>
              <a:t>Bunlar dışında: DOI / ISBN, çevirmen, seri ismi </a:t>
            </a:r>
            <a:r>
              <a:rPr lang="tr-TR" dirty="0" err="1" smtClean="0"/>
              <a:t>vd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983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Referanslar ve Kaynakça Nasıl Hazırlanır</a:t>
            </a:r>
            <a:r>
              <a:rPr lang="tr-TR" sz="3200" b="1" dirty="0" smtClean="0"/>
              <a:t>?</a:t>
            </a:r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/>
              <a:t>Süreli yayınlar için kaynakçada neler bulunur?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Başlık</a:t>
            </a:r>
          </a:p>
          <a:p>
            <a:r>
              <a:rPr lang="tr-TR" dirty="0" smtClean="0"/>
              <a:t>Yazar</a:t>
            </a:r>
          </a:p>
          <a:p>
            <a:r>
              <a:rPr lang="tr-TR" dirty="0" smtClean="0"/>
              <a:t>Tarih</a:t>
            </a:r>
          </a:p>
          <a:p>
            <a:r>
              <a:rPr lang="tr-TR" dirty="0" smtClean="0"/>
              <a:t>Dergi / Magazin / Gazete ismi</a:t>
            </a:r>
          </a:p>
          <a:p>
            <a:r>
              <a:rPr lang="tr-TR" dirty="0" smtClean="0"/>
              <a:t>Cilt no</a:t>
            </a:r>
          </a:p>
          <a:p>
            <a:r>
              <a:rPr lang="tr-TR" dirty="0" smtClean="0"/>
              <a:t>Sayı</a:t>
            </a:r>
          </a:p>
          <a:p>
            <a:r>
              <a:rPr lang="tr-TR" dirty="0" smtClean="0"/>
              <a:t>Sayfa no</a:t>
            </a:r>
          </a:p>
          <a:p>
            <a:r>
              <a:rPr lang="tr-TR" dirty="0" smtClean="0"/>
              <a:t>Bunlar dışında: DOI / ISSN, çevirmen, yayınevi ismi, basım yeri </a:t>
            </a:r>
            <a:r>
              <a:rPr lang="tr-TR" dirty="0" err="1" smtClean="0"/>
              <a:t>vd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498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Referanslar ve Kaynakça Nasıl Hazırlanır</a:t>
            </a:r>
            <a:r>
              <a:rPr lang="tr-TR" sz="3200" b="1" dirty="0" smtClean="0"/>
              <a:t>?</a:t>
            </a:r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İnternetten elde edilen kaynaklar için kaynakçada neler bulunur?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Başlık</a:t>
            </a:r>
          </a:p>
          <a:p>
            <a:r>
              <a:rPr lang="tr-TR" dirty="0" smtClean="0"/>
              <a:t>Yazar</a:t>
            </a:r>
          </a:p>
          <a:p>
            <a:r>
              <a:rPr lang="tr-TR" dirty="0" smtClean="0"/>
              <a:t>Yayın tarihi</a:t>
            </a:r>
          </a:p>
          <a:p>
            <a:r>
              <a:rPr lang="tr-TR" u="sng" dirty="0" smtClean="0"/>
              <a:t>Erişim tarihi</a:t>
            </a:r>
          </a:p>
          <a:p>
            <a:r>
              <a:rPr lang="tr-TR" dirty="0" smtClean="0"/>
              <a:t>Kaynak web sitesi ismi </a:t>
            </a:r>
          </a:p>
          <a:p>
            <a:pPr lvl="1"/>
            <a:r>
              <a:rPr lang="tr-TR" dirty="0" smtClean="0"/>
              <a:t>Süreli yayınların </a:t>
            </a:r>
            <a:r>
              <a:rPr lang="tr-TR" dirty="0" err="1" smtClean="0"/>
              <a:t>websitesi</a:t>
            </a:r>
            <a:r>
              <a:rPr lang="tr-TR" dirty="0" smtClean="0"/>
              <a:t>, </a:t>
            </a:r>
            <a:r>
              <a:rPr lang="tr-TR" dirty="0" err="1" smtClean="0"/>
              <a:t>bloglar</a:t>
            </a:r>
            <a:r>
              <a:rPr lang="tr-TR" dirty="0" smtClean="0"/>
              <a:t>, </a:t>
            </a:r>
            <a:r>
              <a:rPr lang="tr-TR" dirty="0" err="1" smtClean="0"/>
              <a:t>Twitter</a:t>
            </a:r>
            <a:r>
              <a:rPr lang="tr-TR" dirty="0" smtClean="0"/>
              <a:t>, </a:t>
            </a:r>
          </a:p>
          <a:p>
            <a:r>
              <a:rPr lang="tr-TR" dirty="0" smtClean="0"/>
              <a:t>Bunlar dışında: DOI / ISSN, çevirmen, yayıncı ismi </a:t>
            </a:r>
            <a:r>
              <a:rPr lang="tr-TR" dirty="0" err="1" smtClean="0"/>
              <a:t>vd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026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Referanslar ve Kaynakça Nasıl Hazırlanır</a:t>
            </a:r>
            <a:r>
              <a:rPr lang="tr-TR" sz="3200" b="1" dirty="0" smtClean="0"/>
              <a:t>?</a:t>
            </a:r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Diğer kaynaklar: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Sözlükler, konferans bildirisi, açılış konuşmaları, basılmamış notlar … </a:t>
            </a:r>
          </a:p>
        </p:txBody>
      </p:sp>
    </p:spTree>
    <p:extLst>
      <p:ext uri="{BB962C8B-B14F-4D97-AF65-F5344CB8AC3E}">
        <p14:creationId xmlns:p14="http://schemas.microsoft.com/office/powerpoint/2010/main" val="87963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Referanslar ve Kaynakça Nasıl Hazırlanır</a:t>
            </a:r>
            <a:r>
              <a:rPr lang="tr-TR" sz="3200" b="1" dirty="0" smtClean="0"/>
              <a:t>?</a:t>
            </a:r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80661" y="1457739"/>
            <a:ext cx="10270435" cy="51285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Kaynakça gösterim biçimleri:</a:t>
            </a:r>
            <a:endParaRPr lang="en-GB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Pratik olarak sınırsız</a:t>
            </a:r>
          </a:p>
          <a:p>
            <a:r>
              <a:rPr lang="tr-TR" dirty="0" smtClean="0"/>
              <a:t>Her dergi ve </a:t>
            </a:r>
            <a:r>
              <a:rPr lang="tr-TR" dirty="0" err="1" smtClean="0"/>
              <a:t>kitabevi</a:t>
            </a:r>
            <a:r>
              <a:rPr lang="tr-TR" dirty="0" smtClean="0"/>
              <a:t> için ayrı</a:t>
            </a:r>
          </a:p>
          <a:p>
            <a:r>
              <a:rPr lang="tr-TR" dirty="0" smtClean="0"/>
              <a:t>En yaygın referans gösterme teknikleri</a:t>
            </a:r>
          </a:p>
          <a:p>
            <a:pPr lvl="1"/>
            <a:r>
              <a:rPr lang="tr-TR" dirty="0" smtClean="0"/>
              <a:t>Chicago 16. edisyon</a:t>
            </a:r>
          </a:p>
          <a:p>
            <a:pPr lvl="1"/>
            <a:r>
              <a:rPr lang="tr-TR" dirty="0" smtClean="0"/>
              <a:t>Harvard</a:t>
            </a:r>
          </a:p>
          <a:p>
            <a:pPr lvl="1"/>
            <a:r>
              <a:rPr lang="tr-TR" dirty="0" smtClean="0"/>
              <a:t>Dergiler: </a:t>
            </a:r>
            <a:r>
              <a:rPr lang="tr-TR" dirty="0" err="1" smtClean="0"/>
              <a:t>American</a:t>
            </a:r>
            <a:r>
              <a:rPr lang="tr-TR" dirty="0" smtClean="0"/>
              <a:t>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Association</a:t>
            </a:r>
            <a:r>
              <a:rPr lang="tr-TR" dirty="0" smtClean="0"/>
              <a:t>, </a:t>
            </a:r>
            <a:r>
              <a:rPr lang="tr-TR" dirty="0" err="1" smtClean="0"/>
              <a:t>Econometrica</a:t>
            </a:r>
            <a:r>
              <a:rPr lang="tr-TR" dirty="0" smtClean="0"/>
              <a:t> vs.</a:t>
            </a:r>
          </a:p>
          <a:p>
            <a:r>
              <a:rPr lang="tr-TR" dirty="0" smtClean="0"/>
              <a:t>Tutarlı olmak kaydıyla hepsi geçerli</a:t>
            </a:r>
          </a:p>
          <a:p>
            <a:r>
              <a:rPr lang="tr-TR" u="sng" dirty="0" smtClean="0"/>
              <a:t>Tek husus: dergi ve kitabevi </a:t>
            </a:r>
            <a:r>
              <a:rPr lang="en-GB" u="sng" dirty="0" smtClean="0"/>
              <a:t>(</a:t>
            </a:r>
            <a:r>
              <a:rPr lang="en-GB" u="sng" dirty="0" err="1" smtClean="0"/>
              <a:t>ya</a:t>
            </a:r>
            <a:r>
              <a:rPr lang="en-GB" u="sng" dirty="0" smtClean="0"/>
              <a:t> da </a:t>
            </a:r>
            <a:r>
              <a:rPr lang="en-GB" u="sng" dirty="0" err="1" smtClean="0"/>
              <a:t>dersin</a:t>
            </a:r>
            <a:r>
              <a:rPr lang="en-GB" u="sng" dirty="0" smtClean="0"/>
              <a:t> </a:t>
            </a:r>
            <a:r>
              <a:rPr lang="en-GB" u="sng" dirty="0" err="1" smtClean="0"/>
              <a:t>hocası</a:t>
            </a:r>
            <a:r>
              <a:rPr lang="en-GB" u="sng" dirty="0" smtClean="0"/>
              <a:t>) </a:t>
            </a:r>
            <a:r>
              <a:rPr lang="tr-TR" u="sng" dirty="0" smtClean="0"/>
              <a:t>ne istiyor?</a:t>
            </a:r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0236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Referanslar ve Kaynakça Nasıl Hazırlanır?</a:t>
            </a:r>
            <a:r>
              <a:rPr lang="tr-TR" sz="1800" dirty="0"/>
              <a:t/>
            </a:r>
            <a:br>
              <a:rPr lang="tr-TR" sz="1800" dirty="0"/>
            </a:br>
            <a:r>
              <a:rPr lang="tr-TR" sz="1800" i="1" dirty="0"/>
              <a:t>AÜ SBF İktisat Bölümü Araştırma Yöntemleri ve Etiği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Farkları görelim (1):</a:t>
            </a:r>
          </a:p>
          <a:p>
            <a:pPr>
              <a:buNone/>
            </a:pPr>
            <a:r>
              <a:rPr lang="tr-TR" dirty="0" smtClean="0"/>
              <a:t>Chicago 16. Edisyon: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en-GB" dirty="0" err="1" smtClean="0"/>
              <a:t>Yalcintas</a:t>
            </a:r>
            <a:r>
              <a:rPr lang="en-GB" dirty="0" smtClean="0"/>
              <a:t>, </a:t>
            </a:r>
            <a:r>
              <a:rPr lang="en-GB" dirty="0" err="1" smtClean="0"/>
              <a:t>Altug</a:t>
            </a:r>
            <a:r>
              <a:rPr lang="en-GB" dirty="0" smtClean="0"/>
              <a:t>. 2013. "The Problem of Epistemic Cost: Why Do Economists Not Change Their Minds (About the 'Coase Theorem')?" </a:t>
            </a:r>
            <a:r>
              <a:rPr lang="en-GB" i="1" dirty="0" smtClean="0"/>
              <a:t>American Journal of Economics and Sociology</a:t>
            </a:r>
            <a:r>
              <a:rPr lang="en-GB" dirty="0" smtClean="0"/>
              <a:t> no. 72 (5)</a:t>
            </a:r>
            <a:r>
              <a:rPr lang="tr-TR" dirty="0" smtClean="0"/>
              <a:t>: 1131-1157</a:t>
            </a:r>
            <a:r>
              <a:rPr lang="en-GB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279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Referanslar ve Kaynakça Nasıl Hazırlanır?</a:t>
            </a:r>
            <a:r>
              <a:rPr lang="tr-TR" sz="1800" dirty="0"/>
              <a:t/>
            </a:r>
            <a:br>
              <a:rPr lang="tr-TR" sz="1800" dirty="0"/>
            </a:br>
            <a:r>
              <a:rPr lang="tr-TR" sz="1800" i="1" dirty="0"/>
              <a:t>AÜ SBF İktisat Bölümü Araştırma Yöntemleri ve Etiği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Farkları görelim (2):</a:t>
            </a:r>
          </a:p>
          <a:p>
            <a:pPr>
              <a:buNone/>
            </a:pPr>
            <a:r>
              <a:rPr lang="tr-TR" dirty="0" smtClean="0"/>
              <a:t>Harvard: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en-GB" dirty="0" smtClean="0"/>
              <a:t>YALCINTAS, A. 2013. The Problem of Epistemic Cost: Why Do Economists Not Change Their Minds (About the 'Coase Theorem')? </a:t>
            </a:r>
            <a:r>
              <a:rPr lang="en-GB" i="1" dirty="0" smtClean="0"/>
              <a:t>American Journal of Economics and Sociology,</a:t>
            </a:r>
            <a:r>
              <a:rPr lang="en-GB" dirty="0" smtClean="0"/>
              <a:t> 72</a:t>
            </a:r>
            <a:r>
              <a:rPr lang="tr-TR" dirty="0" smtClean="0"/>
              <a:t>, 1131-1157</a:t>
            </a:r>
            <a:r>
              <a:rPr lang="en-GB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34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Referanslar ve Kaynakça Nasıl Hazırlanır?</a:t>
            </a:r>
            <a:r>
              <a:rPr lang="tr-TR" sz="1800" dirty="0"/>
              <a:t/>
            </a:r>
            <a:br>
              <a:rPr lang="tr-TR" sz="1800" dirty="0"/>
            </a:br>
            <a:r>
              <a:rPr lang="tr-TR" sz="1800" i="1" dirty="0"/>
              <a:t>AÜ SBF İktisat Bölümü Araştırma Yöntemleri ve Etiği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Farkları görelim (3):</a:t>
            </a:r>
          </a:p>
          <a:p>
            <a:pPr>
              <a:buNone/>
            </a:pPr>
            <a:r>
              <a:rPr lang="tr-TR" dirty="0" err="1" smtClean="0"/>
              <a:t>American</a:t>
            </a:r>
            <a:r>
              <a:rPr lang="tr-TR" dirty="0" smtClean="0"/>
              <a:t>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Review</a:t>
            </a:r>
            <a:r>
              <a:rPr lang="tr-TR" dirty="0" smtClean="0"/>
              <a:t>:</a:t>
            </a:r>
          </a:p>
          <a:p>
            <a:pPr>
              <a:buNone/>
            </a:pPr>
            <a:endParaRPr lang="tr-TR" dirty="0" smtClean="0"/>
          </a:p>
          <a:p>
            <a:pPr marL="514350" indent="-514350">
              <a:buNone/>
            </a:pPr>
            <a:r>
              <a:rPr lang="en-GB" b="1" dirty="0" err="1" smtClean="0"/>
              <a:t>Yalcintas</a:t>
            </a:r>
            <a:r>
              <a:rPr lang="en-GB" b="1" dirty="0" smtClean="0"/>
              <a:t>, </a:t>
            </a:r>
            <a:r>
              <a:rPr lang="en-GB" b="1" dirty="0" err="1" smtClean="0"/>
              <a:t>Altug</a:t>
            </a:r>
            <a:r>
              <a:rPr lang="en-GB" b="1" dirty="0" smtClean="0"/>
              <a:t>.</a:t>
            </a:r>
            <a:r>
              <a:rPr lang="en-GB" dirty="0" smtClean="0"/>
              <a:t> 2013. "The Problem of Epistemic Cost: Why Do Economists Not Change Their Minds (About the 'Coase Theorem')?" </a:t>
            </a:r>
            <a:r>
              <a:rPr lang="en-GB" i="1" dirty="0" smtClean="0"/>
              <a:t>American Journal of Economics and Sociology</a:t>
            </a:r>
            <a:r>
              <a:rPr lang="en-GB" dirty="0" smtClean="0"/>
              <a:t>, 72(5)</a:t>
            </a:r>
            <a:r>
              <a:rPr lang="tr-TR" dirty="0" smtClean="0"/>
              <a:t>, 1131-57</a:t>
            </a:r>
            <a:r>
              <a:rPr lang="en-GB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314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Referanslar ve Kaynakça Nasıl Hazırlanır?</a:t>
            </a:r>
            <a:r>
              <a:rPr lang="tr-TR" sz="1800" dirty="0"/>
              <a:t/>
            </a:r>
            <a:br>
              <a:rPr lang="tr-TR" sz="1800" dirty="0"/>
            </a:br>
            <a:r>
              <a:rPr lang="tr-TR" sz="1800" i="1" dirty="0"/>
              <a:t>AÜ SBF İktisat Bölümü Araştırma Yöntemleri ve Etiği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Farkları görelim (4):</a:t>
            </a:r>
          </a:p>
          <a:p>
            <a:pPr>
              <a:buNone/>
            </a:pPr>
            <a:r>
              <a:rPr lang="tr-TR" dirty="0" err="1" smtClean="0"/>
              <a:t>Econometrica</a:t>
            </a:r>
            <a:r>
              <a:rPr lang="tr-TR" dirty="0" smtClean="0"/>
              <a:t>: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en-GB" cap="small" dirty="0" err="1" smtClean="0"/>
              <a:t>Yalcintas</a:t>
            </a:r>
            <a:r>
              <a:rPr lang="en-GB" cap="small" dirty="0" smtClean="0"/>
              <a:t>, A.</a:t>
            </a:r>
            <a:r>
              <a:rPr lang="en-GB" dirty="0" smtClean="0"/>
              <a:t> (2013): "The Problem of Epistemic Cost: Why Do Economists Not Change Their Minds (About the 'Coase Theorem')?," </a:t>
            </a:r>
            <a:r>
              <a:rPr lang="en-GB" i="1" dirty="0" smtClean="0"/>
              <a:t>American Journal of Economics and Sociology</a:t>
            </a:r>
            <a:r>
              <a:rPr lang="en-GB" dirty="0" smtClean="0"/>
              <a:t>, 72</a:t>
            </a:r>
            <a:r>
              <a:rPr lang="tr-TR" dirty="0" smtClean="0"/>
              <a:t>, 1131-1157</a:t>
            </a:r>
            <a:r>
              <a:rPr lang="en-GB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750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 </a:t>
            </a:r>
            <a:r>
              <a:rPr lang="en-GB" dirty="0" err="1" smtClean="0"/>
              <a:t>Yayımlarız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Tezler</a:t>
            </a:r>
            <a:r>
              <a:rPr lang="en-GB" dirty="0" smtClean="0"/>
              <a:t> (YL </a:t>
            </a:r>
            <a:r>
              <a:rPr lang="en-GB" dirty="0" err="1" smtClean="0"/>
              <a:t>ve</a:t>
            </a:r>
            <a:r>
              <a:rPr lang="en-GB" dirty="0" smtClean="0"/>
              <a:t> DR)</a:t>
            </a:r>
          </a:p>
          <a:p>
            <a:r>
              <a:rPr lang="en-GB" dirty="0" err="1" smtClean="0"/>
              <a:t>Araştırma</a:t>
            </a:r>
            <a:r>
              <a:rPr lang="en-GB" dirty="0" smtClean="0"/>
              <a:t> </a:t>
            </a:r>
            <a:r>
              <a:rPr lang="en-GB" dirty="0" err="1" smtClean="0"/>
              <a:t>raporları</a:t>
            </a:r>
            <a:r>
              <a:rPr lang="en-GB" dirty="0" smtClean="0"/>
              <a:t> (TÜBİTAK, AB vs.)</a:t>
            </a:r>
          </a:p>
          <a:p>
            <a:r>
              <a:rPr lang="en-GB" dirty="0" err="1" smtClean="0"/>
              <a:t>Tartışma</a:t>
            </a:r>
            <a:r>
              <a:rPr lang="en-GB" dirty="0" smtClean="0"/>
              <a:t> </a:t>
            </a:r>
            <a:r>
              <a:rPr lang="en-GB" dirty="0" err="1" smtClean="0"/>
              <a:t>metinleri</a:t>
            </a:r>
            <a:r>
              <a:rPr lang="en-GB" dirty="0" smtClean="0"/>
              <a:t> (</a:t>
            </a:r>
            <a:r>
              <a:rPr lang="en-GB" dirty="0" err="1" smtClean="0"/>
              <a:t>eski</a:t>
            </a:r>
            <a:r>
              <a:rPr lang="en-GB" dirty="0" smtClean="0"/>
              <a:t> </a:t>
            </a:r>
            <a:r>
              <a:rPr lang="en-GB" dirty="0" err="1" smtClean="0"/>
              <a:t>hali</a:t>
            </a:r>
            <a:r>
              <a:rPr lang="en-GB" dirty="0" smtClean="0"/>
              <a:t>, </a:t>
            </a:r>
            <a:r>
              <a:rPr lang="en-GB" dirty="0" err="1" smtClean="0"/>
              <a:t>broşür</a:t>
            </a:r>
            <a:r>
              <a:rPr lang="en-GB" dirty="0" smtClean="0"/>
              <a:t>)</a:t>
            </a:r>
          </a:p>
          <a:p>
            <a:r>
              <a:rPr lang="en-GB" dirty="0" err="1" smtClean="0"/>
              <a:t>Akademik</a:t>
            </a:r>
            <a:r>
              <a:rPr lang="en-GB" dirty="0" smtClean="0"/>
              <a:t> </a:t>
            </a:r>
            <a:r>
              <a:rPr lang="en-GB" dirty="0" err="1" smtClean="0"/>
              <a:t>makaleler</a:t>
            </a:r>
            <a:r>
              <a:rPr lang="en-GB" dirty="0" smtClean="0"/>
              <a:t> (</a:t>
            </a:r>
            <a:r>
              <a:rPr lang="en-GB" dirty="0" err="1" smtClean="0"/>
              <a:t>eski</a:t>
            </a:r>
            <a:r>
              <a:rPr lang="en-GB" dirty="0" smtClean="0"/>
              <a:t> </a:t>
            </a:r>
            <a:r>
              <a:rPr lang="en-GB" dirty="0" err="1" smtClean="0"/>
              <a:t>Türkçeyle</a:t>
            </a:r>
            <a:r>
              <a:rPr lang="en-GB" dirty="0" smtClean="0"/>
              <a:t>, </a:t>
            </a:r>
            <a:r>
              <a:rPr lang="en-GB" dirty="0" err="1" smtClean="0"/>
              <a:t>risale</a:t>
            </a:r>
            <a:r>
              <a:rPr lang="en-GB" dirty="0" smtClean="0"/>
              <a:t>)</a:t>
            </a:r>
          </a:p>
          <a:p>
            <a:r>
              <a:rPr lang="en-GB" dirty="0" err="1" smtClean="0"/>
              <a:t>Kitap</a:t>
            </a:r>
            <a:r>
              <a:rPr lang="en-GB" dirty="0" smtClean="0"/>
              <a:t> </a:t>
            </a:r>
            <a:r>
              <a:rPr lang="en-GB" dirty="0" err="1" smtClean="0"/>
              <a:t>bölümleri</a:t>
            </a:r>
            <a:endParaRPr lang="en-GB" dirty="0" smtClean="0"/>
          </a:p>
          <a:p>
            <a:r>
              <a:rPr lang="en-GB" dirty="0" err="1" smtClean="0"/>
              <a:t>Kitaplar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00370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693" y="387281"/>
            <a:ext cx="9223464" cy="6470719"/>
          </a:xfrm>
        </p:spPr>
      </p:pic>
    </p:spTree>
    <p:extLst>
      <p:ext uri="{BB962C8B-B14F-4D97-AF65-F5344CB8AC3E}">
        <p14:creationId xmlns:p14="http://schemas.microsoft.com/office/powerpoint/2010/main" val="643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Neden ve nasıl araştırma yaparız?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Ne yazarız?</a:t>
            </a:r>
          </a:p>
          <a:p>
            <a:pPr lvl="1"/>
            <a:r>
              <a:rPr lang="tr-TR" dirty="0" smtClean="0"/>
              <a:t>Kitap</a:t>
            </a:r>
          </a:p>
          <a:p>
            <a:pPr lvl="2"/>
            <a:r>
              <a:rPr lang="tr-TR" dirty="0" smtClean="0"/>
              <a:t>İmge, İletişim, AÜ SBF Yayınları, İstanbul Bilgi ÜY</a:t>
            </a:r>
          </a:p>
          <a:p>
            <a:pPr lvl="2"/>
            <a:r>
              <a:rPr lang="tr-TR" dirty="0" err="1" smtClean="0"/>
              <a:t>Routledge</a:t>
            </a:r>
            <a:r>
              <a:rPr lang="tr-TR" dirty="0" smtClean="0"/>
              <a:t>, Cambridge UP, Oxford UP</a:t>
            </a:r>
          </a:p>
          <a:p>
            <a:pPr lvl="1"/>
            <a:r>
              <a:rPr lang="tr-TR" dirty="0" smtClean="0"/>
              <a:t>Akademik makale</a:t>
            </a:r>
          </a:p>
          <a:p>
            <a:pPr lvl="2"/>
            <a:r>
              <a:rPr lang="tr-TR" dirty="0" smtClean="0"/>
              <a:t>SBF Dergisi, Mülkiye Dergisi, İktisat Dergisi</a:t>
            </a:r>
          </a:p>
          <a:p>
            <a:pPr lvl="2"/>
            <a:r>
              <a:rPr lang="tr-TR" dirty="0" err="1" smtClean="0"/>
              <a:t>American</a:t>
            </a:r>
            <a:r>
              <a:rPr lang="tr-TR" dirty="0" smtClean="0"/>
              <a:t>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Review</a:t>
            </a:r>
            <a:r>
              <a:rPr lang="tr-TR" dirty="0" smtClean="0"/>
              <a:t>, </a:t>
            </a:r>
            <a:r>
              <a:rPr lang="tr-TR" dirty="0" err="1" smtClean="0"/>
              <a:t>Journal</a:t>
            </a:r>
            <a:r>
              <a:rPr lang="tr-TR" dirty="0" smtClean="0"/>
              <a:t> of </a:t>
            </a:r>
            <a:r>
              <a:rPr lang="tr-TR" dirty="0" err="1" smtClean="0"/>
              <a:t>Polical</a:t>
            </a:r>
            <a:r>
              <a:rPr lang="tr-TR" dirty="0" smtClean="0"/>
              <a:t> </a:t>
            </a:r>
            <a:r>
              <a:rPr lang="tr-TR" dirty="0" err="1" smtClean="0"/>
              <a:t>Economy</a:t>
            </a:r>
            <a:r>
              <a:rPr lang="tr-TR" dirty="0" smtClean="0"/>
              <a:t>, </a:t>
            </a:r>
            <a:r>
              <a:rPr lang="tr-TR" dirty="0" err="1" smtClean="0"/>
              <a:t>Quarterly</a:t>
            </a:r>
            <a:r>
              <a:rPr lang="tr-TR" dirty="0" smtClean="0"/>
              <a:t> </a:t>
            </a:r>
            <a:r>
              <a:rPr lang="tr-TR" dirty="0" err="1" smtClean="0"/>
              <a:t>Journal</a:t>
            </a:r>
            <a:r>
              <a:rPr lang="tr-TR" dirty="0" smtClean="0"/>
              <a:t> of </a:t>
            </a:r>
            <a:r>
              <a:rPr lang="tr-TR" dirty="0" err="1" smtClean="0"/>
              <a:t>Economics</a:t>
            </a:r>
            <a:endParaRPr lang="tr-TR" dirty="0" smtClean="0"/>
          </a:p>
          <a:p>
            <a:pPr lvl="1"/>
            <a:r>
              <a:rPr lang="tr-TR" dirty="0" smtClean="0"/>
              <a:t>Tartışma / çalışma metni (</a:t>
            </a:r>
            <a:r>
              <a:rPr lang="tr-TR" dirty="0" err="1" smtClean="0"/>
              <a:t>discussion</a:t>
            </a:r>
            <a:r>
              <a:rPr lang="tr-TR" dirty="0" smtClean="0"/>
              <a:t> / </a:t>
            </a:r>
            <a:r>
              <a:rPr lang="tr-TR" dirty="0" err="1" smtClean="0"/>
              <a:t>working</a:t>
            </a:r>
            <a:r>
              <a:rPr lang="tr-TR" smtClean="0"/>
              <a:t> paper</a:t>
            </a:r>
            <a:r>
              <a:rPr lang="tr-TR" dirty="0" smtClean="0"/>
              <a:t>)</a:t>
            </a:r>
          </a:p>
          <a:p>
            <a:pPr lvl="2"/>
            <a:r>
              <a:rPr lang="tr-TR" dirty="0" smtClean="0"/>
              <a:t>AÜ SBF GETA Tartışma Metinleri</a:t>
            </a:r>
          </a:p>
          <a:p>
            <a:pPr lvl="1"/>
            <a:r>
              <a:rPr lang="tr-TR" dirty="0" smtClean="0"/>
              <a:t>Gazete ve magazin makaleleri</a:t>
            </a:r>
          </a:p>
          <a:p>
            <a:pPr lvl="2"/>
            <a:r>
              <a:rPr lang="tr-TR" dirty="0" smtClean="0"/>
              <a:t>Birikim, İktisat ve Toplum, Radikal 2</a:t>
            </a:r>
          </a:p>
          <a:p>
            <a:pPr lvl="2"/>
            <a:r>
              <a:rPr lang="tr-TR" dirty="0" err="1" smtClean="0"/>
              <a:t>Times</a:t>
            </a:r>
            <a:r>
              <a:rPr lang="tr-TR" dirty="0" smtClean="0"/>
              <a:t> </a:t>
            </a:r>
            <a:r>
              <a:rPr lang="tr-TR" dirty="0" err="1" smtClean="0"/>
              <a:t>Higher</a:t>
            </a:r>
            <a:r>
              <a:rPr lang="tr-TR" dirty="0" smtClean="0"/>
              <a:t> </a:t>
            </a:r>
            <a:r>
              <a:rPr lang="tr-TR" dirty="0" err="1" smtClean="0"/>
              <a:t>Education</a:t>
            </a:r>
            <a:r>
              <a:rPr lang="tr-TR" dirty="0" smtClean="0"/>
              <a:t>, </a:t>
            </a:r>
            <a:r>
              <a:rPr lang="tr-TR" dirty="0" err="1" smtClean="0"/>
              <a:t>Chronicle</a:t>
            </a:r>
            <a:r>
              <a:rPr lang="tr-TR" dirty="0" smtClean="0"/>
              <a:t> of </a:t>
            </a:r>
            <a:r>
              <a:rPr lang="tr-TR" dirty="0" err="1" smtClean="0"/>
              <a:t>Higher</a:t>
            </a:r>
            <a:r>
              <a:rPr lang="tr-TR" dirty="0" smtClean="0"/>
              <a:t> </a:t>
            </a:r>
            <a:r>
              <a:rPr lang="tr-TR" dirty="0" err="1" smtClean="0"/>
              <a:t>Education</a:t>
            </a:r>
            <a:r>
              <a:rPr lang="tr-TR" dirty="0" smtClean="0"/>
              <a:t>, </a:t>
            </a:r>
            <a:r>
              <a:rPr lang="tr-TR" dirty="0" err="1" smtClean="0"/>
              <a:t>University</a:t>
            </a:r>
            <a:r>
              <a:rPr lang="tr-TR" dirty="0" smtClean="0"/>
              <a:t> </a:t>
            </a:r>
            <a:r>
              <a:rPr lang="tr-TR" dirty="0" err="1" smtClean="0"/>
              <a:t>Affairs</a:t>
            </a:r>
            <a:endParaRPr lang="tr-TR" dirty="0" smtClean="0"/>
          </a:p>
          <a:p>
            <a:pPr lvl="1"/>
            <a:r>
              <a:rPr lang="tr-TR" dirty="0" err="1" smtClean="0"/>
              <a:t>Blog</a:t>
            </a:r>
            <a:r>
              <a:rPr lang="tr-TR" dirty="0" smtClean="0"/>
              <a:t> ve </a:t>
            </a:r>
            <a:r>
              <a:rPr lang="tr-TR" dirty="0" err="1" smtClean="0"/>
              <a:t>Twitter</a:t>
            </a:r>
            <a:r>
              <a:rPr lang="tr-TR" dirty="0" smtClean="0"/>
              <a:t> mesajları</a:t>
            </a:r>
          </a:p>
          <a:p>
            <a:pPr lvl="1"/>
            <a:r>
              <a:rPr lang="tr-TR" dirty="0" err="1" smtClean="0"/>
              <a:t>Unpublished</a:t>
            </a:r>
            <a:r>
              <a:rPr lang="tr-TR" dirty="0" smtClean="0"/>
              <a:t> </a:t>
            </a:r>
            <a:r>
              <a:rPr lang="tr-TR" dirty="0" err="1" smtClean="0"/>
              <a:t>materials</a:t>
            </a:r>
            <a:r>
              <a:rPr lang="tr-TR" dirty="0" smtClean="0"/>
              <a:t> (</a:t>
            </a:r>
            <a:r>
              <a:rPr lang="tr-TR" dirty="0" err="1" smtClean="0"/>
              <a:t>mimeo</a:t>
            </a:r>
            <a:r>
              <a:rPr lang="tr-T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30928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Neden ve nasıl araştırma yaparız?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Nerede araştırma yaparız?</a:t>
            </a:r>
          </a:p>
          <a:p>
            <a:pPr lvl="1"/>
            <a:r>
              <a:rPr lang="tr-TR" dirty="0" smtClean="0"/>
              <a:t>Üniversiteler</a:t>
            </a:r>
          </a:p>
          <a:p>
            <a:pPr lvl="2"/>
            <a:r>
              <a:rPr lang="tr-TR" dirty="0" smtClean="0"/>
              <a:t>Cambridge, Oxford, Harvard, Chicago, LSE</a:t>
            </a:r>
          </a:p>
          <a:p>
            <a:pPr lvl="2"/>
            <a:r>
              <a:rPr lang="tr-TR" dirty="0" smtClean="0"/>
              <a:t>ODTÜ, Boğaziçi, Mektebi Mülkiye</a:t>
            </a:r>
          </a:p>
          <a:p>
            <a:pPr lvl="1"/>
            <a:r>
              <a:rPr lang="tr-TR" dirty="0" smtClean="0"/>
              <a:t>Dernek ve vakıflar</a:t>
            </a:r>
          </a:p>
          <a:p>
            <a:pPr lvl="2"/>
            <a:r>
              <a:rPr lang="tr-TR" dirty="0" err="1" smtClean="0"/>
              <a:t>American</a:t>
            </a:r>
            <a:r>
              <a:rPr lang="tr-TR" dirty="0" smtClean="0"/>
              <a:t>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Association</a:t>
            </a:r>
            <a:r>
              <a:rPr lang="tr-TR" dirty="0" smtClean="0"/>
              <a:t>, </a:t>
            </a:r>
            <a:r>
              <a:rPr lang="tr-TR" dirty="0" err="1" smtClean="0"/>
              <a:t>European</a:t>
            </a:r>
            <a:r>
              <a:rPr lang="tr-TR" dirty="0" smtClean="0"/>
              <a:t>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Association</a:t>
            </a:r>
            <a:r>
              <a:rPr lang="tr-TR" dirty="0" smtClean="0"/>
              <a:t>, </a:t>
            </a:r>
            <a:r>
              <a:rPr lang="tr-TR" dirty="0" err="1" smtClean="0"/>
              <a:t>World</a:t>
            </a:r>
            <a:r>
              <a:rPr lang="tr-TR" dirty="0" smtClean="0"/>
              <a:t>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Association</a:t>
            </a:r>
            <a:r>
              <a:rPr lang="tr-TR" dirty="0" smtClean="0"/>
              <a:t>, Türkiye Ekonomi Kurumu, Sosyal Bilimler Derneği</a:t>
            </a:r>
          </a:p>
          <a:p>
            <a:pPr lvl="2"/>
            <a:r>
              <a:rPr lang="tr-TR" dirty="0" err="1" smtClean="0"/>
              <a:t>European</a:t>
            </a:r>
            <a:r>
              <a:rPr lang="tr-TR" dirty="0" smtClean="0"/>
              <a:t> </a:t>
            </a:r>
            <a:r>
              <a:rPr lang="tr-TR" dirty="0" err="1" smtClean="0"/>
              <a:t>Association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History</a:t>
            </a:r>
            <a:r>
              <a:rPr lang="tr-TR" dirty="0" smtClean="0"/>
              <a:t> of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Thought</a:t>
            </a:r>
            <a:r>
              <a:rPr lang="tr-TR" dirty="0" smtClean="0"/>
              <a:t>, </a:t>
            </a:r>
            <a:r>
              <a:rPr lang="tr-TR" dirty="0" err="1" smtClean="0"/>
              <a:t>History</a:t>
            </a:r>
            <a:r>
              <a:rPr lang="tr-TR" dirty="0" smtClean="0"/>
              <a:t> of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Society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855666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Neden ve nasıl araştırma yaparız?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Nerede araştırma yaparız?</a:t>
            </a:r>
          </a:p>
          <a:p>
            <a:pPr lvl="1"/>
            <a:r>
              <a:rPr lang="tr-TR" dirty="0" smtClean="0"/>
              <a:t>Ulusal ve uluslararası </a:t>
            </a:r>
            <a:r>
              <a:rPr lang="tr-TR" dirty="0" err="1" smtClean="0"/>
              <a:t>network’ler</a:t>
            </a:r>
            <a:endParaRPr lang="tr-TR" dirty="0" smtClean="0"/>
          </a:p>
          <a:p>
            <a:pPr lvl="2"/>
            <a:r>
              <a:rPr lang="tr-TR" dirty="0" err="1" smtClean="0"/>
              <a:t>International</a:t>
            </a:r>
            <a:r>
              <a:rPr lang="tr-TR" dirty="0" smtClean="0"/>
              <a:t> Network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Methodology</a:t>
            </a:r>
            <a:r>
              <a:rPr lang="tr-TR" dirty="0" smtClean="0"/>
              <a:t> </a:t>
            </a:r>
          </a:p>
          <a:p>
            <a:pPr lvl="2"/>
            <a:r>
              <a:rPr lang="tr-TR" dirty="0" smtClean="0"/>
              <a:t>İktisadi Düşünce Girişimi, Bağımsız Sosyal Bilimciler</a:t>
            </a:r>
          </a:p>
          <a:p>
            <a:pPr lvl="1"/>
            <a:r>
              <a:rPr lang="tr-TR" dirty="0" smtClean="0"/>
              <a:t>Skoda Auto </a:t>
            </a:r>
            <a:r>
              <a:rPr lang="tr-TR" dirty="0" err="1" smtClean="0"/>
              <a:t>University</a:t>
            </a:r>
            <a:r>
              <a:rPr lang="tr-TR" dirty="0" smtClean="0"/>
              <a:t> (Çek Cumhuriyeti)</a:t>
            </a:r>
          </a:p>
          <a:p>
            <a:pPr lvl="2"/>
            <a:r>
              <a:rPr lang="tr-TR" dirty="0" smtClean="0"/>
              <a:t>Bilim – sanayi işbirliği</a:t>
            </a:r>
          </a:p>
          <a:p>
            <a:pPr lvl="1"/>
            <a:r>
              <a:rPr lang="en-GB" dirty="0" err="1" smtClean="0"/>
              <a:t>MOOC’lar</a:t>
            </a:r>
            <a:r>
              <a:rPr lang="en-GB" dirty="0" smtClean="0"/>
              <a:t> </a:t>
            </a:r>
          </a:p>
          <a:p>
            <a:pPr lvl="1"/>
            <a:r>
              <a:rPr lang="tr-TR" dirty="0" smtClean="0"/>
              <a:t>Üniversitelere gerçekten gerek var mı?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9495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 err="1" smtClean="0"/>
              <a:t>Massice</a:t>
            </a:r>
            <a:r>
              <a:rPr lang="en-GB" dirty="0" smtClean="0"/>
              <a:t> Open Online Course (MOOCs)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err="1" smtClean="0"/>
              <a:t>Kitlesel</a:t>
            </a:r>
            <a:r>
              <a:rPr lang="en-GB" dirty="0" smtClean="0"/>
              <a:t> </a:t>
            </a: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Çevrimiçi</a:t>
            </a:r>
            <a:r>
              <a:rPr lang="en-GB" dirty="0" smtClean="0"/>
              <a:t> </a:t>
            </a:r>
            <a:r>
              <a:rPr lang="en-GB" dirty="0" err="1" smtClean="0"/>
              <a:t>Dersler</a:t>
            </a:r>
            <a:r>
              <a:rPr lang="en-GB" dirty="0" smtClean="0"/>
              <a:t> (2008’den </a:t>
            </a:r>
            <a:r>
              <a:rPr lang="en-GB" dirty="0" err="1" smtClean="0"/>
              <a:t>bu</a:t>
            </a:r>
            <a:r>
              <a:rPr lang="en-GB" dirty="0" smtClean="0"/>
              <a:t> </a:t>
            </a:r>
            <a:r>
              <a:rPr lang="en-GB" dirty="0" err="1" smtClean="0"/>
              <a:t>yana</a:t>
            </a:r>
            <a:r>
              <a:rPr lang="en-GB" dirty="0" smtClean="0"/>
              <a:t>)</a:t>
            </a:r>
          </a:p>
          <a:p>
            <a:r>
              <a:rPr lang="en-GB" dirty="0" smtClean="0">
                <a:hlinkClick r:id="rId2"/>
              </a:rPr>
              <a:t>http</a:t>
            </a:r>
            <a:r>
              <a:rPr lang="en-GB" dirty="0">
                <a:hlinkClick r:id="rId2"/>
              </a:rPr>
              <a:t>://online.stanford.edu</a:t>
            </a:r>
            <a:r>
              <a:rPr lang="en-GB" dirty="0" smtClean="0">
                <a:hlinkClick r:id="rId2"/>
              </a:rPr>
              <a:t>/</a:t>
            </a:r>
            <a:r>
              <a:rPr lang="en-GB" dirty="0" smtClean="0"/>
              <a:t> (non-profit)</a:t>
            </a:r>
            <a:endParaRPr lang="en-GB" dirty="0"/>
          </a:p>
          <a:p>
            <a:r>
              <a:rPr lang="en-GB" dirty="0">
                <a:hlinkClick r:id="rId3"/>
              </a:rPr>
              <a:t>https://www.futurelearn.com</a:t>
            </a:r>
            <a:r>
              <a:rPr lang="en-GB" dirty="0" smtClean="0">
                <a:hlinkClick r:id="rId3"/>
              </a:rPr>
              <a:t>/</a:t>
            </a:r>
            <a:r>
              <a:rPr lang="en-GB" dirty="0" smtClean="0"/>
              <a:t> (non-profit)</a:t>
            </a:r>
            <a:endParaRPr lang="en-GB" dirty="0"/>
          </a:p>
          <a:p>
            <a:r>
              <a:rPr lang="en-GB" dirty="0" smtClean="0">
                <a:hlinkClick r:id="rId4"/>
              </a:rPr>
              <a:t>https</a:t>
            </a:r>
            <a:r>
              <a:rPr lang="en-GB" dirty="0">
                <a:hlinkClick r:id="rId4"/>
              </a:rPr>
              <a:t>://www.coursera.org</a:t>
            </a:r>
            <a:r>
              <a:rPr lang="en-GB" dirty="0" smtClean="0">
                <a:hlinkClick r:id="rId4"/>
              </a:rPr>
              <a:t>/</a:t>
            </a:r>
            <a:r>
              <a:rPr lang="en-GB" dirty="0" smtClean="0"/>
              <a:t> (</a:t>
            </a:r>
            <a:r>
              <a:rPr lang="en-GB" dirty="0" err="1" smtClean="0"/>
              <a:t>ticari</a:t>
            </a:r>
            <a:r>
              <a:rPr lang="en-GB" dirty="0" smtClean="0"/>
              <a:t>)</a:t>
            </a:r>
          </a:p>
          <a:p>
            <a:r>
              <a:rPr lang="en-GB" dirty="0">
                <a:hlinkClick r:id="rId5"/>
              </a:rPr>
              <a:t>https://www.udacity.com</a:t>
            </a:r>
            <a:r>
              <a:rPr lang="en-GB" dirty="0" smtClean="0">
                <a:hlinkClick r:id="rId5"/>
              </a:rPr>
              <a:t>/</a:t>
            </a:r>
            <a:r>
              <a:rPr lang="en-GB" dirty="0" smtClean="0"/>
              <a:t> (</a:t>
            </a:r>
            <a:r>
              <a:rPr lang="en-GB" dirty="0" err="1" smtClean="0"/>
              <a:t>ticari</a:t>
            </a:r>
            <a:r>
              <a:rPr lang="en-GB" dirty="0" smtClean="0"/>
              <a:t>)</a:t>
            </a:r>
          </a:p>
          <a:p>
            <a:r>
              <a:rPr lang="en-GB" dirty="0">
                <a:hlinkClick r:id="rId6"/>
              </a:rPr>
              <a:t>https://www.edx.org</a:t>
            </a:r>
            <a:r>
              <a:rPr lang="en-GB" dirty="0" smtClean="0">
                <a:hlinkClick r:id="rId6"/>
              </a:rPr>
              <a:t>/</a:t>
            </a:r>
            <a:r>
              <a:rPr lang="en-GB" dirty="0" smtClean="0"/>
              <a:t> (</a:t>
            </a:r>
            <a:r>
              <a:rPr lang="en-GB" dirty="0" err="1" smtClean="0"/>
              <a:t>ticari</a:t>
            </a:r>
            <a:r>
              <a:rPr lang="en-GB" dirty="0" smtClean="0"/>
              <a:t>)</a:t>
            </a:r>
            <a:endParaRPr lang="en-GB" dirty="0"/>
          </a:p>
          <a:p>
            <a:r>
              <a:rPr lang="en-GB" dirty="0" smtClean="0"/>
              <a:t>…</a:t>
            </a:r>
            <a:endParaRPr lang="en-GB" dirty="0"/>
          </a:p>
          <a:p>
            <a:r>
              <a:rPr lang="en-GB" dirty="0" err="1" smtClean="0"/>
              <a:t>Türkiye’de</a:t>
            </a:r>
            <a:r>
              <a:rPr lang="en-GB" dirty="0"/>
              <a:t> </a:t>
            </a:r>
            <a:r>
              <a:rPr lang="en-GB" dirty="0" err="1" smtClean="0"/>
              <a:t>radyo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televizsyon</a:t>
            </a:r>
            <a:r>
              <a:rPr lang="en-GB" dirty="0" smtClean="0"/>
              <a:t> </a:t>
            </a:r>
            <a:r>
              <a:rPr lang="en-GB" dirty="0" err="1" smtClean="0"/>
              <a:t>aracılığıyla</a:t>
            </a:r>
            <a:r>
              <a:rPr lang="en-GB" dirty="0" smtClean="0"/>
              <a:t> </a:t>
            </a:r>
            <a:r>
              <a:rPr lang="en-GB" dirty="0" err="1" smtClean="0"/>
              <a:t>yapılan</a:t>
            </a:r>
            <a:r>
              <a:rPr lang="en-GB" dirty="0" smtClean="0"/>
              <a:t> </a:t>
            </a: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öğretim</a:t>
            </a:r>
            <a:r>
              <a:rPr lang="en-GB" dirty="0" smtClean="0"/>
              <a:t>, “</a:t>
            </a: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ders</a:t>
            </a:r>
            <a:r>
              <a:rPr lang="en-GB" dirty="0" smtClean="0"/>
              <a:t>” (Moodle </a:t>
            </a:r>
            <a:r>
              <a:rPr lang="en-GB" dirty="0" err="1" smtClean="0"/>
              <a:t>vd</a:t>
            </a:r>
            <a:r>
              <a:rPr lang="en-GB" dirty="0" smtClean="0"/>
              <a:t>. </a:t>
            </a:r>
            <a:r>
              <a:rPr lang="en-GB" dirty="0" err="1" smtClean="0"/>
              <a:t>Platformlar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5068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629503"/>
              </p:ext>
            </p:extLst>
          </p:nvPr>
        </p:nvGraphicFramePr>
        <p:xfrm>
          <a:off x="3763616" y="-282656"/>
          <a:ext cx="4730688" cy="7096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Acrobat Document" r:id="rId3" imgW="4114709" imgH="6172031" progId="AcroExch.Document.11">
                  <p:embed/>
                </p:oleObj>
              </mc:Choice>
              <mc:Fallback>
                <p:oleObj name="Acrobat Document" r:id="rId3" imgW="4114709" imgH="6172031" progId="AcroExch.Document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3616" y="-282656"/>
                        <a:ext cx="4730688" cy="70960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622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4852909"/>
              </p:ext>
            </p:extLst>
          </p:nvPr>
        </p:nvGraphicFramePr>
        <p:xfrm>
          <a:off x="3723861" y="-454935"/>
          <a:ext cx="4810201" cy="72153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Acrobat Document" r:id="rId3" imgW="4114709" imgH="6172031" progId="AcroExch.Document.11">
                  <p:embed/>
                </p:oleObj>
              </mc:Choice>
              <mc:Fallback>
                <p:oleObj name="Acrobat Document" r:id="rId3" imgW="4114709" imgH="6172031" progId="AcroExch.Document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3861" y="-454935"/>
                        <a:ext cx="4810201" cy="72153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851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1196</Words>
  <Application>Microsoft Office PowerPoint</Application>
  <PresentationFormat>Widescreen</PresentationFormat>
  <Paragraphs>183</Paragraphs>
  <Slides>30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Office Theme</vt:lpstr>
      <vt:lpstr>Acrobat Document</vt:lpstr>
      <vt:lpstr>Referanslar ve Kaynakca Nasıl Hazırlanır?</vt:lpstr>
      <vt:lpstr>Referanslar ve Kaynakça Nasıl Hazırlanır?</vt:lpstr>
      <vt:lpstr>Ne Yayımlarız?</vt:lpstr>
      <vt:lpstr>Neden ve nasıl araştırma yaparız?</vt:lpstr>
      <vt:lpstr>Neden ve nasıl araştırma yaparız?</vt:lpstr>
      <vt:lpstr>Neden ve nasıl araştırma yaparız?</vt:lpstr>
      <vt:lpstr>Massice Open Online Course (MOOCs)</vt:lpstr>
      <vt:lpstr>PowerPoint Presentation</vt:lpstr>
      <vt:lpstr>PowerPoint Presentation</vt:lpstr>
      <vt:lpstr>PowerPoint Presentation</vt:lpstr>
      <vt:lpstr>PowerPoint Presentation</vt:lpstr>
      <vt:lpstr>Referanslar ve Kaynakça Nasıl Hazırlanır? </vt:lpstr>
      <vt:lpstr>Referanslar ve Kaynakça Nasıl Hazırlanır?</vt:lpstr>
      <vt:lpstr>Referanslar ve Kaynakça Nasıl Hazırlanır? </vt:lpstr>
      <vt:lpstr>Referanslar ve Kaynakça Nasıl Hazırlanır? </vt:lpstr>
      <vt:lpstr>Referanslar ve Kaynakça Nasıl Hazırlanır? </vt:lpstr>
      <vt:lpstr>Referanslar ve Kaynakça Nasıl Hazırlanır?</vt:lpstr>
      <vt:lpstr>Referanslar ve Kaynakça Nasıl Hazırlanır?</vt:lpstr>
      <vt:lpstr>Referanslar ve Kaynakça Nasıl Hazırlanır?</vt:lpstr>
      <vt:lpstr>Referanslar ve Kaynakça Nasıl Hazırlanır?</vt:lpstr>
      <vt:lpstr>Referanslar ve Kaynakça Nasıl Hazırlanır?</vt:lpstr>
      <vt:lpstr>Referanslar ve Kaynakça Nasıl Hazırlanır?</vt:lpstr>
      <vt:lpstr>Referanslar ve Kaynakça Nasıl Hazırlanır?</vt:lpstr>
      <vt:lpstr>Referanslar ve Kaynakça Nasıl Hazırlanır?</vt:lpstr>
      <vt:lpstr>Referanslar ve Kaynakça Nasıl Hazırlanır?</vt:lpstr>
      <vt:lpstr>Referanslar ve Kaynakça Nasıl Hazırlanır? AÜ SBF İktisat Bölümü Araştırma Yöntemleri ve Etiği</vt:lpstr>
      <vt:lpstr>Referanslar ve Kaynakça Nasıl Hazırlanır? AÜ SBF İktisat Bölümü Araştırma Yöntemleri ve Etiği</vt:lpstr>
      <vt:lpstr>Referanslar ve Kaynakça Nasıl Hazırlanır? AÜ SBF İktisat Bölümü Araştırma Yöntemleri ve Etiği</vt:lpstr>
      <vt:lpstr>Referanslar ve Kaynakça Nasıl Hazırlanır? AÜ SBF İktisat Bölümü Araştırma Yöntemleri ve Etiği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Referans Nasıl Verilir?</dc:title>
  <dc:creator>Altug Yalcintas</dc:creator>
  <cp:lastModifiedBy>Altug Yalcintas</cp:lastModifiedBy>
  <cp:revision>17</cp:revision>
  <dcterms:created xsi:type="dcterms:W3CDTF">2018-10-01T10:46:12Z</dcterms:created>
  <dcterms:modified xsi:type="dcterms:W3CDTF">2019-07-12T08:11:16Z</dcterms:modified>
</cp:coreProperties>
</file>