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5" r:id="rId5"/>
    <p:sldId id="286" r:id="rId6"/>
    <p:sldId id="287" r:id="rId7"/>
    <p:sldId id="28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96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6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22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2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53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2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1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79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0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DC443-6AD3-4A42-84A6-D10A38B39C98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20325-B76F-4630-8132-B560C31ED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9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lse.ac.uk/wps/2017/09/22/the-global-principles-to-end-stigma-can-be-a-tool-for-resurfacing-the-rights-of-children-born-of-war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" TargetMode="External"/><Relationship Id="rId2" Type="http://schemas.openxmlformats.org/officeDocument/2006/relationships/hyperlink" Target="http://online.stanford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x.org/" TargetMode="External"/><Relationship Id="rId5" Type="http://schemas.openxmlformats.org/officeDocument/2006/relationships/hyperlink" Target="https://www.udacity.com/" TargetMode="External"/><Relationship Id="rId4" Type="http://schemas.openxmlformats.org/officeDocument/2006/relationships/hyperlink" Target="https://www.coursera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Referanslar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Kaynakca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Nasıl</a:t>
            </a:r>
            <a:r>
              <a:rPr lang="en-GB" dirty="0" smtClean="0"/>
              <a:t> </a:t>
            </a:r>
            <a:r>
              <a:rPr lang="en-GB" dirty="0" err="1" smtClean="0"/>
              <a:t>Hazırlanır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endParaRPr lang="en-GB" dirty="0" smtClean="0"/>
          </a:p>
          <a:p>
            <a:r>
              <a:rPr lang="en-GB" dirty="0" smtClean="0"/>
              <a:t>Ankara </a:t>
            </a:r>
            <a:r>
              <a:rPr lang="en-GB" dirty="0" err="1" smtClean="0"/>
              <a:t>Üniversitesi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95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79563"/>
              </p:ext>
            </p:extLst>
          </p:nvPr>
        </p:nvGraphicFramePr>
        <p:xfrm>
          <a:off x="742122" y="-567774"/>
          <a:ext cx="4921830" cy="737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Acrobat Document" r:id="rId3" imgW="3514630" imgH="5267214" progId="AcroExch.Document.11">
                  <p:embed/>
                </p:oleObj>
              </mc:Choice>
              <mc:Fallback>
                <p:oleObj name="Acrobat Document" r:id="rId3" imgW="3514630" imgH="5267214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22" y="-567774"/>
                        <a:ext cx="4921830" cy="7376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82438"/>
              </p:ext>
            </p:extLst>
          </p:nvPr>
        </p:nvGraphicFramePr>
        <p:xfrm>
          <a:off x="6312025" y="-145774"/>
          <a:ext cx="4673405" cy="70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Acrobat Document" r:id="rId5" imgW="3514630" imgH="5267214" progId="AcroExch.Document.11">
                  <p:embed/>
                </p:oleObj>
              </mc:Choice>
              <mc:Fallback>
                <p:oleObj name="Acrobat Document" r:id="rId5" imgW="3514630" imgH="5267214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5" y="-145774"/>
                        <a:ext cx="4673405" cy="700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4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81899"/>
              </p:ext>
            </p:extLst>
          </p:nvPr>
        </p:nvGraphicFramePr>
        <p:xfrm>
          <a:off x="901148" y="-437364"/>
          <a:ext cx="4867974" cy="729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Acrobat Document" r:id="rId3" imgW="3514630" imgH="5267214" progId="AcroExch.Document.11">
                  <p:embed/>
                </p:oleObj>
              </mc:Choice>
              <mc:Fallback>
                <p:oleObj name="Acrobat Document" r:id="rId3" imgW="3514630" imgH="5267214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148" y="-437364"/>
                        <a:ext cx="4867974" cy="7295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01042"/>
              </p:ext>
            </p:extLst>
          </p:nvPr>
        </p:nvGraphicFramePr>
        <p:xfrm>
          <a:off x="6240017" y="-437322"/>
          <a:ext cx="4867946" cy="729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Acrobat Document" r:id="rId5" imgW="3514630" imgH="5267214" progId="AcroExch.Document.11">
                  <p:embed/>
                </p:oleObj>
              </mc:Choice>
              <mc:Fallback>
                <p:oleObj name="Acrobat Document" r:id="rId5" imgW="3514630" imgH="5267214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7" y="-437322"/>
                        <a:ext cx="4867946" cy="7295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9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Hazırlanır?</a:t>
            </a:r>
            <a:r>
              <a:rPr lang="tr-TR" sz="1800" dirty="0"/>
              <a:t/>
            </a:r>
            <a:br>
              <a:rPr lang="tr-TR" sz="1800" dirty="0"/>
            </a:b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Bir yayında neler bulunur? </a:t>
            </a:r>
          </a:p>
          <a:p>
            <a:r>
              <a:rPr lang="tr-TR" dirty="0" smtClean="0"/>
              <a:t>Makalelerde:</a:t>
            </a:r>
          </a:p>
          <a:p>
            <a:pPr lvl="1"/>
            <a:r>
              <a:rPr lang="tr-TR" dirty="0" smtClean="0"/>
              <a:t>İlk sayfa: Başlık, yazar ismi, yazar hakkında bilgi, özet, tam künye (çoğunlukla akademik dergiler için), DOI, teşekkür.</a:t>
            </a:r>
          </a:p>
          <a:p>
            <a:pPr lvl="1"/>
            <a:r>
              <a:rPr lang="tr-TR" dirty="0" smtClean="0"/>
              <a:t> Ana metin: dipnotlar ve referanslar</a:t>
            </a:r>
          </a:p>
          <a:p>
            <a:r>
              <a:rPr lang="tr-TR" dirty="0" smtClean="0"/>
              <a:t>Kitaplarda:</a:t>
            </a:r>
          </a:p>
          <a:p>
            <a:pPr lvl="1"/>
            <a:r>
              <a:rPr lang="tr-TR" dirty="0" smtClean="0"/>
              <a:t>İlk sayfa: Başlık, yazar ismi, teşekkür</a:t>
            </a:r>
          </a:p>
          <a:p>
            <a:pPr lvl="1"/>
            <a:r>
              <a:rPr lang="tr-TR" dirty="0" smtClean="0"/>
              <a:t>Ana metin: dipnotlar ve referanslar</a:t>
            </a:r>
          </a:p>
          <a:p>
            <a:pPr lvl="1"/>
            <a:r>
              <a:rPr lang="tr-TR" dirty="0" smtClean="0"/>
              <a:t>Kitabın künyesi: yayın tarihi, ISBN, editör ve tasarımcı isimleri, iletişim adresi </a:t>
            </a:r>
            <a:r>
              <a:rPr lang="tr-TR" dirty="0" err="1" smtClean="0"/>
              <a:t>vd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Kitabın VEYA bölümlerin kaynakçası</a:t>
            </a:r>
          </a:p>
          <a:p>
            <a:pPr lvl="1"/>
            <a:r>
              <a:rPr lang="tr-TR" dirty="0" smtClean="0"/>
              <a:t>İsim ve konu endeksi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1237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</a:t>
            </a:r>
            <a:r>
              <a:rPr lang="tr-TR" sz="3200" b="1" dirty="0" smtClean="0"/>
              <a:t>?</a:t>
            </a: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Neden referans verilir?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dirty="0" smtClean="0"/>
              <a:t>Dayandığımız kaynakların güvenilir olduğunu belli etmek için</a:t>
            </a:r>
          </a:p>
          <a:p>
            <a:r>
              <a:rPr lang="tr-TR" dirty="0" smtClean="0"/>
              <a:t>Hangi yazarların geleneğinden geldiğimizi belli etmek için</a:t>
            </a:r>
          </a:p>
          <a:p>
            <a:r>
              <a:rPr lang="tr-TR" dirty="0" smtClean="0"/>
              <a:t>Daha fazla bilgi edinmek isteyen okuyucuyu yönlendirmek için</a:t>
            </a:r>
          </a:p>
          <a:p>
            <a:r>
              <a:rPr lang="tr-TR" dirty="0" smtClean="0"/>
              <a:t>Telif hakları ve </a:t>
            </a:r>
            <a:r>
              <a:rPr lang="en-GB" dirty="0" smtClean="0"/>
              <a:t>“</a:t>
            </a:r>
            <a:r>
              <a:rPr lang="en-GB" dirty="0" err="1" smtClean="0"/>
              <a:t>ahlâki</a:t>
            </a:r>
            <a:r>
              <a:rPr lang="en-GB" dirty="0" smtClean="0"/>
              <a:t> </a:t>
            </a:r>
            <a:r>
              <a:rPr lang="en-GB" dirty="0" err="1" smtClean="0"/>
              <a:t>haklar</a:t>
            </a:r>
            <a:r>
              <a:rPr lang="en-GB" dirty="0" smtClean="0"/>
              <a:t>”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08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Hazırlanır?</a:t>
            </a:r>
            <a:r>
              <a:rPr lang="tr-TR" sz="1800" dirty="0"/>
              <a:t/>
            </a:r>
            <a:br>
              <a:rPr lang="tr-TR" sz="1800" dirty="0"/>
            </a:b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Nasıl referans verilir? </a:t>
            </a:r>
            <a:r>
              <a:rPr lang="tr-TR" b="1" dirty="0" smtClean="0"/>
              <a:t>1. Metin içinde</a:t>
            </a:r>
          </a:p>
        </p:txBody>
      </p:sp>
      <p:pic>
        <p:nvPicPr>
          <p:cNvPr id="8194" name="Picture 2" descr="C:\Users\samsung\Desktop\Clipboard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2348880"/>
            <a:ext cx="8532440" cy="2883314"/>
          </a:xfrm>
          <a:prstGeom prst="rect">
            <a:avLst/>
          </a:prstGeom>
          <a:noFill/>
        </p:spPr>
      </p:pic>
      <p:sp>
        <p:nvSpPr>
          <p:cNvPr id="6" name="5 Oval"/>
          <p:cNvSpPr/>
          <p:nvPr/>
        </p:nvSpPr>
        <p:spPr>
          <a:xfrm>
            <a:off x="8040216" y="2924944"/>
            <a:ext cx="237626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3071664" y="3573016"/>
            <a:ext cx="662473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4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Hazırlanır?</a:t>
            </a:r>
            <a:r>
              <a:rPr lang="tr-TR" sz="1800" dirty="0"/>
              <a:t/>
            </a:r>
            <a:br>
              <a:rPr lang="tr-TR" sz="1800" dirty="0"/>
            </a:b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Nasıl referans verilir? </a:t>
            </a:r>
            <a:r>
              <a:rPr lang="tr-TR" b="1" dirty="0" smtClean="0"/>
              <a:t>2. Dipnotta / </a:t>
            </a:r>
            <a:r>
              <a:rPr lang="tr-TR" b="1" dirty="0" err="1" smtClean="0"/>
              <a:t>sonnotta</a:t>
            </a:r>
            <a:endParaRPr lang="tr-TR" b="1" dirty="0" smtClean="0"/>
          </a:p>
        </p:txBody>
      </p:sp>
      <p:pic>
        <p:nvPicPr>
          <p:cNvPr id="9218" name="Picture 2" descr="C:\Users\samsung\Desktop\la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892" y="2319130"/>
            <a:ext cx="7048500" cy="2170594"/>
          </a:xfrm>
          <a:prstGeom prst="rect">
            <a:avLst/>
          </a:prstGeom>
          <a:noFill/>
        </p:spPr>
      </p:pic>
      <p:pic>
        <p:nvPicPr>
          <p:cNvPr id="9219" name="Picture 3" descr="C:\Users\samsung\Desktop\la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2" y="4437112"/>
            <a:ext cx="7286626" cy="1857671"/>
          </a:xfrm>
          <a:prstGeom prst="rect">
            <a:avLst/>
          </a:prstGeom>
          <a:noFill/>
        </p:spPr>
      </p:pic>
      <p:sp>
        <p:nvSpPr>
          <p:cNvPr id="6" name="5 Oval"/>
          <p:cNvSpPr/>
          <p:nvPr/>
        </p:nvSpPr>
        <p:spPr>
          <a:xfrm>
            <a:off x="8891060" y="2206620"/>
            <a:ext cx="28803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8544272" y="4005064"/>
            <a:ext cx="28803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3863752" y="4005064"/>
            <a:ext cx="28803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2639616" y="4437112"/>
            <a:ext cx="7200800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Hazırlanır?</a:t>
            </a:r>
            <a:r>
              <a:rPr lang="tr-TR" sz="1800" dirty="0"/>
              <a:t/>
            </a:r>
            <a:br>
              <a:rPr lang="tr-TR" sz="1800" dirty="0"/>
            </a:b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Nasıl referans verilir? </a:t>
            </a:r>
            <a:r>
              <a:rPr lang="en-GB" b="1" dirty="0"/>
              <a:t>3</a:t>
            </a:r>
            <a:r>
              <a:rPr lang="tr-TR" b="1" dirty="0" smtClean="0"/>
              <a:t>. Karma </a:t>
            </a:r>
          </a:p>
        </p:txBody>
      </p:sp>
      <p:pic>
        <p:nvPicPr>
          <p:cNvPr id="7170" name="Picture 2" descr="C:\Users\samsung\Desktop\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2213458"/>
            <a:ext cx="5400600" cy="20226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171" name="Picture 3" descr="C:\Users\samsung\Desktop\Clipboar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4340356"/>
            <a:ext cx="7081378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5 Oval"/>
          <p:cNvSpPr/>
          <p:nvPr/>
        </p:nvSpPr>
        <p:spPr>
          <a:xfrm>
            <a:off x="4943872" y="2492896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2927648" y="4725144"/>
            <a:ext cx="6696744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1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</a:t>
            </a:r>
            <a:r>
              <a:rPr lang="tr-TR" sz="3200" b="1" dirty="0" smtClean="0"/>
              <a:t>?</a:t>
            </a: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Nasıl referans verilir? </a:t>
            </a:r>
            <a:r>
              <a:rPr lang="en-GB" b="1" dirty="0"/>
              <a:t>3</a:t>
            </a:r>
            <a:r>
              <a:rPr lang="tr-TR" b="1" dirty="0" smtClean="0"/>
              <a:t>. </a:t>
            </a:r>
            <a:r>
              <a:rPr lang="en-GB" b="1" dirty="0" smtClean="0"/>
              <a:t>Hyperlink</a:t>
            </a:r>
            <a:r>
              <a:rPr lang="tr-TR" b="1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2238873"/>
            <a:ext cx="4850110" cy="4416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0256" y="4509121"/>
            <a:ext cx="1512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hlinkClick r:id="rId3"/>
              </a:rPr>
              <a:t>Kaynak</a:t>
            </a:r>
            <a:r>
              <a:rPr lang="en-GB" sz="1400" dirty="0">
                <a:hlinkClick r:id="rId3"/>
              </a:rPr>
              <a:t>: http://blogs.lse.ac.uk/wps/2017/09/22/the-global-principles-to-end-stigma-can-be-a-tool-for-resurfacing-the-rights-of-children-born-of-war/</a:t>
            </a:r>
            <a:r>
              <a:rPr lang="en-GB" sz="1400" dirty="0"/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5663952" y="5085184"/>
            <a:ext cx="129614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431704" y="5733256"/>
            <a:ext cx="172819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27848" y="4653136"/>
            <a:ext cx="100811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</a:t>
            </a:r>
            <a:r>
              <a:rPr lang="tr-TR" sz="3200" b="1" dirty="0" smtClean="0"/>
              <a:t>?</a:t>
            </a: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Nasıl dipnot veya </a:t>
            </a:r>
            <a:r>
              <a:rPr lang="tr-TR" dirty="0" err="1" smtClean="0"/>
              <a:t>sonnot</a:t>
            </a:r>
            <a:r>
              <a:rPr lang="tr-TR" dirty="0" smtClean="0"/>
              <a:t> verilir?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MS Word ile bu iş çok kolay. (Daktilo ile yazarken büyük sıkıntıydı!)</a:t>
            </a:r>
          </a:p>
          <a:p>
            <a:r>
              <a:rPr lang="tr-TR" dirty="0" smtClean="0"/>
              <a:t>Eğer bir bilgiyi dipnota veya </a:t>
            </a:r>
            <a:r>
              <a:rPr lang="tr-TR" dirty="0" err="1" smtClean="0"/>
              <a:t>sonnota</a:t>
            </a:r>
            <a:r>
              <a:rPr lang="tr-TR" dirty="0" smtClean="0"/>
              <a:t> yerleştirmeden ana metin içinde verebiliyorsanız, dipnottan ve </a:t>
            </a:r>
            <a:r>
              <a:rPr lang="tr-TR" dirty="0" err="1" smtClean="0"/>
              <a:t>sonnottan</a:t>
            </a:r>
            <a:r>
              <a:rPr lang="tr-TR" dirty="0" smtClean="0"/>
              <a:t> kaçının!</a:t>
            </a:r>
          </a:p>
        </p:txBody>
      </p:sp>
    </p:spTree>
    <p:extLst>
      <p:ext uri="{BB962C8B-B14F-4D97-AF65-F5344CB8AC3E}">
        <p14:creationId xmlns:p14="http://schemas.microsoft.com/office/powerpoint/2010/main" val="30066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</a:t>
            </a:r>
            <a:r>
              <a:rPr lang="tr-TR" sz="3200" b="1" dirty="0" smtClean="0"/>
              <a:t>?</a:t>
            </a: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Latince kelime ve deyimler?</a:t>
            </a:r>
          </a:p>
          <a:p>
            <a:r>
              <a:rPr lang="tr-TR" dirty="0" smtClean="0"/>
              <a:t>İktisatçılar için oldukça yaygın bir durum:</a:t>
            </a:r>
          </a:p>
          <a:p>
            <a:pPr lvl="1"/>
            <a:r>
              <a:rPr lang="tr-TR" b="1" dirty="0" err="1" smtClean="0"/>
              <a:t>Ceteris</a:t>
            </a:r>
            <a:r>
              <a:rPr lang="tr-TR" b="1" dirty="0" smtClean="0"/>
              <a:t> </a:t>
            </a:r>
            <a:r>
              <a:rPr lang="tr-TR" b="1" dirty="0" err="1" smtClean="0"/>
              <a:t>paribus</a:t>
            </a:r>
            <a:r>
              <a:rPr lang="tr-TR" b="1" dirty="0" smtClean="0"/>
              <a:t> </a:t>
            </a:r>
            <a:r>
              <a:rPr lang="tr-TR" dirty="0" smtClean="0"/>
              <a:t>(diğer her</a:t>
            </a:r>
            <a:r>
              <a:rPr lang="en-GB" dirty="0" smtClean="0"/>
              <a:t> </a:t>
            </a:r>
            <a:r>
              <a:rPr lang="tr-TR" dirty="0" smtClean="0"/>
              <a:t>şey sabitken)</a:t>
            </a:r>
          </a:p>
          <a:p>
            <a:pPr lvl="1"/>
            <a:r>
              <a:rPr lang="tr-TR" b="1" dirty="0" err="1" smtClean="0"/>
              <a:t>Mutatis</a:t>
            </a:r>
            <a:r>
              <a:rPr lang="tr-TR" b="1" dirty="0" smtClean="0"/>
              <a:t> </a:t>
            </a:r>
            <a:r>
              <a:rPr lang="tr-TR" b="1" dirty="0" err="1" smtClean="0"/>
              <a:t>mutandis</a:t>
            </a:r>
            <a:r>
              <a:rPr lang="tr-TR" b="1" dirty="0" smtClean="0"/>
              <a:t> </a:t>
            </a:r>
            <a:r>
              <a:rPr lang="tr-TR" dirty="0" smtClean="0"/>
              <a:t>(gerekli değişiklikler yapıldığında)</a:t>
            </a:r>
          </a:p>
          <a:p>
            <a:pPr lvl="1"/>
            <a:r>
              <a:rPr lang="tr-TR" b="1" dirty="0" smtClean="0"/>
              <a:t>Sine </a:t>
            </a:r>
            <a:r>
              <a:rPr lang="tr-TR" b="1" dirty="0" err="1" smtClean="0"/>
              <a:t>qua</a:t>
            </a:r>
            <a:r>
              <a:rPr lang="tr-TR" b="1" dirty="0" smtClean="0"/>
              <a:t> </a:t>
            </a:r>
            <a:r>
              <a:rPr lang="tr-TR" b="1" dirty="0" err="1" smtClean="0"/>
              <a:t>non</a:t>
            </a:r>
            <a:r>
              <a:rPr lang="tr-TR" b="1" dirty="0" smtClean="0"/>
              <a:t> </a:t>
            </a:r>
            <a:r>
              <a:rPr lang="tr-TR" dirty="0" smtClean="0"/>
              <a:t>(bir işin olmazsa olmazı)</a:t>
            </a:r>
          </a:p>
          <a:p>
            <a:pPr lvl="1"/>
            <a:r>
              <a:rPr lang="tr-TR" b="1" dirty="0" smtClean="0"/>
              <a:t>De </a:t>
            </a:r>
            <a:r>
              <a:rPr lang="tr-TR" b="1" dirty="0" err="1" smtClean="0"/>
              <a:t>facto</a:t>
            </a:r>
            <a:r>
              <a:rPr lang="tr-TR" b="1" dirty="0" smtClean="0"/>
              <a:t> </a:t>
            </a:r>
            <a:r>
              <a:rPr lang="tr-TR" dirty="0" smtClean="0"/>
              <a:t>(fiilen, fiili olarak)</a:t>
            </a:r>
          </a:p>
          <a:p>
            <a:pPr lvl="1"/>
            <a:r>
              <a:rPr lang="tr-TR" b="1" dirty="0" smtClean="0"/>
              <a:t>A </a:t>
            </a:r>
            <a:r>
              <a:rPr lang="tr-TR" b="1" dirty="0" err="1" smtClean="0"/>
              <a:t>priori</a:t>
            </a:r>
            <a:r>
              <a:rPr lang="tr-TR" b="1" dirty="0" smtClean="0"/>
              <a:t> </a:t>
            </a:r>
            <a:r>
              <a:rPr lang="tr-TR" dirty="0" smtClean="0"/>
              <a:t>(deneyimden bağımsız olan)</a:t>
            </a:r>
          </a:p>
          <a:p>
            <a:pPr lvl="1"/>
            <a:r>
              <a:rPr lang="tr-TR" b="1" dirty="0" smtClean="0"/>
              <a:t>A </a:t>
            </a:r>
            <a:r>
              <a:rPr lang="tr-TR" b="1" dirty="0" err="1" smtClean="0"/>
              <a:t>posteriori</a:t>
            </a:r>
            <a:r>
              <a:rPr lang="tr-TR" b="1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deneyimlenmiş</a:t>
            </a:r>
            <a:r>
              <a:rPr lang="tr-TR" dirty="0" smtClean="0"/>
              <a:t>)</a:t>
            </a:r>
          </a:p>
          <a:p>
            <a:pPr lvl="1"/>
            <a:r>
              <a:rPr lang="tr-TR" b="1" dirty="0" smtClean="0"/>
              <a:t>Per </a:t>
            </a:r>
            <a:r>
              <a:rPr lang="tr-TR" b="1" dirty="0" err="1" smtClean="0"/>
              <a:t>capita</a:t>
            </a:r>
            <a:r>
              <a:rPr lang="tr-TR" b="1" dirty="0" smtClean="0"/>
              <a:t> </a:t>
            </a:r>
            <a:r>
              <a:rPr lang="tr-TR" dirty="0" smtClean="0"/>
              <a:t>(kişi başına)</a:t>
            </a:r>
          </a:p>
          <a:p>
            <a:pPr lvl="1"/>
            <a:r>
              <a:rPr lang="tr-TR" b="1" dirty="0" err="1" smtClean="0"/>
              <a:t>Ex</a:t>
            </a:r>
            <a:r>
              <a:rPr lang="tr-TR" b="1" dirty="0" smtClean="0"/>
              <a:t> </a:t>
            </a:r>
            <a:r>
              <a:rPr lang="tr-TR" b="1" dirty="0" err="1" smtClean="0"/>
              <a:t>ante</a:t>
            </a:r>
            <a:r>
              <a:rPr lang="tr-TR" b="1" dirty="0" smtClean="0"/>
              <a:t> / </a:t>
            </a:r>
            <a:r>
              <a:rPr lang="tr-TR" b="1" dirty="0" err="1" smtClean="0"/>
              <a:t>ex</a:t>
            </a:r>
            <a:r>
              <a:rPr lang="tr-TR" b="1" dirty="0" smtClean="0"/>
              <a:t> post </a:t>
            </a:r>
            <a:r>
              <a:rPr lang="tr-TR" dirty="0" smtClean="0"/>
              <a:t>(önce / sonra)</a:t>
            </a:r>
          </a:p>
          <a:p>
            <a:pPr lvl="1"/>
            <a:r>
              <a:rPr lang="tr-TR" b="1" dirty="0" err="1" smtClean="0"/>
              <a:t>Curriculum</a:t>
            </a:r>
            <a:r>
              <a:rPr lang="tr-TR" b="1" dirty="0" smtClean="0"/>
              <a:t> </a:t>
            </a:r>
            <a:r>
              <a:rPr lang="tr-TR" b="1" dirty="0" err="1" smtClean="0"/>
              <a:t>vitae</a:t>
            </a:r>
            <a:r>
              <a:rPr lang="tr-TR" b="1" dirty="0" smtClean="0"/>
              <a:t> </a:t>
            </a:r>
            <a:r>
              <a:rPr lang="tr-TR" dirty="0" smtClean="0"/>
              <a:t>(“</a:t>
            </a:r>
            <a:r>
              <a:rPr lang="tr-TR" dirty="0" err="1" smtClean="0"/>
              <a:t>course</a:t>
            </a:r>
            <a:r>
              <a:rPr lang="tr-TR" dirty="0" smtClean="0"/>
              <a:t> of life” özgeçmiş)</a:t>
            </a:r>
          </a:p>
        </p:txBody>
      </p:sp>
    </p:spTree>
    <p:extLst>
      <p:ext uri="{BB962C8B-B14F-4D97-AF65-F5344CB8AC3E}">
        <p14:creationId xmlns:p14="http://schemas.microsoft.com/office/powerpoint/2010/main" val="20852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</a:t>
            </a:r>
            <a:r>
              <a:rPr lang="tr-TR" sz="3200" b="1" dirty="0" smtClean="0"/>
              <a:t>?</a:t>
            </a: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derste neleri inceleyeceğiz?</a:t>
            </a:r>
          </a:p>
          <a:p>
            <a:pPr lvl="1"/>
            <a:r>
              <a:rPr lang="tr-TR" dirty="0" smtClean="0"/>
              <a:t>Nasıl dipnot verilir?</a:t>
            </a:r>
          </a:p>
          <a:p>
            <a:pPr lvl="1"/>
            <a:r>
              <a:rPr lang="tr-TR" dirty="0" smtClean="0"/>
              <a:t>Nasıl (ve neden) referans verilir?</a:t>
            </a:r>
          </a:p>
          <a:p>
            <a:pPr lvl="1"/>
            <a:r>
              <a:rPr lang="tr-TR" dirty="0" smtClean="0"/>
              <a:t>Nasıl kaynakça hazırlanır?</a:t>
            </a:r>
          </a:p>
          <a:p>
            <a:pPr>
              <a:buNone/>
            </a:pPr>
            <a:endParaRPr lang="tr-TR" dirty="0" smtClean="0"/>
          </a:p>
          <a:p>
            <a:pPr algn="ctr">
              <a:buNone/>
            </a:pPr>
            <a:r>
              <a:rPr lang="tr-TR" b="1" u="sng" dirty="0" smtClean="0"/>
              <a:t>UNUTMAYIN: Bu bilgileri sürekli güncellemeliyiz!</a:t>
            </a:r>
          </a:p>
          <a:p>
            <a:endParaRPr lang="tr-TR" dirty="0" smtClean="0"/>
          </a:p>
          <a:p>
            <a:r>
              <a:rPr lang="tr-TR" dirty="0" err="1" smtClean="0"/>
              <a:t>EndNote</a:t>
            </a:r>
            <a:r>
              <a:rPr lang="tr-TR" dirty="0" smtClean="0"/>
              <a:t> X</a:t>
            </a:r>
            <a:r>
              <a:rPr lang="en-GB" dirty="0" smtClean="0"/>
              <a:t>7</a:t>
            </a:r>
            <a:r>
              <a:rPr lang="tr-TR" dirty="0" smtClean="0"/>
              <a:t> uygulaması ve yaparak öğrenme</a:t>
            </a:r>
          </a:p>
        </p:txBody>
      </p:sp>
    </p:spTree>
    <p:extLst>
      <p:ext uri="{BB962C8B-B14F-4D97-AF65-F5344CB8AC3E}">
        <p14:creationId xmlns:p14="http://schemas.microsoft.com/office/powerpoint/2010/main" val="16434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</a:t>
            </a:r>
            <a:r>
              <a:rPr lang="tr-TR" sz="3200" b="1" dirty="0" smtClean="0"/>
              <a:t>?</a:t>
            </a: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Latince kelime ve deyimler?</a:t>
            </a:r>
          </a:p>
          <a:p>
            <a:r>
              <a:rPr lang="tr-TR" dirty="0" smtClean="0"/>
              <a:t>Araştırma yaparken :</a:t>
            </a:r>
          </a:p>
          <a:p>
            <a:pPr lvl="1"/>
            <a:r>
              <a:rPr lang="tr-TR" b="1" dirty="0" err="1" smtClean="0"/>
              <a:t>ibid</a:t>
            </a:r>
            <a:r>
              <a:rPr lang="tr-TR" b="1" dirty="0" smtClean="0"/>
              <a:t>. </a:t>
            </a:r>
            <a:r>
              <a:rPr lang="tr-TR" dirty="0" smtClean="0"/>
              <a:t>(</a:t>
            </a:r>
            <a:r>
              <a:rPr lang="tr-TR" dirty="0" err="1" smtClean="0"/>
              <a:t>ibidem</a:t>
            </a:r>
            <a:r>
              <a:rPr lang="tr-TR" dirty="0" smtClean="0"/>
              <a:t>): adı geçen eser (a.</a:t>
            </a:r>
            <a:r>
              <a:rPr lang="tr-TR" dirty="0" err="1" smtClean="0"/>
              <a:t>g.e</a:t>
            </a:r>
            <a:r>
              <a:rPr lang="tr-TR" dirty="0" smtClean="0"/>
              <a:t>)</a:t>
            </a:r>
          </a:p>
          <a:p>
            <a:pPr lvl="1"/>
            <a:r>
              <a:rPr lang="tr-TR" b="1" dirty="0" smtClean="0"/>
              <a:t>op. </a:t>
            </a:r>
            <a:r>
              <a:rPr lang="tr-TR" b="1" dirty="0" err="1" smtClean="0"/>
              <a:t>cit</a:t>
            </a:r>
            <a:r>
              <a:rPr lang="tr-TR" b="1" dirty="0" smtClean="0"/>
              <a:t>. </a:t>
            </a:r>
            <a:r>
              <a:rPr lang="tr-TR" dirty="0" smtClean="0"/>
              <a:t>(</a:t>
            </a:r>
            <a:r>
              <a:rPr lang="tr-TR" dirty="0" err="1" smtClean="0"/>
              <a:t>opere</a:t>
            </a:r>
            <a:r>
              <a:rPr lang="tr-TR" dirty="0" smtClean="0"/>
              <a:t> </a:t>
            </a:r>
            <a:r>
              <a:rPr lang="tr-TR" dirty="0" err="1" smtClean="0"/>
              <a:t>citato</a:t>
            </a:r>
            <a:r>
              <a:rPr lang="tr-TR" dirty="0" smtClean="0"/>
              <a:t>): adı geçen eser (a.</a:t>
            </a:r>
            <a:r>
              <a:rPr lang="tr-TR" dirty="0" err="1" smtClean="0"/>
              <a:t>g.e</a:t>
            </a:r>
            <a:r>
              <a:rPr lang="tr-TR" dirty="0" smtClean="0"/>
              <a:t>) [eğer aynı esere yapılıyorsa]</a:t>
            </a:r>
          </a:p>
          <a:p>
            <a:pPr lvl="1"/>
            <a:r>
              <a:rPr lang="tr-TR" b="1" dirty="0" err="1" smtClean="0"/>
              <a:t>loc</a:t>
            </a:r>
            <a:r>
              <a:rPr lang="tr-TR" b="1" dirty="0" smtClean="0"/>
              <a:t>. </a:t>
            </a:r>
            <a:r>
              <a:rPr lang="tr-TR" b="1" dirty="0" err="1" smtClean="0"/>
              <a:t>cit</a:t>
            </a:r>
            <a:r>
              <a:rPr lang="tr-TR" b="1" dirty="0" smtClean="0"/>
              <a:t>. </a:t>
            </a:r>
            <a:r>
              <a:rPr lang="tr-TR" dirty="0" smtClean="0"/>
              <a:t>(</a:t>
            </a:r>
            <a:r>
              <a:rPr lang="tr-TR" dirty="0" err="1" smtClean="0"/>
              <a:t>loco</a:t>
            </a:r>
            <a:r>
              <a:rPr lang="tr-TR" dirty="0" smtClean="0"/>
              <a:t> </a:t>
            </a:r>
            <a:r>
              <a:rPr lang="tr-TR" dirty="0" err="1" smtClean="0"/>
              <a:t>citato</a:t>
            </a:r>
            <a:r>
              <a:rPr lang="tr-TR" dirty="0" smtClean="0"/>
              <a:t>): adı geçen eser (a.</a:t>
            </a:r>
            <a:r>
              <a:rPr lang="tr-TR" dirty="0" err="1" smtClean="0"/>
              <a:t>g.e</a:t>
            </a:r>
            <a:r>
              <a:rPr lang="tr-TR" dirty="0" smtClean="0"/>
              <a:t>) [eğer aynı sayfaya yapılıyorsa]</a:t>
            </a:r>
          </a:p>
          <a:p>
            <a:pPr lvl="1"/>
            <a:r>
              <a:rPr lang="tr-TR" b="1" dirty="0" smtClean="0"/>
              <a:t>et al. </a:t>
            </a:r>
            <a:r>
              <a:rPr lang="tr-TR" dirty="0" smtClean="0"/>
              <a:t>(et </a:t>
            </a:r>
            <a:r>
              <a:rPr lang="tr-TR" dirty="0" err="1" smtClean="0"/>
              <a:t>alii</a:t>
            </a:r>
            <a:r>
              <a:rPr lang="tr-TR" dirty="0" smtClean="0"/>
              <a:t>): ve diğerleri (üçüncü ve sonraki yazarlar için)</a:t>
            </a:r>
          </a:p>
          <a:p>
            <a:pPr lvl="1"/>
            <a:r>
              <a:rPr lang="tr-TR" b="1" dirty="0" err="1" smtClean="0"/>
              <a:t>etc</a:t>
            </a:r>
            <a:r>
              <a:rPr lang="tr-TR" b="1" dirty="0" smtClean="0"/>
              <a:t>.</a:t>
            </a:r>
            <a:r>
              <a:rPr lang="tr-TR" dirty="0" smtClean="0"/>
              <a:t> (et </a:t>
            </a:r>
            <a:r>
              <a:rPr lang="tr-TR" dirty="0" err="1" smtClean="0"/>
              <a:t>cetera</a:t>
            </a:r>
            <a:r>
              <a:rPr lang="tr-TR" dirty="0" smtClean="0"/>
              <a:t>): ve saire </a:t>
            </a:r>
          </a:p>
          <a:p>
            <a:pPr lvl="1"/>
            <a:r>
              <a:rPr lang="tr-TR" b="1" dirty="0" err="1" smtClean="0"/>
              <a:t>cf</a:t>
            </a:r>
            <a:r>
              <a:rPr lang="tr-TR" b="1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confer</a:t>
            </a:r>
            <a:r>
              <a:rPr lang="tr-TR" dirty="0" smtClean="0"/>
              <a:t>): karşılaştırın</a:t>
            </a:r>
          </a:p>
          <a:p>
            <a:pPr lvl="1"/>
            <a:r>
              <a:rPr lang="tr-TR" b="1" dirty="0" err="1" smtClean="0"/>
              <a:t>passim</a:t>
            </a:r>
            <a:r>
              <a:rPr lang="tr-TR" dirty="0" smtClean="0"/>
              <a:t>: sayfa numarası dışında kitabın tamamına atıf</a:t>
            </a:r>
          </a:p>
        </p:txBody>
      </p:sp>
    </p:spTree>
    <p:extLst>
      <p:ext uri="{BB962C8B-B14F-4D97-AF65-F5344CB8AC3E}">
        <p14:creationId xmlns:p14="http://schemas.microsoft.com/office/powerpoint/2010/main" val="26169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</a:t>
            </a:r>
            <a:r>
              <a:rPr lang="tr-TR" sz="3200" b="1" dirty="0" smtClean="0"/>
              <a:t>?</a:t>
            </a: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Kitaplar için kaynakçada ne bulunur?</a:t>
            </a:r>
          </a:p>
          <a:p>
            <a:r>
              <a:rPr lang="tr-TR" dirty="0" smtClean="0"/>
              <a:t>Başlık</a:t>
            </a:r>
          </a:p>
          <a:p>
            <a:r>
              <a:rPr lang="tr-TR" dirty="0" smtClean="0"/>
              <a:t>Yazar</a:t>
            </a:r>
          </a:p>
          <a:p>
            <a:r>
              <a:rPr lang="tr-TR" dirty="0" smtClean="0"/>
              <a:t>Tarih</a:t>
            </a:r>
          </a:p>
          <a:p>
            <a:r>
              <a:rPr lang="tr-TR" dirty="0" smtClean="0"/>
              <a:t>Yayınevi ismi (ve basım yeri)</a:t>
            </a:r>
          </a:p>
          <a:p>
            <a:endParaRPr lang="tr-TR" dirty="0" smtClean="0"/>
          </a:p>
          <a:p>
            <a:r>
              <a:rPr lang="tr-TR" dirty="0" smtClean="0"/>
              <a:t>Bunlar dışında: DOI / ISBN, çevirmen, seri ismi </a:t>
            </a:r>
            <a:r>
              <a:rPr lang="tr-TR" dirty="0" err="1" smtClean="0"/>
              <a:t>vd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8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</a:t>
            </a:r>
            <a:r>
              <a:rPr lang="tr-TR" sz="3200" b="1" dirty="0" smtClean="0"/>
              <a:t>?</a:t>
            </a: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Süreli yayınlar için kaynakçada neler bulunur?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Başlık</a:t>
            </a:r>
          </a:p>
          <a:p>
            <a:r>
              <a:rPr lang="tr-TR" dirty="0" smtClean="0"/>
              <a:t>Yazar</a:t>
            </a:r>
          </a:p>
          <a:p>
            <a:r>
              <a:rPr lang="tr-TR" dirty="0" smtClean="0"/>
              <a:t>Tarih</a:t>
            </a:r>
          </a:p>
          <a:p>
            <a:r>
              <a:rPr lang="tr-TR" dirty="0" smtClean="0"/>
              <a:t>Dergi / Magazin / Gazete ismi</a:t>
            </a:r>
          </a:p>
          <a:p>
            <a:r>
              <a:rPr lang="tr-TR" dirty="0" smtClean="0"/>
              <a:t>Cilt no</a:t>
            </a:r>
          </a:p>
          <a:p>
            <a:r>
              <a:rPr lang="tr-TR" dirty="0" smtClean="0"/>
              <a:t>Sayı</a:t>
            </a:r>
          </a:p>
          <a:p>
            <a:r>
              <a:rPr lang="tr-TR" dirty="0" smtClean="0"/>
              <a:t>Sayfa no</a:t>
            </a:r>
          </a:p>
          <a:p>
            <a:r>
              <a:rPr lang="tr-TR" dirty="0" smtClean="0"/>
              <a:t>Bunlar dışında: DOI / ISSN, çevirmen, yayınevi ismi, basım yeri </a:t>
            </a:r>
            <a:r>
              <a:rPr lang="tr-TR" dirty="0" err="1" smtClean="0"/>
              <a:t>vd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49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</a:t>
            </a:r>
            <a:r>
              <a:rPr lang="tr-TR" sz="3200" b="1" dirty="0" smtClean="0"/>
              <a:t>?</a:t>
            </a: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İnternetten elde edilen kaynaklar için kaynakçada neler bulunur?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Başlık</a:t>
            </a:r>
          </a:p>
          <a:p>
            <a:r>
              <a:rPr lang="tr-TR" dirty="0" smtClean="0"/>
              <a:t>Yazar</a:t>
            </a:r>
          </a:p>
          <a:p>
            <a:r>
              <a:rPr lang="tr-TR" dirty="0" smtClean="0"/>
              <a:t>Yayın tarihi</a:t>
            </a:r>
          </a:p>
          <a:p>
            <a:r>
              <a:rPr lang="tr-TR" u="sng" dirty="0" smtClean="0"/>
              <a:t>Erişim tarihi</a:t>
            </a:r>
          </a:p>
          <a:p>
            <a:r>
              <a:rPr lang="tr-TR" dirty="0" smtClean="0"/>
              <a:t>Kaynak web sitesi ismi </a:t>
            </a:r>
          </a:p>
          <a:p>
            <a:pPr lvl="1"/>
            <a:r>
              <a:rPr lang="tr-TR" dirty="0" smtClean="0"/>
              <a:t>Süreli yayınların </a:t>
            </a:r>
            <a:r>
              <a:rPr lang="tr-TR" dirty="0" err="1" smtClean="0"/>
              <a:t>websitesi</a:t>
            </a:r>
            <a:r>
              <a:rPr lang="tr-TR" dirty="0" smtClean="0"/>
              <a:t>, </a:t>
            </a:r>
            <a:r>
              <a:rPr lang="tr-TR" dirty="0" err="1" smtClean="0"/>
              <a:t>bloglar</a:t>
            </a:r>
            <a:r>
              <a:rPr lang="tr-TR" dirty="0" smtClean="0"/>
              <a:t>, </a:t>
            </a:r>
            <a:r>
              <a:rPr lang="tr-TR" dirty="0" err="1" smtClean="0"/>
              <a:t>Twitter</a:t>
            </a:r>
            <a:r>
              <a:rPr lang="tr-TR" dirty="0" smtClean="0"/>
              <a:t>, </a:t>
            </a:r>
          </a:p>
          <a:p>
            <a:r>
              <a:rPr lang="tr-TR" dirty="0" smtClean="0"/>
              <a:t>Bunlar dışında: DOI / ISSN, çevirmen, yayıncı ismi </a:t>
            </a:r>
            <a:r>
              <a:rPr lang="tr-TR" dirty="0" err="1" smtClean="0"/>
              <a:t>vd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2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</a:t>
            </a:r>
            <a:r>
              <a:rPr lang="tr-TR" sz="3200" b="1" dirty="0" smtClean="0"/>
              <a:t>?</a:t>
            </a: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Diğer kaynaklar: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Sözlükler, konferans bildirisi, açılış konuşmaları, basılmamış notlar … </a:t>
            </a:r>
          </a:p>
        </p:txBody>
      </p:sp>
    </p:spTree>
    <p:extLst>
      <p:ext uri="{BB962C8B-B14F-4D97-AF65-F5344CB8AC3E}">
        <p14:creationId xmlns:p14="http://schemas.microsoft.com/office/powerpoint/2010/main" val="8796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</a:t>
            </a:r>
            <a:r>
              <a:rPr lang="tr-TR" sz="3200" b="1" dirty="0" smtClean="0"/>
              <a:t>?</a:t>
            </a:r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80661" y="1457739"/>
            <a:ext cx="10270435" cy="5128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Kaynakça gösterim biçimleri:</a:t>
            </a:r>
            <a:endParaRPr lang="en-GB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Pratik olarak sınırsız</a:t>
            </a:r>
          </a:p>
          <a:p>
            <a:r>
              <a:rPr lang="tr-TR" dirty="0" smtClean="0"/>
              <a:t>Her dergi ve </a:t>
            </a:r>
            <a:r>
              <a:rPr lang="tr-TR" dirty="0" err="1" smtClean="0"/>
              <a:t>kitabevi</a:t>
            </a:r>
            <a:r>
              <a:rPr lang="tr-TR" dirty="0" smtClean="0"/>
              <a:t> için ayrı</a:t>
            </a:r>
          </a:p>
          <a:p>
            <a:r>
              <a:rPr lang="tr-TR" dirty="0" smtClean="0"/>
              <a:t>En yaygın referans gösterme teknikleri</a:t>
            </a:r>
          </a:p>
          <a:p>
            <a:pPr lvl="1"/>
            <a:r>
              <a:rPr lang="tr-TR" dirty="0" smtClean="0"/>
              <a:t>Chicago 16. edisyon</a:t>
            </a:r>
          </a:p>
          <a:p>
            <a:pPr lvl="1"/>
            <a:r>
              <a:rPr lang="tr-TR" dirty="0" smtClean="0"/>
              <a:t>Harvard</a:t>
            </a:r>
          </a:p>
          <a:p>
            <a:pPr lvl="1"/>
            <a:r>
              <a:rPr lang="tr-TR" dirty="0" smtClean="0"/>
              <a:t>Dergiler: </a:t>
            </a:r>
            <a:r>
              <a:rPr lang="tr-TR" dirty="0" err="1" smtClean="0"/>
              <a:t>American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, </a:t>
            </a:r>
            <a:r>
              <a:rPr lang="tr-TR" dirty="0" err="1" smtClean="0"/>
              <a:t>Econometrica</a:t>
            </a:r>
            <a:r>
              <a:rPr lang="tr-TR" dirty="0" smtClean="0"/>
              <a:t> vs.</a:t>
            </a:r>
          </a:p>
          <a:p>
            <a:r>
              <a:rPr lang="tr-TR" dirty="0" smtClean="0"/>
              <a:t>Tutarlı olmak kaydıyla hepsi geçerli</a:t>
            </a:r>
          </a:p>
          <a:p>
            <a:r>
              <a:rPr lang="tr-TR" u="sng" dirty="0" smtClean="0"/>
              <a:t>Tek husus: dergi ve kitabevi </a:t>
            </a:r>
            <a:r>
              <a:rPr lang="en-GB" u="sng" dirty="0" smtClean="0"/>
              <a:t>(</a:t>
            </a:r>
            <a:r>
              <a:rPr lang="en-GB" u="sng" dirty="0" err="1" smtClean="0"/>
              <a:t>ya</a:t>
            </a:r>
            <a:r>
              <a:rPr lang="en-GB" u="sng" dirty="0" smtClean="0"/>
              <a:t> da </a:t>
            </a:r>
            <a:r>
              <a:rPr lang="en-GB" u="sng" dirty="0" err="1" smtClean="0"/>
              <a:t>dersin</a:t>
            </a:r>
            <a:r>
              <a:rPr lang="en-GB" u="sng" dirty="0" smtClean="0"/>
              <a:t> </a:t>
            </a:r>
            <a:r>
              <a:rPr lang="en-GB" u="sng" dirty="0" err="1" smtClean="0"/>
              <a:t>hocası</a:t>
            </a:r>
            <a:r>
              <a:rPr lang="en-GB" u="sng" dirty="0" smtClean="0"/>
              <a:t>) </a:t>
            </a:r>
            <a:r>
              <a:rPr lang="tr-TR" u="sng" dirty="0" smtClean="0"/>
              <a:t>ne istiyor?</a:t>
            </a:r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023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Hazırlanır?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i="1" dirty="0"/>
              <a:t>AÜ SBF İktisat Bölümü Araştırma Yöntemleri ve Etiği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Farkları görelim (1):</a:t>
            </a:r>
          </a:p>
          <a:p>
            <a:pPr>
              <a:buNone/>
            </a:pPr>
            <a:r>
              <a:rPr lang="tr-TR" dirty="0" smtClean="0"/>
              <a:t>Chicago 16. Edisyon: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GB" dirty="0" err="1" smtClean="0"/>
              <a:t>Yalcintas</a:t>
            </a:r>
            <a:r>
              <a:rPr lang="en-GB" dirty="0" smtClean="0"/>
              <a:t>, </a:t>
            </a:r>
            <a:r>
              <a:rPr lang="en-GB" dirty="0" err="1" smtClean="0"/>
              <a:t>Altug</a:t>
            </a:r>
            <a:r>
              <a:rPr lang="en-GB" dirty="0" smtClean="0"/>
              <a:t>. 2013. "The Problem of Epistemic Cost: Why Do Economists Not Change Their Minds (About the 'Coase Theorem')?" </a:t>
            </a:r>
            <a:r>
              <a:rPr lang="en-GB" i="1" dirty="0" smtClean="0"/>
              <a:t>American Journal of Economics and Sociology</a:t>
            </a:r>
            <a:r>
              <a:rPr lang="en-GB" dirty="0" smtClean="0"/>
              <a:t> no. 72 (5)</a:t>
            </a:r>
            <a:r>
              <a:rPr lang="tr-TR" dirty="0" smtClean="0"/>
              <a:t>: 1131-1157</a:t>
            </a:r>
            <a:r>
              <a:rPr lang="en-GB" dirty="0" smtClean="0"/>
              <a:t>.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7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Hazırlanır?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i="1" dirty="0"/>
              <a:t>AÜ SBF İktisat Bölümü Araştırma Yöntemleri ve Etiği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Farkları görelim (2):</a:t>
            </a:r>
          </a:p>
          <a:p>
            <a:pPr>
              <a:buNone/>
            </a:pPr>
            <a:r>
              <a:rPr lang="tr-TR" dirty="0" smtClean="0"/>
              <a:t>Harvard: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GB" dirty="0" smtClean="0"/>
              <a:t>YALCINTAS, A. 2013. The Problem of Epistemic Cost: Why Do Economists Not Change Their Minds (About the 'Coase Theorem')? </a:t>
            </a:r>
            <a:r>
              <a:rPr lang="en-GB" i="1" dirty="0" smtClean="0"/>
              <a:t>American Journal of Economics and Sociology,</a:t>
            </a:r>
            <a:r>
              <a:rPr lang="en-GB" dirty="0" smtClean="0"/>
              <a:t> 72</a:t>
            </a:r>
            <a:r>
              <a:rPr lang="tr-TR" dirty="0" smtClean="0"/>
              <a:t>, 1131-1157</a:t>
            </a:r>
            <a:r>
              <a:rPr lang="en-GB" dirty="0" smtClean="0"/>
              <a:t>.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Hazırlanır?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i="1" dirty="0"/>
              <a:t>AÜ SBF İktisat Bölümü Araştırma Yöntemleri ve Etiği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Farkları görelim (3):</a:t>
            </a:r>
          </a:p>
          <a:p>
            <a:pPr>
              <a:buNone/>
            </a:pPr>
            <a:r>
              <a:rPr lang="tr-TR" dirty="0" err="1" smtClean="0"/>
              <a:t>American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Review</a:t>
            </a:r>
            <a:r>
              <a:rPr lang="tr-TR" dirty="0" smtClean="0"/>
              <a:t>: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None/>
            </a:pPr>
            <a:r>
              <a:rPr lang="en-GB" b="1" dirty="0" err="1" smtClean="0"/>
              <a:t>Yalcintas</a:t>
            </a:r>
            <a:r>
              <a:rPr lang="en-GB" b="1" dirty="0" smtClean="0"/>
              <a:t>, </a:t>
            </a:r>
            <a:r>
              <a:rPr lang="en-GB" b="1" dirty="0" err="1" smtClean="0"/>
              <a:t>Altug</a:t>
            </a:r>
            <a:r>
              <a:rPr lang="en-GB" b="1" dirty="0" smtClean="0"/>
              <a:t>.</a:t>
            </a:r>
            <a:r>
              <a:rPr lang="en-GB" dirty="0" smtClean="0"/>
              <a:t> 2013. "The Problem of Epistemic Cost: Why Do Economists Not Change Their Minds (About the 'Coase Theorem')?" </a:t>
            </a:r>
            <a:r>
              <a:rPr lang="en-GB" i="1" dirty="0" smtClean="0"/>
              <a:t>American Journal of Economics and Sociology</a:t>
            </a:r>
            <a:r>
              <a:rPr lang="en-GB" dirty="0" smtClean="0"/>
              <a:t>, 72(5)</a:t>
            </a:r>
            <a:r>
              <a:rPr lang="tr-TR" dirty="0" smtClean="0"/>
              <a:t>, 1131-57</a:t>
            </a:r>
            <a:r>
              <a:rPr lang="en-GB" dirty="0" smtClean="0"/>
              <a:t>.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1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Referanslar ve Kaynakça Nasıl Hazırlanır?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i="1" dirty="0"/>
              <a:t>AÜ SBF İktisat Bölümü Araştırma Yöntemleri ve Etiği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Farkları görelim (4):</a:t>
            </a:r>
          </a:p>
          <a:p>
            <a:pPr>
              <a:buNone/>
            </a:pPr>
            <a:r>
              <a:rPr lang="tr-TR" dirty="0" err="1" smtClean="0"/>
              <a:t>Econometrica</a:t>
            </a:r>
            <a:r>
              <a:rPr lang="tr-TR" dirty="0" smtClean="0"/>
              <a:t>: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GB" cap="small" dirty="0" err="1" smtClean="0"/>
              <a:t>Yalcintas</a:t>
            </a:r>
            <a:r>
              <a:rPr lang="en-GB" cap="small" dirty="0" smtClean="0"/>
              <a:t>, A.</a:t>
            </a:r>
            <a:r>
              <a:rPr lang="en-GB" dirty="0" smtClean="0"/>
              <a:t> (2013): "The Problem of Epistemic Cost: Why Do Economists Not Change Their Minds (About the 'Coase Theorem')?," </a:t>
            </a:r>
            <a:r>
              <a:rPr lang="en-GB" i="1" dirty="0" smtClean="0"/>
              <a:t>American Journal of Economics and Sociology</a:t>
            </a:r>
            <a:r>
              <a:rPr lang="en-GB" dirty="0" smtClean="0"/>
              <a:t>, 72</a:t>
            </a:r>
            <a:r>
              <a:rPr lang="tr-TR" dirty="0" smtClean="0"/>
              <a:t>, 1131-1157</a:t>
            </a:r>
            <a:r>
              <a:rPr lang="en-GB" dirty="0" smtClean="0"/>
              <a:t>.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75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 </a:t>
            </a:r>
            <a:r>
              <a:rPr lang="en-GB" dirty="0" err="1" smtClean="0"/>
              <a:t>Yayımlarız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Tezler</a:t>
            </a:r>
            <a:r>
              <a:rPr lang="en-GB" dirty="0" smtClean="0"/>
              <a:t> (YL </a:t>
            </a:r>
            <a:r>
              <a:rPr lang="en-GB" dirty="0" err="1" smtClean="0"/>
              <a:t>ve</a:t>
            </a:r>
            <a:r>
              <a:rPr lang="en-GB" dirty="0" smtClean="0"/>
              <a:t> DR)</a:t>
            </a:r>
          </a:p>
          <a:p>
            <a:r>
              <a:rPr lang="en-GB" dirty="0" err="1" smtClean="0"/>
              <a:t>Araştırma</a:t>
            </a:r>
            <a:r>
              <a:rPr lang="en-GB" dirty="0" smtClean="0"/>
              <a:t> </a:t>
            </a:r>
            <a:r>
              <a:rPr lang="en-GB" dirty="0" err="1" smtClean="0"/>
              <a:t>raporları</a:t>
            </a:r>
            <a:r>
              <a:rPr lang="en-GB" dirty="0" smtClean="0"/>
              <a:t> (TÜBİTAK, AB vs.)</a:t>
            </a:r>
          </a:p>
          <a:p>
            <a:r>
              <a:rPr lang="en-GB" dirty="0" err="1" smtClean="0"/>
              <a:t>Tartışma</a:t>
            </a:r>
            <a:r>
              <a:rPr lang="en-GB" dirty="0" smtClean="0"/>
              <a:t> </a:t>
            </a:r>
            <a:r>
              <a:rPr lang="en-GB" dirty="0" err="1" smtClean="0"/>
              <a:t>metinleri</a:t>
            </a:r>
            <a:r>
              <a:rPr lang="en-GB" dirty="0" smtClean="0"/>
              <a:t> (</a:t>
            </a:r>
            <a:r>
              <a:rPr lang="en-GB" dirty="0" err="1" smtClean="0"/>
              <a:t>eski</a:t>
            </a:r>
            <a:r>
              <a:rPr lang="en-GB" dirty="0" smtClean="0"/>
              <a:t> </a:t>
            </a:r>
            <a:r>
              <a:rPr lang="en-GB" dirty="0" err="1" smtClean="0"/>
              <a:t>hali</a:t>
            </a:r>
            <a:r>
              <a:rPr lang="en-GB" dirty="0" smtClean="0"/>
              <a:t>, </a:t>
            </a:r>
            <a:r>
              <a:rPr lang="en-GB" dirty="0" err="1" smtClean="0"/>
              <a:t>broşür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Akademik</a:t>
            </a:r>
            <a:r>
              <a:rPr lang="en-GB" dirty="0" smtClean="0"/>
              <a:t> </a:t>
            </a:r>
            <a:r>
              <a:rPr lang="en-GB" dirty="0" err="1" smtClean="0"/>
              <a:t>makaleler</a:t>
            </a:r>
            <a:r>
              <a:rPr lang="en-GB" dirty="0" smtClean="0"/>
              <a:t> (</a:t>
            </a:r>
            <a:r>
              <a:rPr lang="en-GB" dirty="0" err="1" smtClean="0"/>
              <a:t>eski</a:t>
            </a:r>
            <a:r>
              <a:rPr lang="en-GB" dirty="0" smtClean="0"/>
              <a:t> </a:t>
            </a:r>
            <a:r>
              <a:rPr lang="en-GB" dirty="0" err="1" smtClean="0"/>
              <a:t>Türkçeyle</a:t>
            </a:r>
            <a:r>
              <a:rPr lang="en-GB" dirty="0" smtClean="0"/>
              <a:t>, </a:t>
            </a:r>
            <a:r>
              <a:rPr lang="en-GB" dirty="0" err="1" smtClean="0"/>
              <a:t>risale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Kitap</a:t>
            </a:r>
            <a:r>
              <a:rPr lang="en-GB" dirty="0" smtClean="0"/>
              <a:t> </a:t>
            </a:r>
            <a:r>
              <a:rPr lang="en-GB" dirty="0" err="1" smtClean="0"/>
              <a:t>bölümleri</a:t>
            </a:r>
            <a:endParaRPr lang="en-GB" dirty="0" smtClean="0"/>
          </a:p>
          <a:p>
            <a:r>
              <a:rPr lang="en-GB" dirty="0" err="1" smtClean="0"/>
              <a:t>Kitaplar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037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93" y="387281"/>
            <a:ext cx="9223464" cy="6470719"/>
          </a:xfrm>
        </p:spPr>
      </p:pic>
    </p:spTree>
    <p:extLst>
      <p:ext uri="{BB962C8B-B14F-4D97-AF65-F5344CB8AC3E}">
        <p14:creationId xmlns:p14="http://schemas.microsoft.com/office/powerpoint/2010/main" val="643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Neden ve nasıl araştırma yaparız?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Ne yazarız?</a:t>
            </a:r>
          </a:p>
          <a:p>
            <a:pPr lvl="1"/>
            <a:r>
              <a:rPr lang="tr-TR" dirty="0" smtClean="0"/>
              <a:t>Kitap</a:t>
            </a:r>
          </a:p>
          <a:p>
            <a:pPr lvl="2"/>
            <a:r>
              <a:rPr lang="tr-TR" dirty="0" smtClean="0"/>
              <a:t>İmge, İletişim, AÜ SBF Yayınları, İstanbul Bilgi ÜY</a:t>
            </a:r>
          </a:p>
          <a:p>
            <a:pPr lvl="2"/>
            <a:r>
              <a:rPr lang="tr-TR" dirty="0" err="1" smtClean="0"/>
              <a:t>Routledge</a:t>
            </a:r>
            <a:r>
              <a:rPr lang="tr-TR" dirty="0" smtClean="0"/>
              <a:t>, Cambridge UP, Oxford UP</a:t>
            </a:r>
          </a:p>
          <a:p>
            <a:pPr lvl="1"/>
            <a:r>
              <a:rPr lang="tr-TR" dirty="0" smtClean="0"/>
              <a:t>Akademik makale</a:t>
            </a:r>
          </a:p>
          <a:p>
            <a:pPr lvl="2"/>
            <a:r>
              <a:rPr lang="tr-TR" dirty="0" smtClean="0"/>
              <a:t>SBF Dergisi, Mülkiye Dergisi, İktisat Dergisi</a:t>
            </a:r>
          </a:p>
          <a:p>
            <a:pPr lvl="2"/>
            <a:r>
              <a:rPr lang="tr-TR" dirty="0" err="1" smtClean="0"/>
              <a:t>American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Review</a:t>
            </a:r>
            <a:r>
              <a:rPr lang="tr-TR" dirty="0" smtClean="0"/>
              <a:t>, </a:t>
            </a:r>
            <a:r>
              <a:rPr lang="tr-TR" dirty="0" err="1" smtClean="0"/>
              <a:t>Journal</a:t>
            </a:r>
            <a:r>
              <a:rPr lang="tr-TR" dirty="0" smtClean="0"/>
              <a:t> of </a:t>
            </a:r>
            <a:r>
              <a:rPr lang="tr-TR" dirty="0" err="1" smtClean="0"/>
              <a:t>Polical</a:t>
            </a:r>
            <a:r>
              <a:rPr lang="tr-TR" dirty="0" smtClean="0"/>
              <a:t> </a:t>
            </a:r>
            <a:r>
              <a:rPr lang="tr-TR" dirty="0" err="1" smtClean="0"/>
              <a:t>Economy</a:t>
            </a:r>
            <a:r>
              <a:rPr lang="tr-TR" dirty="0" smtClean="0"/>
              <a:t>, </a:t>
            </a:r>
            <a:r>
              <a:rPr lang="tr-TR" dirty="0" err="1" smtClean="0"/>
              <a:t>Quarterly</a:t>
            </a:r>
            <a:r>
              <a:rPr lang="tr-TR" dirty="0" smtClean="0"/>
              <a:t> </a:t>
            </a:r>
            <a:r>
              <a:rPr lang="tr-TR" dirty="0" err="1" smtClean="0"/>
              <a:t>Journal</a:t>
            </a:r>
            <a:r>
              <a:rPr lang="tr-TR" dirty="0" smtClean="0"/>
              <a:t> of </a:t>
            </a:r>
            <a:r>
              <a:rPr lang="tr-TR" dirty="0" err="1" smtClean="0"/>
              <a:t>Economics</a:t>
            </a:r>
            <a:endParaRPr lang="tr-TR" dirty="0" smtClean="0"/>
          </a:p>
          <a:p>
            <a:pPr lvl="1"/>
            <a:r>
              <a:rPr lang="tr-TR" dirty="0" smtClean="0"/>
              <a:t>Tartışma / çalışma metni (</a:t>
            </a:r>
            <a:r>
              <a:rPr lang="tr-TR" dirty="0" err="1" smtClean="0"/>
              <a:t>discussion</a:t>
            </a:r>
            <a:r>
              <a:rPr lang="tr-TR" dirty="0" smtClean="0"/>
              <a:t> / </a:t>
            </a:r>
            <a:r>
              <a:rPr lang="tr-TR" dirty="0" err="1" smtClean="0"/>
              <a:t>working</a:t>
            </a:r>
            <a:r>
              <a:rPr lang="tr-TR" smtClean="0"/>
              <a:t> paper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AÜ SBF GETA Tartışma Metinleri</a:t>
            </a:r>
          </a:p>
          <a:p>
            <a:pPr lvl="1"/>
            <a:r>
              <a:rPr lang="tr-TR" dirty="0" smtClean="0"/>
              <a:t>Gazete ve magazin makaleleri</a:t>
            </a:r>
          </a:p>
          <a:p>
            <a:pPr lvl="2"/>
            <a:r>
              <a:rPr lang="tr-TR" dirty="0" smtClean="0"/>
              <a:t>Birikim, İktisat ve Toplum, Radikal 2</a:t>
            </a:r>
          </a:p>
          <a:p>
            <a:pPr lvl="2"/>
            <a:r>
              <a:rPr lang="tr-TR" dirty="0" err="1" smtClean="0"/>
              <a:t>Times</a:t>
            </a:r>
            <a:r>
              <a:rPr lang="tr-TR" dirty="0" smtClean="0"/>
              <a:t> </a:t>
            </a:r>
            <a:r>
              <a:rPr lang="tr-TR" dirty="0" err="1" smtClean="0"/>
              <a:t>Higher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, </a:t>
            </a:r>
            <a:r>
              <a:rPr lang="tr-TR" dirty="0" err="1" smtClean="0"/>
              <a:t>Chronicle</a:t>
            </a:r>
            <a:r>
              <a:rPr lang="tr-TR" dirty="0" smtClean="0"/>
              <a:t> of </a:t>
            </a:r>
            <a:r>
              <a:rPr lang="tr-TR" dirty="0" err="1" smtClean="0"/>
              <a:t>Higher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,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Affairs</a:t>
            </a:r>
            <a:endParaRPr lang="tr-TR" dirty="0" smtClean="0"/>
          </a:p>
          <a:p>
            <a:pPr lvl="1"/>
            <a:r>
              <a:rPr lang="tr-TR" dirty="0" err="1" smtClean="0"/>
              <a:t>Blog</a:t>
            </a:r>
            <a:r>
              <a:rPr lang="tr-TR" dirty="0" smtClean="0"/>
              <a:t> ve </a:t>
            </a:r>
            <a:r>
              <a:rPr lang="tr-TR" dirty="0" err="1" smtClean="0"/>
              <a:t>Twitter</a:t>
            </a:r>
            <a:r>
              <a:rPr lang="tr-TR" dirty="0" smtClean="0"/>
              <a:t> mesajları</a:t>
            </a:r>
          </a:p>
          <a:p>
            <a:pPr lvl="1"/>
            <a:r>
              <a:rPr lang="tr-TR" dirty="0" err="1" smtClean="0"/>
              <a:t>Unpublished</a:t>
            </a:r>
            <a:r>
              <a:rPr lang="tr-TR" dirty="0" smtClean="0"/>
              <a:t> </a:t>
            </a:r>
            <a:r>
              <a:rPr lang="tr-TR" dirty="0" err="1" smtClean="0"/>
              <a:t>materials</a:t>
            </a:r>
            <a:r>
              <a:rPr lang="tr-TR" dirty="0" smtClean="0"/>
              <a:t> (</a:t>
            </a:r>
            <a:r>
              <a:rPr lang="tr-TR" dirty="0" err="1" smtClean="0"/>
              <a:t>mimeo</a:t>
            </a:r>
            <a:r>
              <a:rPr lang="tr-T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092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Neden ve nasıl araştırma yaparız?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Nerede araştırma yaparız?</a:t>
            </a:r>
          </a:p>
          <a:p>
            <a:pPr lvl="1"/>
            <a:r>
              <a:rPr lang="tr-TR" dirty="0" smtClean="0"/>
              <a:t>Üniversiteler</a:t>
            </a:r>
          </a:p>
          <a:p>
            <a:pPr lvl="2"/>
            <a:r>
              <a:rPr lang="tr-TR" dirty="0" smtClean="0"/>
              <a:t>Cambridge, Oxford, Harvard, Chicago, LSE</a:t>
            </a:r>
          </a:p>
          <a:p>
            <a:pPr lvl="2"/>
            <a:r>
              <a:rPr lang="tr-TR" dirty="0" smtClean="0"/>
              <a:t>ODTÜ, Boğaziçi, Mektebi Mülkiye</a:t>
            </a:r>
          </a:p>
          <a:p>
            <a:pPr lvl="1"/>
            <a:r>
              <a:rPr lang="tr-TR" dirty="0" smtClean="0"/>
              <a:t>Dernek ve vakıflar</a:t>
            </a:r>
          </a:p>
          <a:p>
            <a:pPr lvl="2"/>
            <a:r>
              <a:rPr lang="tr-TR" dirty="0" err="1" smtClean="0"/>
              <a:t>American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, </a:t>
            </a:r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, </a:t>
            </a:r>
            <a:r>
              <a:rPr lang="tr-TR" dirty="0" err="1" smtClean="0"/>
              <a:t>World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, Türkiye Ekonomi Kurumu, Sosyal Bilimler Derneği</a:t>
            </a:r>
          </a:p>
          <a:p>
            <a:pPr lvl="2"/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History</a:t>
            </a:r>
            <a:r>
              <a:rPr lang="tr-TR" dirty="0" smtClean="0"/>
              <a:t> of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Thought</a:t>
            </a:r>
            <a:r>
              <a:rPr lang="tr-TR" dirty="0" smtClean="0"/>
              <a:t>, </a:t>
            </a:r>
            <a:r>
              <a:rPr lang="tr-TR" dirty="0" err="1" smtClean="0"/>
              <a:t>History</a:t>
            </a:r>
            <a:r>
              <a:rPr lang="tr-TR" dirty="0" smtClean="0"/>
              <a:t> of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Society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5566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Neden ve nasıl araştırma yaparız?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Nerede araştırma yaparız?</a:t>
            </a:r>
          </a:p>
          <a:p>
            <a:pPr lvl="1"/>
            <a:r>
              <a:rPr lang="tr-TR" dirty="0" smtClean="0"/>
              <a:t>Ulusal ve uluslararası </a:t>
            </a:r>
            <a:r>
              <a:rPr lang="tr-TR" dirty="0" err="1" smtClean="0"/>
              <a:t>network’ler</a:t>
            </a:r>
            <a:endParaRPr lang="tr-TR" dirty="0" smtClean="0"/>
          </a:p>
          <a:p>
            <a:pPr lvl="2"/>
            <a:r>
              <a:rPr lang="tr-TR" dirty="0" err="1" smtClean="0"/>
              <a:t>International</a:t>
            </a:r>
            <a:r>
              <a:rPr lang="tr-TR" dirty="0" smtClean="0"/>
              <a:t> Network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Methodology</a:t>
            </a:r>
            <a:r>
              <a:rPr lang="tr-TR" dirty="0" smtClean="0"/>
              <a:t> </a:t>
            </a:r>
          </a:p>
          <a:p>
            <a:pPr lvl="2"/>
            <a:r>
              <a:rPr lang="tr-TR" dirty="0" smtClean="0"/>
              <a:t>İktisadi Düşünce Girişimi, Bağımsız Sosyal Bilimciler</a:t>
            </a:r>
          </a:p>
          <a:p>
            <a:pPr lvl="1"/>
            <a:r>
              <a:rPr lang="tr-TR" dirty="0" smtClean="0"/>
              <a:t>Skoda Auto </a:t>
            </a:r>
            <a:r>
              <a:rPr lang="tr-TR" dirty="0" err="1" smtClean="0"/>
              <a:t>University</a:t>
            </a:r>
            <a:r>
              <a:rPr lang="tr-TR" dirty="0" smtClean="0"/>
              <a:t> (Çek Cumhuriyeti)</a:t>
            </a:r>
          </a:p>
          <a:p>
            <a:pPr lvl="2"/>
            <a:r>
              <a:rPr lang="tr-TR" dirty="0" smtClean="0"/>
              <a:t>Bilim – sanayi işbirliği</a:t>
            </a:r>
          </a:p>
          <a:p>
            <a:pPr lvl="1"/>
            <a:r>
              <a:rPr lang="en-GB" dirty="0" err="1" smtClean="0"/>
              <a:t>MOOC’lar</a:t>
            </a:r>
            <a:r>
              <a:rPr lang="en-GB" dirty="0" smtClean="0"/>
              <a:t> </a:t>
            </a:r>
          </a:p>
          <a:p>
            <a:pPr lvl="1"/>
            <a:r>
              <a:rPr lang="tr-TR" dirty="0" smtClean="0"/>
              <a:t>Üniversitelere gerçekten gerek var mı?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949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err="1" smtClean="0"/>
              <a:t>Massice</a:t>
            </a:r>
            <a:r>
              <a:rPr lang="en-GB" dirty="0" smtClean="0"/>
              <a:t> Open Online Course (MOOCs)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 smtClean="0"/>
              <a:t>Kitlesel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Çevrimiçi</a:t>
            </a:r>
            <a:r>
              <a:rPr lang="en-GB" dirty="0" smtClean="0"/>
              <a:t> </a:t>
            </a:r>
            <a:r>
              <a:rPr lang="en-GB" dirty="0" err="1" smtClean="0"/>
              <a:t>Dersler</a:t>
            </a:r>
            <a:r>
              <a:rPr lang="en-GB" dirty="0" smtClean="0"/>
              <a:t> (2008’den </a:t>
            </a:r>
            <a:r>
              <a:rPr lang="en-GB" dirty="0" err="1" smtClean="0"/>
              <a:t>bu</a:t>
            </a:r>
            <a:r>
              <a:rPr lang="en-GB" dirty="0" smtClean="0"/>
              <a:t> </a:t>
            </a:r>
            <a:r>
              <a:rPr lang="en-GB" dirty="0" err="1" smtClean="0"/>
              <a:t>yana</a:t>
            </a:r>
            <a:r>
              <a:rPr lang="en-GB" dirty="0" smtClean="0"/>
              <a:t>)</a:t>
            </a: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://online.stanford.edu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(non-profit)</a:t>
            </a:r>
            <a:endParaRPr lang="en-GB" dirty="0"/>
          </a:p>
          <a:p>
            <a:r>
              <a:rPr lang="en-GB" dirty="0">
                <a:hlinkClick r:id="rId3"/>
              </a:rPr>
              <a:t>https://www.futurelearn.com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(non-profit)</a:t>
            </a:r>
            <a:endParaRPr lang="en-GB" dirty="0"/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://www.coursera.org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(</a:t>
            </a:r>
            <a:r>
              <a:rPr lang="en-GB" dirty="0" err="1" smtClean="0"/>
              <a:t>ticari</a:t>
            </a:r>
            <a:r>
              <a:rPr lang="en-GB" dirty="0" smtClean="0"/>
              <a:t>)</a:t>
            </a:r>
          </a:p>
          <a:p>
            <a:r>
              <a:rPr lang="en-GB" dirty="0">
                <a:hlinkClick r:id="rId5"/>
              </a:rPr>
              <a:t>https://www.udacity.com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(</a:t>
            </a:r>
            <a:r>
              <a:rPr lang="en-GB" dirty="0" err="1" smtClean="0"/>
              <a:t>ticari</a:t>
            </a:r>
            <a:r>
              <a:rPr lang="en-GB" dirty="0" smtClean="0"/>
              <a:t>)</a:t>
            </a:r>
          </a:p>
          <a:p>
            <a:r>
              <a:rPr lang="en-GB" dirty="0">
                <a:hlinkClick r:id="rId6"/>
              </a:rPr>
              <a:t>https://www.edx.org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(</a:t>
            </a:r>
            <a:r>
              <a:rPr lang="en-GB" dirty="0" err="1" smtClean="0"/>
              <a:t>ticari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…</a:t>
            </a:r>
            <a:endParaRPr lang="en-GB" dirty="0"/>
          </a:p>
          <a:p>
            <a:r>
              <a:rPr lang="en-GB" dirty="0" err="1" smtClean="0"/>
              <a:t>Türkiye’de</a:t>
            </a:r>
            <a:r>
              <a:rPr lang="en-GB" dirty="0"/>
              <a:t> </a:t>
            </a:r>
            <a:r>
              <a:rPr lang="en-GB" dirty="0" err="1" smtClean="0"/>
              <a:t>radyo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televizsyon</a:t>
            </a:r>
            <a:r>
              <a:rPr lang="en-GB" dirty="0" smtClean="0"/>
              <a:t> </a:t>
            </a:r>
            <a:r>
              <a:rPr lang="en-GB" dirty="0" err="1" smtClean="0"/>
              <a:t>aracılığıyla</a:t>
            </a:r>
            <a:r>
              <a:rPr lang="en-GB" dirty="0" smtClean="0"/>
              <a:t> </a:t>
            </a:r>
            <a:r>
              <a:rPr lang="en-GB" dirty="0" err="1" smtClean="0"/>
              <a:t>yapılan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öğretim</a:t>
            </a:r>
            <a:r>
              <a:rPr lang="en-GB" dirty="0" smtClean="0"/>
              <a:t>, “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ders</a:t>
            </a:r>
            <a:r>
              <a:rPr lang="en-GB" dirty="0" smtClean="0"/>
              <a:t>” (Moodle </a:t>
            </a:r>
            <a:r>
              <a:rPr lang="en-GB" dirty="0" err="1" smtClean="0"/>
              <a:t>vd</a:t>
            </a:r>
            <a:r>
              <a:rPr lang="en-GB" dirty="0" smtClean="0"/>
              <a:t>. </a:t>
            </a:r>
            <a:r>
              <a:rPr lang="en-GB" dirty="0" err="1" smtClean="0"/>
              <a:t>Platformlar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6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9503"/>
              </p:ext>
            </p:extLst>
          </p:nvPr>
        </p:nvGraphicFramePr>
        <p:xfrm>
          <a:off x="3763616" y="-282656"/>
          <a:ext cx="4730688" cy="709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4114709" imgH="6172031" progId="AcroExch.Document.11">
                  <p:embed/>
                </p:oleObj>
              </mc:Choice>
              <mc:Fallback>
                <p:oleObj name="Acrobat Document" r:id="rId3" imgW="4114709" imgH="6172031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616" y="-282656"/>
                        <a:ext cx="4730688" cy="7096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2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852909"/>
              </p:ext>
            </p:extLst>
          </p:nvPr>
        </p:nvGraphicFramePr>
        <p:xfrm>
          <a:off x="3723861" y="-454935"/>
          <a:ext cx="4810201" cy="7215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3" imgW="4114709" imgH="6172031" progId="AcroExch.Document.11">
                  <p:embed/>
                </p:oleObj>
              </mc:Choice>
              <mc:Fallback>
                <p:oleObj name="Acrobat Document" r:id="rId3" imgW="4114709" imgH="6172031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861" y="-454935"/>
                        <a:ext cx="4810201" cy="7215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5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1196</Words>
  <Application>Microsoft Office PowerPoint</Application>
  <PresentationFormat>Widescreen</PresentationFormat>
  <Paragraphs>183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Acrobat Document</vt:lpstr>
      <vt:lpstr>Referanslar ve Kaynakca Nasıl Hazırlanır?</vt:lpstr>
      <vt:lpstr>Referanslar ve Kaynakça Nasıl Hazırlanır?</vt:lpstr>
      <vt:lpstr>Ne Yayımlarız?</vt:lpstr>
      <vt:lpstr>Neden ve nasıl araştırma yaparız?</vt:lpstr>
      <vt:lpstr>Neden ve nasıl araştırma yaparız?</vt:lpstr>
      <vt:lpstr>Neden ve nasıl araştırma yaparız?</vt:lpstr>
      <vt:lpstr>Massice Open Online Course (MOOCs)</vt:lpstr>
      <vt:lpstr>PowerPoint Presentation</vt:lpstr>
      <vt:lpstr>PowerPoint Presentation</vt:lpstr>
      <vt:lpstr>PowerPoint Presentation</vt:lpstr>
      <vt:lpstr>PowerPoint Presentation</vt:lpstr>
      <vt:lpstr>Referanslar ve Kaynakça Nasıl Hazırlanır? </vt:lpstr>
      <vt:lpstr>Referanslar ve Kaynakça Nasıl Hazırlanır?</vt:lpstr>
      <vt:lpstr>Referanslar ve Kaynakça Nasıl Hazırlanır? </vt:lpstr>
      <vt:lpstr>Referanslar ve Kaynakça Nasıl Hazırlanır? </vt:lpstr>
      <vt:lpstr>Referanslar ve Kaynakça Nasıl Hazırlanır? </vt:lpstr>
      <vt:lpstr>Referanslar ve Kaynakça Nasıl Hazırlanır?</vt:lpstr>
      <vt:lpstr>Referanslar ve Kaynakça Nasıl Hazırlanır?</vt:lpstr>
      <vt:lpstr>Referanslar ve Kaynakça Nasıl Hazırlanır?</vt:lpstr>
      <vt:lpstr>Referanslar ve Kaynakça Nasıl Hazırlanır?</vt:lpstr>
      <vt:lpstr>Referanslar ve Kaynakça Nasıl Hazırlanır?</vt:lpstr>
      <vt:lpstr>Referanslar ve Kaynakça Nasıl Hazırlanır?</vt:lpstr>
      <vt:lpstr>Referanslar ve Kaynakça Nasıl Hazırlanır?</vt:lpstr>
      <vt:lpstr>Referanslar ve Kaynakça Nasıl Hazırlanır?</vt:lpstr>
      <vt:lpstr>Referanslar ve Kaynakça Nasıl Hazırlanır?</vt:lpstr>
      <vt:lpstr>Referanslar ve Kaynakça Nasıl Hazırlanır? AÜ SBF İktisat Bölümü Araştırma Yöntemleri ve Etiği</vt:lpstr>
      <vt:lpstr>Referanslar ve Kaynakça Nasıl Hazırlanır? AÜ SBF İktisat Bölümü Araştırma Yöntemleri ve Etiği</vt:lpstr>
      <vt:lpstr>Referanslar ve Kaynakça Nasıl Hazırlanır? AÜ SBF İktisat Bölümü Araştırma Yöntemleri ve Etiği</vt:lpstr>
      <vt:lpstr>Referanslar ve Kaynakça Nasıl Hazırlanır? AÜ SBF İktisat Bölümü Araştırma Yöntemleri ve Etiği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Referans Nasıl Verilir?</dc:title>
  <dc:creator>Altug Yalcintas</dc:creator>
  <cp:lastModifiedBy>Altug Yalcintas</cp:lastModifiedBy>
  <cp:revision>17</cp:revision>
  <dcterms:created xsi:type="dcterms:W3CDTF">2018-10-01T10:46:12Z</dcterms:created>
  <dcterms:modified xsi:type="dcterms:W3CDTF">2019-07-12T08:11:16Z</dcterms:modified>
</cp:coreProperties>
</file>