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5" d="100"/>
          <a:sy n="65" d="100"/>
        </p:scale>
        <p:origin x="19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E99370-C5FF-4C01-A6AA-2774E772DB52}"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C41888E6-7F46-4AC1-A30A-D5089E8F83D4}">
      <dgm:prSet custT="1"/>
      <dgm:spPr/>
      <dgm:t>
        <a:bodyPr/>
        <a:lstStyle/>
        <a:p>
          <a:r>
            <a:rPr lang="tr-TR" sz="2800" b="1" dirty="0">
              <a:solidFill>
                <a:srgbClr val="FF0000"/>
              </a:solidFill>
            </a:rPr>
            <a:t>Kredili İhracat</a:t>
          </a:r>
          <a:endParaRPr lang="en-US" sz="2800" b="1" dirty="0">
            <a:solidFill>
              <a:srgbClr val="FF0000"/>
            </a:solidFill>
          </a:endParaRPr>
        </a:p>
      </dgm:t>
    </dgm:pt>
    <dgm:pt modelId="{42C00FFF-CFA7-4837-9489-44A04DAE1174}" type="parTrans" cxnId="{35920C6B-8961-43AA-8790-0610251A5E31}">
      <dgm:prSet/>
      <dgm:spPr/>
      <dgm:t>
        <a:bodyPr/>
        <a:lstStyle/>
        <a:p>
          <a:endParaRPr lang="en-US"/>
        </a:p>
      </dgm:t>
    </dgm:pt>
    <dgm:pt modelId="{A22D86CC-8E16-4F1B-8EF2-6B129957148F}" type="sibTrans" cxnId="{35920C6B-8961-43AA-8790-0610251A5E31}">
      <dgm:prSet/>
      <dgm:spPr/>
      <dgm:t>
        <a:bodyPr/>
        <a:lstStyle/>
        <a:p>
          <a:endParaRPr lang="en-US"/>
        </a:p>
      </dgm:t>
    </dgm:pt>
    <dgm:pt modelId="{2240A7E1-8528-4371-B669-676983C422D7}">
      <dgm:prSet/>
      <dgm:spPr/>
      <dgm:t>
        <a:bodyPr/>
        <a:lstStyle/>
        <a:p>
          <a:r>
            <a:rPr lang="tr-TR" b="1"/>
            <a:t>İhracat Yönetmeliği çerçevesinde kredili ihracat, iki ve çok taraflı kredi anlaşmaları dışında kalmak kaydıyla ihracat bedelinin Türk Parası Kıymetini Koruma Mevzuatı’nda öngörülen süreleri aşacak şekilde yurda getirilmesine olanak tanıyan ihracat türüdür</a:t>
          </a:r>
          <a:r>
            <a:rPr lang="tr-TR"/>
            <a:t>.</a:t>
          </a:r>
          <a:endParaRPr lang="en-US"/>
        </a:p>
      </dgm:t>
    </dgm:pt>
    <dgm:pt modelId="{70657D38-C5A0-478F-A956-F73B911D4571}" type="parTrans" cxnId="{364514A3-D485-467F-8498-3E78E5DB87D4}">
      <dgm:prSet/>
      <dgm:spPr/>
      <dgm:t>
        <a:bodyPr/>
        <a:lstStyle/>
        <a:p>
          <a:endParaRPr lang="en-US"/>
        </a:p>
      </dgm:t>
    </dgm:pt>
    <dgm:pt modelId="{2B41AE1E-69C4-452F-B781-864DCC823CC6}" type="sibTrans" cxnId="{364514A3-D485-467F-8498-3E78E5DB87D4}">
      <dgm:prSet/>
      <dgm:spPr/>
      <dgm:t>
        <a:bodyPr/>
        <a:lstStyle/>
        <a:p>
          <a:endParaRPr lang="en-US"/>
        </a:p>
      </dgm:t>
    </dgm:pt>
    <dgm:pt modelId="{06157B38-DA14-4F2D-8C8F-AA76CE80927F}">
      <dgm:prSet custT="1"/>
      <dgm:spPr/>
      <dgm:t>
        <a:bodyPr/>
        <a:lstStyle/>
        <a:p>
          <a:r>
            <a:rPr lang="tr-TR" sz="2400" b="1" dirty="0"/>
            <a:t>Kredili ihracat talepleri ile ilgili müracaatlar mal cinsi, ödeme planı ve ödeme süresini içeren satış sözleşmesinin aslı ve Türkçe tercümesi ile birlikte ihracatçı birliklerine yapılmaktadır.</a:t>
          </a:r>
          <a:endParaRPr lang="en-US" sz="2400" b="1" dirty="0"/>
        </a:p>
      </dgm:t>
    </dgm:pt>
    <dgm:pt modelId="{59DFAC65-B49F-42E5-9844-67B44D2A66B0}" type="parTrans" cxnId="{17EE4531-46DF-475A-8D69-3DF11D3DF846}">
      <dgm:prSet/>
      <dgm:spPr/>
      <dgm:t>
        <a:bodyPr/>
        <a:lstStyle/>
        <a:p>
          <a:endParaRPr lang="en-US"/>
        </a:p>
      </dgm:t>
    </dgm:pt>
    <dgm:pt modelId="{97445722-7B70-4DA0-945C-9C927EE9C849}" type="sibTrans" cxnId="{17EE4531-46DF-475A-8D69-3DF11D3DF846}">
      <dgm:prSet/>
      <dgm:spPr/>
      <dgm:t>
        <a:bodyPr/>
        <a:lstStyle/>
        <a:p>
          <a:endParaRPr lang="en-US"/>
        </a:p>
      </dgm:t>
    </dgm:pt>
    <dgm:pt modelId="{C25D20E0-D02D-4FDF-8BD1-20549C49524F}" type="pres">
      <dgm:prSet presAssocID="{27E99370-C5FF-4C01-A6AA-2774E772DB52}" presName="vert0" presStyleCnt="0">
        <dgm:presLayoutVars>
          <dgm:dir/>
          <dgm:animOne val="branch"/>
          <dgm:animLvl val="lvl"/>
        </dgm:presLayoutVars>
      </dgm:prSet>
      <dgm:spPr/>
    </dgm:pt>
    <dgm:pt modelId="{BAB72350-301D-428A-B4E1-7A11505644D4}" type="pres">
      <dgm:prSet presAssocID="{C41888E6-7F46-4AC1-A30A-D5089E8F83D4}" presName="thickLine" presStyleLbl="alignNode1" presStyleIdx="0" presStyleCnt="3"/>
      <dgm:spPr/>
    </dgm:pt>
    <dgm:pt modelId="{9F3E0AEF-5A69-41B2-B1E9-D73FEBDE85F6}" type="pres">
      <dgm:prSet presAssocID="{C41888E6-7F46-4AC1-A30A-D5089E8F83D4}" presName="horz1" presStyleCnt="0"/>
      <dgm:spPr/>
    </dgm:pt>
    <dgm:pt modelId="{576AA84E-13D7-40AC-A127-82118D026495}" type="pres">
      <dgm:prSet presAssocID="{C41888E6-7F46-4AC1-A30A-D5089E8F83D4}" presName="tx1" presStyleLbl="revTx" presStyleIdx="0" presStyleCnt="3"/>
      <dgm:spPr/>
    </dgm:pt>
    <dgm:pt modelId="{2B3BBE71-F9FF-4173-BD8A-500C8CA4BBA9}" type="pres">
      <dgm:prSet presAssocID="{C41888E6-7F46-4AC1-A30A-D5089E8F83D4}" presName="vert1" presStyleCnt="0"/>
      <dgm:spPr/>
    </dgm:pt>
    <dgm:pt modelId="{AE57781C-F9C5-49FB-A4CD-AAD4F5C04DA6}" type="pres">
      <dgm:prSet presAssocID="{2240A7E1-8528-4371-B669-676983C422D7}" presName="thickLine" presStyleLbl="alignNode1" presStyleIdx="1" presStyleCnt="3"/>
      <dgm:spPr/>
    </dgm:pt>
    <dgm:pt modelId="{7BBEAD48-57C8-4C66-B34C-856D3A164B42}" type="pres">
      <dgm:prSet presAssocID="{2240A7E1-8528-4371-B669-676983C422D7}" presName="horz1" presStyleCnt="0"/>
      <dgm:spPr/>
    </dgm:pt>
    <dgm:pt modelId="{2197253F-BAAE-4A0F-A4C8-3E09356F6085}" type="pres">
      <dgm:prSet presAssocID="{2240A7E1-8528-4371-B669-676983C422D7}" presName="tx1" presStyleLbl="revTx" presStyleIdx="1" presStyleCnt="3"/>
      <dgm:spPr/>
    </dgm:pt>
    <dgm:pt modelId="{ED422AA8-EE4E-4F29-B7DD-60A457499029}" type="pres">
      <dgm:prSet presAssocID="{2240A7E1-8528-4371-B669-676983C422D7}" presName="vert1" presStyleCnt="0"/>
      <dgm:spPr/>
    </dgm:pt>
    <dgm:pt modelId="{A1F598A5-CFD1-4B57-867A-135F66079450}" type="pres">
      <dgm:prSet presAssocID="{06157B38-DA14-4F2D-8C8F-AA76CE80927F}" presName="thickLine" presStyleLbl="alignNode1" presStyleIdx="2" presStyleCnt="3"/>
      <dgm:spPr/>
    </dgm:pt>
    <dgm:pt modelId="{0A9430D3-8086-4C97-AC14-509398135394}" type="pres">
      <dgm:prSet presAssocID="{06157B38-DA14-4F2D-8C8F-AA76CE80927F}" presName="horz1" presStyleCnt="0"/>
      <dgm:spPr/>
    </dgm:pt>
    <dgm:pt modelId="{4A5F456C-EFA9-4A2E-BBE1-D6E0142BAF8E}" type="pres">
      <dgm:prSet presAssocID="{06157B38-DA14-4F2D-8C8F-AA76CE80927F}" presName="tx1" presStyleLbl="revTx" presStyleIdx="2" presStyleCnt="3"/>
      <dgm:spPr/>
    </dgm:pt>
    <dgm:pt modelId="{DC9AAE6B-9585-410F-BFD4-2062947A16B1}" type="pres">
      <dgm:prSet presAssocID="{06157B38-DA14-4F2D-8C8F-AA76CE80927F}" presName="vert1" presStyleCnt="0"/>
      <dgm:spPr/>
    </dgm:pt>
  </dgm:ptLst>
  <dgm:cxnLst>
    <dgm:cxn modelId="{8D044423-B6E7-4C26-B040-48B98E306A86}" type="presOf" srcId="{06157B38-DA14-4F2D-8C8F-AA76CE80927F}" destId="{4A5F456C-EFA9-4A2E-BBE1-D6E0142BAF8E}" srcOrd="0" destOrd="0" presId="urn:microsoft.com/office/officeart/2008/layout/LinedList"/>
    <dgm:cxn modelId="{17EE4531-46DF-475A-8D69-3DF11D3DF846}" srcId="{27E99370-C5FF-4C01-A6AA-2774E772DB52}" destId="{06157B38-DA14-4F2D-8C8F-AA76CE80927F}" srcOrd="2" destOrd="0" parTransId="{59DFAC65-B49F-42E5-9844-67B44D2A66B0}" sibTransId="{97445722-7B70-4DA0-945C-9C927EE9C849}"/>
    <dgm:cxn modelId="{FDA83D43-45DF-43AA-9125-C76EC5D1DDDA}" type="presOf" srcId="{2240A7E1-8528-4371-B669-676983C422D7}" destId="{2197253F-BAAE-4A0F-A4C8-3E09356F6085}" srcOrd="0" destOrd="0" presId="urn:microsoft.com/office/officeart/2008/layout/LinedList"/>
    <dgm:cxn modelId="{35920C6B-8961-43AA-8790-0610251A5E31}" srcId="{27E99370-C5FF-4C01-A6AA-2774E772DB52}" destId="{C41888E6-7F46-4AC1-A30A-D5089E8F83D4}" srcOrd="0" destOrd="0" parTransId="{42C00FFF-CFA7-4837-9489-44A04DAE1174}" sibTransId="{A22D86CC-8E16-4F1B-8EF2-6B129957148F}"/>
    <dgm:cxn modelId="{06DB4C50-301E-4EE6-9F4A-F7E4B28A2BF4}" type="presOf" srcId="{C41888E6-7F46-4AC1-A30A-D5089E8F83D4}" destId="{576AA84E-13D7-40AC-A127-82118D026495}" srcOrd="0" destOrd="0" presId="urn:microsoft.com/office/officeart/2008/layout/LinedList"/>
    <dgm:cxn modelId="{364514A3-D485-467F-8498-3E78E5DB87D4}" srcId="{27E99370-C5FF-4C01-A6AA-2774E772DB52}" destId="{2240A7E1-8528-4371-B669-676983C422D7}" srcOrd="1" destOrd="0" parTransId="{70657D38-C5A0-478F-A956-F73B911D4571}" sibTransId="{2B41AE1E-69C4-452F-B781-864DCC823CC6}"/>
    <dgm:cxn modelId="{74C561C0-B0DF-49E7-B473-38D7644231DB}" type="presOf" srcId="{27E99370-C5FF-4C01-A6AA-2774E772DB52}" destId="{C25D20E0-D02D-4FDF-8BD1-20549C49524F}" srcOrd="0" destOrd="0" presId="urn:microsoft.com/office/officeart/2008/layout/LinedList"/>
    <dgm:cxn modelId="{3049B591-7AEA-4C93-AB80-572373975628}" type="presParOf" srcId="{C25D20E0-D02D-4FDF-8BD1-20549C49524F}" destId="{BAB72350-301D-428A-B4E1-7A11505644D4}" srcOrd="0" destOrd="0" presId="urn:microsoft.com/office/officeart/2008/layout/LinedList"/>
    <dgm:cxn modelId="{54E3EBE7-03DC-4693-B3F9-300356983FE5}" type="presParOf" srcId="{C25D20E0-D02D-4FDF-8BD1-20549C49524F}" destId="{9F3E0AEF-5A69-41B2-B1E9-D73FEBDE85F6}" srcOrd="1" destOrd="0" presId="urn:microsoft.com/office/officeart/2008/layout/LinedList"/>
    <dgm:cxn modelId="{707ACA6A-1AE1-4848-A0E3-6FDC1379E27F}" type="presParOf" srcId="{9F3E0AEF-5A69-41B2-B1E9-D73FEBDE85F6}" destId="{576AA84E-13D7-40AC-A127-82118D026495}" srcOrd="0" destOrd="0" presId="urn:microsoft.com/office/officeart/2008/layout/LinedList"/>
    <dgm:cxn modelId="{3DBBCF44-E0A0-4D58-B0F2-D49E21769B26}" type="presParOf" srcId="{9F3E0AEF-5A69-41B2-B1E9-D73FEBDE85F6}" destId="{2B3BBE71-F9FF-4173-BD8A-500C8CA4BBA9}" srcOrd="1" destOrd="0" presId="urn:microsoft.com/office/officeart/2008/layout/LinedList"/>
    <dgm:cxn modelId="{329BB59A-FB82-4EBE-968B-83D92258014C}" type="presParOf" srcId="{C25D20E0-D02D-4FDF-8BD1-20549C49524F}" destId="{AE57781C-F9C5-49FB-A4CD-AAD4F5C04DA6}" srcOrd="2" destOrd="0" presId="urn:microsoft.com/office/officeart/2008/layout/LinedList"/>
    <dgm:cxn modelId="{10AA7261-D4AF-46E0-8FDA-A57A753E523E}" type="presParOf" srcId="{C25D20E0-D02D-4FDF-8BD1-20549C49524F}" destId="{7BBEAD48-57C8-4C66-B34C-856D3A164B42}" srcOrd="3" destOrd="0" presId="urn:microsoft.com/office/officeart/2008/layout/LinedList"/>
    <dgm:cxn modelId="{6D82F707-0832-448D-9CE0-75BECBF29E3F}" type="presParOf" srcId="{7BBEAD48-57C8-4C66-B34C-856D3A164B42}" destId="{2197253F-BAAE-4A0F-A4C8-3E09356F6085}" srcOrd="0" destOrd="0" presId="urn:microsoft.com/office/officeart/2008/layout/LinedList"/>
    <dgm:cxn modelId="{CF75654E-71C7-4020-BC26-94E1C5BCA2F7}" type="presParOf" srcId="{7BBEAD48-57C8-4C66-B34C-856D3A164B42}" destId="{ED422AA8-EE4E-4F29-B7DD-60A457499029}" srcOrd="1" destOrd="0" presId="urn:microsoft.com/office/officeart/2008/layout/LinedList"/>
    <dgm:cxn modelId="{7CE2B232-3749-4593-9F28-BD6EAE865ECD}" type="presParOf" srcId="{C25D20E0-D02D-4FDF-8BD1-20549C49524F}" destId="{A1F598A5-CFD1-4B57-867A-135F66079450}" srcOrd="4" destOrd="0" presId="urn:microsoft.com/office/officeart/2008/layout/LinedList"/>
    <dgm:cxn modelId="{B07F0F91-8293-45F5-9F86-5BD181FC36BB}" type="presParOf" srcId="{C25D20E0-D02D-4FDF-8BD1-20549C49524F}" destId="{0A9430D3-8086-4C97-AC14-509398135394}" srcOrd="5" destOrd="0" presId="urn:microsoft.com/office/officeart/2008/layout/LinedList"/>
    <dgm:cxn modelId="{B67BEA44-6D24-4A30-888D-A461682F31A5}" type="presParOf" srcId="{0A9430D3-8086-4C97-AC14-509398135394}" destId="{4A5F456C-EFA9-4A2E-BBE1-D6E0142BAF8E}" srcOrd="0" destOrd="0" presId="urn:microsoft.com/office/officeart/2008/layout/LinedList"/>
    <dgm:cxn modelId="{3501CAF4-EC76-4E21-A153-677977FEE9FD}" type="presParOf" srcId="{0A9430D3-8086-4C97-AC14-509398135394}" destId="{DC9AAE6B-9585-410F-BFD4-2062947A16B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C51F1B-97C3-4F3F-A234-16B01DA2D168}"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0EDA3AC1-1C34-4FC2-8DD4-5FE580589FBB}">
      <dgm:prSet custT="1"/>
      <dgm:spPr/>
      <dgm:t>
        <a:bodyPr/>
        <a:lstStyle/>
        <a:p>
          <a:r>
            <a:rPr lang="tr-TR" sz="2800" b="1" dirty="0">
              <a:solidFill>
                <a:srgbClr val="FF0000"/>
              </a:solidFill>
              <a:highlight>
                <a:srgbClr val="000080"/>
              </a:highlight>
            </a:rPr>
            <a:t>Konsinye İhracat</a:t>
          </a:r>
          <a:endParaRPr lang="en-US" sz="2800" b="1" dirty="0">
            <a:solidFill>
              <a:srgbClr val="FF0000"/>
            </a:solidFill>
            <a:highlight>
              <a:srgbClr val="000080"/>
            </a:highlight>
          </a:endParaRPr>
        </a:p>
      </dgm:t>
    </dgm:pt>
    <dgm:pt modelId="{A5B5ABA0-842A-411F-A3E2-D868C20B18AD}" type="parTrans" cxnId="{2D91302D-342A-4E0D-9923-5B92BC9FC152}">
      <dgm:prSet/>
      <dgm:spPr/>
      <dgm:t>
        <a:bodyPr/>
        <a:lstStyle/>
        <a:p>
          <a:endParaRPr lang="en-US"/>
        </a:p>
      </dgm:t>
    </dgm:pt>
    <dgm:pt modelId="{F221987C-4890-4867-81D3-B1B31E3C33C3}" type="sibTrans" cxnId="{2D91302D-342A-4E0D-9923-5B92BC9FC152}">
      <dgm:prSet/>
      <dgm:spPr/>
      <dgm:t>
        <a:bodyPr/>
        <a:lstStyle/>
        <a:p>
          <a:endParaRPr lang="en-US"/>
        </a:p>
      </dgm:t>
    </dgm:pt>
    <dgm:pt modelId="{F8768979-3EF1-4535-A5A9-4F43B0BFD42B}">
      <dgm:prSet/>
      <dgm:spPr/>
      <dgm:t>
        <a:bodyPr/>
        <a:lstStyle/>
        <a:p>
          <a:r>
            <a:rPr lang="tr-TR" b="1" dirty="0">
              <a:solidFill>
                <a:srgbClr val="FF0000"/>
              </a:solidFill>
              <a:highlight>
                <a:srgbClr val="FFFF00"/>
              </a:highlight>
            </a:rPr>
            <a:t>Malların kesin olarak satılmadan yurt dışına gönderilmesine, bir yıllık satış süresi tanınmasına, bu süre içinde toptan veya perakende olarak satılan mal bedeli dövizlerin kesin satışı müteakip, kambiyo mevzuatının verdiği süre içinde Türkiye'ye getirilmesine ve satılamayan malların vergisel yükümlülüklere takılmadan geri getirilmesine imkân veren bir ihracat türüdür.</a:t>
          </a:r>
          <a:endParaRPr lang="en-US" b="1" dirty="0">
            <a:solidFill>
              <a:srgbClr val="FF0000"/>
            </a:solidFill>
            <a:highlight>
              <a:srgbClr val="FFFF00"/>
            </a:highlight>
          </a:endParaRPr>
        </a:p>
      </dgm:t>
    </dgm:pt>
    <dgm:pt modelId="{0F4C35AB-6100-4640-BAC8-2AE50A730D18}" type="parTrans" cxnId="{16F26BFC-A0A8-424C-8B91-8FD766E084B3}">
      <dgm:prSet/>
      <dgm:spPr/>
      <dgm:t>
        <a:bodyPr/>
        <a:lstStyle/>
        <a:p>
          <a:endParaRPr lang="en-US"/>
        </a:p>
      </dgm:t>
    </dgm:pt>
    <dgm:pt modelId="{0B9F955C-DEAE-41CF-AB92-ED0C6E7EA917}" type="sibTrans" cxnId="{16F26BFC-A0A8-424C-8B91-8FD766E084B3}">
      <dgm:prSet/>
      <dgm:spPr/>
      <dgm:t>
        <a:bodyPr/>
        <a:lstStyle/>
        <a:p>
          <a:endParaRPr lang="en-US"/>
        </a:p>
      </dgm:t>
    </dgm:pt>
    <dgm:pt modelId="{D1EB1541-04D5-4A94-8FE9-1B6130D50452}" type="pres">
      <dgm:prSet presAssocID="{95C51F1B-97C3-4F3F-A234-16B01DA2D168}" presName="Name0" presStyleCnt="0">
        <dgm:presLayoutVars>
          <dgm:dir/>
          <dgm:resizeHandles val="exact"/>
        </dgm:presLayoutVars>
      </dgm:prSet>
      <dgm:spPr/>
    </dgm:pt>
    <dgm:pt modelId="{7B8445CF-D50A-42DD-85AE-CB77D6464659}" type="pres">
      <dgm:prSet presAssocID="{0EDA3AC1-1C34-4FC2-8DD4-5FE580589FBB}" presName="node" presStyleLbl="node1" presStyleIdx="0" presStyleCnt="2" custLinFactNeighborX="23128" custLinFactNeighborY="267">
        <dgm:presLayoutVars>
          <dgm:bulletEnabled val="1"/>
        </dgm:presLayoutVars>
      </dgm:prSet>
      <dgm:spPr/>
    </dgm:pt>
    <dgm:pt modelId="{0C6B3488-8DDE-44EC-B9F9-2F340B93F0A0}" type="pres">
      <dgm:prSet presAssocID="{F221987C-4890-4867-81D3-B1B31E3C33C3}" presName="sibTrans" presStyleLbl="sibTrans2D1" presStyleIdx="0" presStyleCnt="1"/>
      <dgm:spPr/>
    </dgm:pt>
    <dgm:pt modelId="{9C25C3B8-4EEB-4CE9-AD1A-AFBD7BD9C7D5}" type="pres">
      <dgm:prSet presAssocID="{F221987C-4890-4867-81D3-B1B31E3C33C3}" presName="connectorText" presStyleLbl="sibTrans2D1" presStyleIdx="0" presStyleCnt="1"/>
      <dgm:spPr/>
    </dgm:pt>
    <dgm:pt modelId="{9CFC87FE-E2F3-4E2C-9C26-17B1ED8BA0BD}" type="pres">
      <dgm:prSet presAssocID="{F8768979-3EF1-4535-A5A9-4F43B0BFD42B}" presName="node" presStyleLbl="node1" presStyleIdx="1" presStyleCnt="2" custScaleX="162039" custScaleY="177146">
        <dgm:presLayoutVars>
          <dgm:bulletEnabled val="1"/>
        </dgm:presLayoutVars>
      </dgm:prSet>
      <dgm:spPr/>
    </dgm:pt>
  </dgm:ptLst>
  <dgm:cxnLst>
    <dgm:cxn modelId="{94D0B222-CA4F-47A2-8F2A-781211F6CEDD}" type="presOf" srcId="{0EDA3AC1-1C34-4FC2-8DD4-5FE580589FBB}" destId="{7B8445CF-D50A-42DD-85AE-CB77D6464659}" srcOrd="0" destOrd="0" presId="urn:microsoft.com/office/officeart/2005/8/layout/process1"/>
    <dgm:cxn modelId="{A457302D-0EDF-4BE3-B89F-9366CF693649}" type="presOf" srcId="{F221987C-4890-4867-81D3-B1B31E3C33C3}" destId="{9C25C3B8-4EEB-4CE9-AD1A-AFBD7BD9C7D5}" srcOrd="1" destOrd="0" presId="urn:microsoft.com/office/officeart/2005/8/layout/process1"/>
    <dgm:cxn modelId="{2D91302D-342A-4E0D-9923-5B92BC9FC152}" srcId="{95C51F1B-97C3-4F3F-A234-16B01DA2D168}" destId="{0EDA3AC1-1C34-4FC2-8DD4-5FE580589FBB}" srcOrd="0" destOrd="0" parTransId="{A5B5ABA0-842A-411F-A3E2-D868C20B18AD}" sibTransId="{F221987C-4890-4867-81D3-B1B31E3C33C3}"/>
    <dgm:cxn modelId="{A9BA0695-996C-4C6C-AC69-91EDB5A740DE}" type="presOf" srcId="{95C51F1B-97C3-4F3F-A234-16B01DA2D168}" destId="{D1EB1541-04D5-4A94-8FE9-1B6130D50452}" srcOrd="0" destOrd="0" presId="urn:microsoft.com/office/officeart/2005/8/layout/process1"/>
    <dgm:cxn modelId="{67A797CB-639E-42F1-B4FC-19428DF278A6}" type="presOf" srcId="{F221987C-4890-4867-81D3-B1B31E3C33C3}" destId="{0C6B3488-8DDE-44EC-B9F9-2F340B93F0A0}" srcOrd="0" destOrd="0" presId="urn:microsoft.com/office/officeart/2005/8/layout/process1"/>
    <dgm:cxn modelId="{F71395D4-0EAB-4D72-840C-6E825B054B90}" type="presOf" srcId="{F8768979-3EF1-4535-A5A9-4F43B0BFD42B}" destId="{9CFC87FE-E2F3-4E2C-9C26-17B1ED8BA0BD}" srcOrd="0" destOrd="0" presId="urn:microsoft.com/office/officeart/2005/8/layout/process1"/>
    <dgm:cxn modelId="{16F26BFC-A0A8-424C-8B91-8FD766E084B3}" srcId="{95C51F1B-97C3-4F3F-A234-16B01DA2D168}" destId="{F8768979-3EF1-4535-A5A9-4F43B0BFD42B}" srcOrd="1" destOrd="0" parTransId="{0F4C35AB-6100-4640-BAC8-2AE50A730D18}" sibTransId="{0B9F955C-DEAE-41CF-AB92-ED0C6E7EA917}"/>
    <dgm:cxn modelId="{CFE161A8-7387-4721-8DF6-81C8FA34710A}" type="presParOf" srcId="{D1EB1541-04D5-4A94-8FE9-1B6130D50452}" destId="{7B8445CF-D50A-42DD-85AE-CB77D6464659}" srcOrd="0" destOrd="0" presId="urn:microsoft.com/office/officeart/2005/8/layout/process1"/>
    <dgm:cxn modelId="{6F8FFC03-C14C-4002-9EAB-E65063FF0F30}" type="presParOf" srcId="{D1EB1541-04D5-4A94-8FE9-1B6130D50452}" destId="{0C6B3488-8DDE-44EC-B9F9-2F340B93F0A0}" srcOrd="1" destOrd="0" presId="urn:microsoft.com/office/officeart/2005/8/layout/process1"/>
    <dgm:cxn modelId="{307FF2A4-2EE3-4727-BA79-F1CCD02AA90A}" type="presParOf" srcId="{0C6B3488-8DDE-44EC-B9F9-2F340B93F0A0}" destId="{9C25C3B8-4EEB-4CE9-AD1A-AFBD7BD9C7D5}" srcOrd="0" destOrd="0" presId="urn:microsoft.com/office/officeart/2005/8/layout/process1"/>
    <dgm:cxn modelId="{9F627860-88EE-4847-9472-29B9FA05AF3B}" type="presParOf" srcId="{D1EB1541-04D5-4A94-8FE9-1B6130D50452}" destId="{9CFC87FE-E2F3-4E2C-9C26-17B1ED8BA0BD}"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FF3BDA-D774-45E2-94A2-87D3DF7AB3BD}" type="doc">
      <dgm:prSet loTypeId="urn:microsoft.com/office/officeart/2005/8/layout/process1" loCatId="process" qsTypeId="urn:microsoft.com/office/officeart/2005/8/quickstyle/simple1" qsCatId="simple" csTypeId="urn:microsoft.com/office/officeart/2005/8/colors/colorful1" csCatId="colorful" phldr="1"/>
      <dgm:spPr/>
      <dgm:t>
        <a:bodyPr/>
        <a:lstStyle/>
        <a:p>
          <a:endParaRPr lang="en-US"/>
        </a:p>
      </dgm:t>
    </dgm:pt>
    <dgm:pt modelId="{39E07140-1FB9-43EE-855A-7772FB75C265}">
      <dgm:prSet/>
      <dgm:spPr/>
      <dgm:t>
        <a:bodyPr/>
        <a:lstStyle/>
        <a:p>
          <a:r>
            <a:rPr lang="tr-TR"/>
            <a:t>Ticari Kiralama Yoluyla Yapılacak İhracat</a:t>
          </a:r>
          <a:endParaRPr lang="en-US"/>
        </a:p>
      </dgm:t>
    </dgm:pt>
    <dgm:pt modelId="{89545736-ABEB-4C40-BFDB-AB065C8B0A39}" type="parTrans" cxnId="{A3FEE697-0869-44CE-9316-2D4E32F96EB0}">
      <dgm:prSet/>
      <dgm:spPr/>
      <dgm:t>
        <a:bodyPr/>
        <a:lstStyle/>
        <a:p>
          <a:endParaRPr lang="en-US"/>
        </a:p>
      </dgm:t>
    </dgm:pt>
    <dgm:pt modelId="{EB02F0B3-ED7C-402E-B1CE-774EFBF04FF6}" type="sibTrans" cxnId="{A3FEE697-0869-44CE-9316-2D4E32F96EB0}">
      <dgm:prSet/>
      <dgm:spPr/>
      <dgm:t>
        <a:bodyPr/>
        <a:lstStyle/>
        <a:p>
          <a:endParaRPr lang="en-US"/>
        </a:p>
      </dgm:t>
    </dgm:pt>
    <dgm:pt modelId="{5CE631E6-7CBE-4B92-B9E9-16C65BB076BC}">
      <dgm:prSet/>
      <dgm:spPr/>
      <dgm:t>
        <a:bodyPr/>
        <a:lstStyle/>
        <a:p>
          <a:r>
            <a:rPr lang="tr-TR"/>
            <a:t>Malların mülkiyeti devredilmeden yurt dışındaki firma ya da kullanıcılara kiraya verilmesi durumunda söz konusudur. Kiralama süresinin bitiminde, kiralanan malların ülkemize geri getirilmesi gerekir. Bu tür işlemlere ticari kiralama yolu ile ihracat denilir.</a:t>
          </a:r>
          <a:endParaRPr lang="en-US"/>
        </a:p>
      </dgm:t>
    </dgm:pt>
    <dgm:pt modelId="{42BF096F-BFAA-4B63-92BE-3BEDC520E9A2}" type="parTrans" cxnId="{9D03D65A-A081-404F-BE77-57DDEA8CFC62}">
      <dgm:prSet/>
      <dgm:spPr/>
      <dgm:t>
        <a:bodyPr/>
        <a:lstStyle/>
        <a:p>
          <a:endParaRPr lang="en-US"/>
        </a:p>
      </dgm:t>
    </dgm:pt>
    <dgm:pt modelId="{6338542A-6D4A-42A1-87AB-461D6CD4A859}" type="sibTrans" cxnId="{9D03D65A-A081-404F-BE77-57DDEA8CFC62}">
      <dgm:prSet/>
      <dgm:spPr/>
      <dgm:t>
        <a:bodyPr/>
        <a:lstStyle/>
        <a:p>
          <a:endParaRPr lang="en-US"/>
        </a:p>
      </dgm:t>
    </dgm:pt>
    <dgm:pt modelId="{307F27FC-7DBD-4E3C-B74A-0CCA8DD4C5B5}">
      <dgm:prSet/>
      <dgm:spPr/>
      <dgm:t>
        <a:bodyPr/>
        <a:lstStyle/>
        <a:p>
          <a:r>
            <a:rPr lang="tr-TR"/>
            <a:t>Burada ihraç edilen şey malın kendisi değil, maldan sağlanan hizmettir. Ancak, bu hizmetin satılabilmesi için kiralama konusu malların yurt dışına çıkartılması gerekiyor. Örneğin, hasat mevsimlerinde biçerdöverlerin, hac mevsimlerinde uçak vb taşıt araçlarının veya gemilerin bu şekilde kiraya verilerek hizmetlerinin ihraç edilmesi sık sık görülen ticari kiralama olaylarıdır</a:t>
          </a:r>
          <a:endParaRPr lang="en-US"/>
        </a:p>
      </dgm:t>
    </dgm:pt>
    <dgm:pt modelId="{D008B9E9-43E4-4F72-BB88-DD068E7E579B}" type="parTrans" cxnId="{C06455CC-271F-4DFF-8B35-85AB1168FB49}">
      <dgm:prSet/>
      <dgm:spPr/>
      <dgm:t>
        <a:bodyPr/>
        <a:lstStyle/>
        <a:p>
          <a:endParaRPr lang="en-US"/>
        </a:p>
      </dgm:t>
    </dgm:pt>
    <dgm:pt modelId="{85C8BCE2-5B53-42E6-A88B-FE625C1EE031}" type="sibTrans" cxnId="{C06455CC-271F-4DFF-8B35-85AB1168FB49}">
      <dgm:prSet/>
      <dgm:spPr/>
      <dgm:t>
        <a:bodyPr/>
        <a:lstStyle/>
        <a:p>
          <a:endParaRPr lang="en-US"/>
        </a:p>
      </dgm:t>
    </dgm:pt>
    <dgm:pt modelId="{CBD63130-3E49-4F82-AFD5-78CAB61F1D97}" type="pres">
      <dgm:prSet presAssocID="{3AFF3BDA-D774-45E2-94A2-87D3DF7AB3BD}" presName="Name0" presStyleCnt="0">
        <dgm:presLayoutVars>
          <dgm:dir/>
          <dgm:resizeHandles val="exact"/>
        </dgm:presLayoutVars>
      </dgm:prSet>
      <dgm:spPr/>
    </dgm:pt>
    <dgm:pt modelId="{9D472058-C342-484F-B290-27BD869E1EE7}" type="pres">
      <dgm:prSet presAssocID="{39E07140-1FB9-43EE-855A-7772FB75C265}" presName="node" presStyleLbl="node1" presStyleIdx="0" presStyleCnt="3" custScaleX="146163" custScaleY="105724">
        <dgm:presLayoutVars>
          <dgm:bulletEnabled val="1"/>
        </dgm:presLayoutVars>
      </dgm:prSet>
      <dgm:spPr/>
    </dgm:pt>
    <dgm:pt modelId="{697C58EC-43B5-4A94-AB7C-E1C74428F2E5}" type="pres">
      <dgm:prSet presAssocID="{EB02F0B3-ED7C-402E-B1CE-774EFBF04FF6}" presName="sibTrans" presStyleLbl="sibTrans2D1" presStyleIdx="0" presStyleCnt="2"/>
      <dgm:spPr/>
    </dgm:pt>
    <dgm:pt modelId="{08BE15D4-41D9-4DC7-996E-7B56709479CD}" type="pres">
      <dgm:prSet presAssocID="{EB02F0B3-ED7C-402E-B1CE-774EFBF04FF6}" presName="connectorText" presStyleLbl="sibTrans2D1" presStyleIdx="0" presStyleCnt="2"/>
      <dgm:spPr/>
    </dgm:pt>
    <dgm:pt modelId="{452A048C-06EE-486A-9581-53C683544444}" type="pres">
      <dgm:prSet presAssocID="{5CE631E6-7CBE-4B92-B9E9-16C65BB076BC}" presName="node" presStyleLbl="node1" presStyleIdx="1" presStyleCnt="3" custScaleX="140515" custScaleY="119600">
        <dgm:presLayoutVars>
          <dgm:bulletEnabled val="1"/>
        </dgm:presLayoutVars>
      </dgm:prSet>
      <dgm:spPr/>
    </dgm:pt>
    <dgm:pt modelId="{4D864C44-01F6-486D-94C9-C0E98378E1F7}" type="pres">
      <dgm:prSet presAssocID="{6338542A-6D4A-42A1-87AB-461D6CD4A859}" presName="sibTrans" presStyleLbl="sibTrans2D1" presStyleIdx="1" presStyleCnt="2"/>
      <dgm:spPr/>
    </dgm:pt>
    <dgm:pt modelId="{D0D674FD-275D-4352-A256-904B41FA1743}" type="pres">
      <dgm:prSet presAssocID="{6338542A-6D4A-42A1-87AB-461D6CD4A859}" presName="connectorText" presStyleLbl="sibTrans2D1" presStyleIdx="1" presStyleCnt="2"/>
      <dgm:spPr/>
    </dgm:pt>
    <dgm:pt modelId="{DE2BE7D3-B379-41CF-A4C8-058CEEF9850E}" type="pres">
      <dgm:prSet presAssocID="{307F27FC-7DBD-4E3C-B74A-0CCA8DD4C5B5}" presName="node" presStyleLbl="node1" presStyleIdx="2" presStyleCnt="3" custScaleX="140735" custScaleY="119893">
        <dgm:presLayoutVars>
          <dgm:bulletEnabled val="1"/>
        </dgm:presLayoutVars>
      </dgm:prSet>
      <dgm:spPr/>
    </dgm:pt>
  </dgm:ptLst>
  <dgm:cxnLst>
    <dgm:cxn modelId="{E9B96D2A-2569-49EA-AB65-CE9B3B037B45}" type="presOf" srcId="{6338542A-6D4A-42A1-87AB-461D6CD4A859}" destId="{D0D674FD-275D-4352-A256-904B41FA1743}" srcOrd="1" destOrd="0" presId="urn:microsoft.com/office/officeart/2005/8/layout/process1"/>
    <dgm:cxn modelId="{92D4363E-8A16-4278-90D6-7B7C4DEBE5FF}" type="presOf" srcId="{307F27FC-7DBD-4E3C-B74A-0CCA8DD4C5B5}" destId="{DE2BE7D3-B379-41CF-A4C8-058CEEF9850E}" srcOrd="0" destOrd="0" presId="urn:microsoft.com/office/officeart/2005/8/layout/process1"/>
    <dgm:cxn modelId="{2E1E9E3F-C478-4597-9297-BB0F77C6D20F}" type="presOf" srcId="{EB02F0B3-ED7C-402E-B1CE-774EFBF04FF6}" destId="{08BE15D4-41D9-4DC7-996E-7B56709479CD}" srcOrd="1" destOrd="0" presId="urn:microsoft.com/office/officeart/2005/8/layout/process1"/>
    <dgm:cxn modelId="{F0A1164E-EF7F-403E-A3EF-E6464FBFA7B7}" type="presOf" srcId="{6338542A-6D4A-42A1-87AB-461D6CD4A859}" destId="{4D864C44-01F6-486D-94C9-C0E98378E1F7}" srcOrd="0" destOrd="0" presId="urn:microsoft.com/office/officeart/2005/8/layout/process1"/>
    <dgm:cxn modelId="{F48D666F-4190-4589-94D0-6A6660C75F8E}" type="presOf" srcId="{5CE631E6-7CBE-4B92-B9E9-16C65BB076BC}" destId="{452A048C-06EE-486A-9581-53C683544444}" srcOrd="0" destOrd="0" presId="urn:microsoft.com/office/officeart/2005/8/layout/process1"/>
    <dgm:cxn modelId="{2CE59B73-76F6-469E-B42C-61D609581524}" type="presOf" srcId="{39E07140-1FB9-43EE-855A-7772FB75C265}" destId="{9D472058-C342-484F-B290-27BD869E1EE7}" srcOrd="0" destOrd="0" presId="urn:microsoft.com/office/officeart/2005/8/layout/process1"/>
    <dgm:cxn modelId="{9D03D65A-A081-404F-BE77-57DDEA8CFC62}" srcId="{3AFF3BDA-D774-45E2-94A2-87D3DF7AB3BD}" destId="{5CE631E6-7CBE-4B92-B9E9-16C65BB076BC}" srcOrd="1" destOrd="0" parTransId="{42BF096F-BFAA-4B63-92BE-3BEDC520E9A2}" sibTransId="{6338542A-6D4A-42A1-87AB-461D6CD4A859}"/>
    <dgm:cxn modelId="{A3FEE697-0869-44CE-9316-2D4E32F96EB0}" srcId="{3AFF3BDA-D774-45E2-94A2-87D3DF7AB3BD}" destId="{39E07140-1FB9-43EE-855A-7772FB75C265}" srcOrd="0" destOrd="0" parTransId="{89545736-ABEB-4C40-BFDB-AB065C8B0A39}" sibTransId="{EB02F0B3-ED7C-402E-B1CE-774EFBF04FF6}"/>
    <dgm:cxn modelId="{A99F9FC9-DC98-47F1-93B2-E1E219D671CF}" type="presOf" srcId="{3AFF3BDA-D774-45E2-94A2-87D3DF7AB3BD}" destId="{CBD63130-3E49-4F82-AFD5-78CAB61F1D97}" srcOrd="0" destOrd="0" presId="urn:microsoft.com/office/officeart/2005/8/layout/process1"/>
    <dgm:cxn modelId="{C06455CC-271F-4DFF-8B35-85AB1168FB49}" srcId="{3AFF3BDA-D774-45E2-94A2-87D3DF7AB3BD}" destId="{307F27FC-7DBD-4E3C-B74A-0CCA8DD4C5B5}" srcOrd="2" destOrd="0" parTransId="{D008B9E9-43E4-4F72-BB88-DD068E7E579B}" sibTransId="{85C8BCE2-5B53-42E6-A88B-FE625C1EE031}"/>
    <dgm:cxn modelId="{D54552DF-B1C5-4B36-940E-26F262D717C7}" type="presOf" srcId="{EB02F0B3-ED7C-402E-B1CE-774EFBF04FF6}" destId="{697C58EC-43B5-4A94-AB7C-E1C74428F2E5}" srcOrd="0" destOrd="0" presId="urn:microsoft.com/office/officeart/2005/8/layout/process1"/>
    <dgm:cxn modelId="{93ABFCCF-41F4-48F2-99D1-7A7EF03E1340}" type="presParOf" srcId="{CBD63130-3E49-4F82-AFD5-78CAB61F1D97}" destId="{9D472058-C342-484F-B290-27BD869E1EE7}" srcOrd="0" destOrd="0" presId="urn:microsoft.com/office/officeart/2005/8/layout/process1"/>
    <dgm:cxn modelId="{8DBCCC27-3762-4B07-B5BD-FC4C0B1983CB}" type="presParOf" srcId="{CBD63130-3E49-4F82-AFD5-78CAB61F1D97}" destId="{697C58EC-43B5-4A94-AB7C-E1C74428F2E5}" srcOrd="1" destOrd="0" presId="urn:microsoft.com/office/officeart/2005/8/layout/process1"/>
    <dgm:cxn modelId="{2596D369-BD7F-4E09-B576-F0DFAE77FD07}" type="presParOf" srcId="{697C58EC-43B5-4A94-AB7C-E1C74428F2E5}" destId="{08BE15D4-41D9-4DC7-996E-7B56709479CD}" srcOrd="0" destOrd="0" presId="urn:microsoft.com/office/officeart/2005/8/layout/process1"/>
    <dgm:cxn modelId="{DE317374-6849-4757-ACEE-106DAE6308B2}" type="presParOf" srcId="{CBD63130-3E49-4F82-AFD5-78CAB61F1D97}" destId="{452A048C-06EE-486A-9581-53C683544444}" srcOrd="2" destOrd="0" presId="urn:microsoft.com/office/officeart/2005/8/layout/process1"/>
    <dgm:cxn modelId="{3D4CF2A5-4547-4BD3-9C56-1D4B7F08D071}" type="presParOf" srcId="{CBD63130-3E49-4F82-AFD5-78CAB61F1D97}" destId="{4D864C44-01F6-486D-94C9-C0E98378E1F7}" srcOrd="3" destOrd="0" presId="urn:microsoft.com/office/officeart/2005/8/layout/process1"/>
    <dgm:cxn modelId="{3D730786-4BD4-464C-941E-C4553A22DEE7}" type="presParOf" srcId="{4D864C44-01F6-486D-94C9-C0E98378E1F7}" destId="{D0D674FD-275D-4352-A256-904B41FA1743}" srcOrd="0" destOrd="0" presId="urn:microsoft.com/office/officeart/2005/8/layout/process1"/>
    <dgm:cxn modelId="{FB66CDDB-E52E-4979-BFE9-E22B4FCB718F}" type="presParOf" srcId="{CBD63130-3E49-4F82-AFD5-78CAB61F1D97}" destId="{DE2BE7D3-B379-41CF-A4C8-058CEEF9850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B72350-301D-428A-B4E1-7A11505644D4}">
      <dsp:nvSpPr>
        <dsp:cNvPr id="0" name=""/>
        <dsp:cNvSpPr/>
      </dsp:nvSpPr>
      <dsp:spPr>
        <a:xfrm>
          <a:off x="0" y="2717"/>
          <a:ext cx="6735443"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6AA84E-13D7-40AC-A127-82118D026495}">
      <dsp:nvSpPr>
        <dsp:cNvPr id="0" name=""/>
        <dsp:cNvSpPr/>
      </dsp:nvSpPr>
      <dsp:spPr>
        <a:xfrm>
          <a:off x="0" y="2717"/>
          <a:ext cx="6735443" cy="185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solidFill>
                <a:srgbClr val="FF0000"/>
              </a:solidFill>
            </a:rPr>
            <a:t>Kredili İhracat</a:t>
          </a:r>
          <a:endParaRPr lang="en-US" sz="2800" b="1" kern="1200" dirty="0">
            <a:solidFill>
              <a:srgbClr val="FF0000"/>
            </a:solidFill>
          </a:endParaRPr>
        </a:p>
      </dsp:txBody>
      <dsp:txXfrm>
        <a:off x="0" y="2717"/>
        <a:ext cx="6735443" cy="1853055"/>
      </dsp:txXfrm>
    </dsp:sp>
    <dsp:sp modelId="{AE57781C-F9C5-49FB-A4CD-AAD4F5C04DA6}">
      <dsp:nvSpPr>
        <dsp:cNvPr id="0" name=""/>
        <dsp:cNvSpPr/>
      </dsp:nvSpPr>
      <dsp:spPr>
        <a:xfrm>
          <a:off x="0" y="1855773"/>
          <a:ext cx="6735443"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97253F-BAAE-4A0F-A4C8-3E09356F6085}">
      <dsp:nvSpPr>
        <dsp:cNvPr id="0" name=""/>
        <dsp:cNvSpPr/>
      </dsp:nvSpPr>
      <dsp:spPr>
        <a:xfrm>
          <a:off x="0" y="1855773"/>
          <a:ext cx="6735443" cy="185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tr-TR" sz="2300" b="1" kern="1200"/>
            <a:t>İhracat Yönetmeliği çerçevesinde kredili ihracat, iki ve çok taraflı kredi anlaşmaları dışında kalmak kaydıyla ihracat bedelinin Türk Parası Kıymetini Koruma Mevzuatı’nda öngörülen süreleri aşacak şekilde yurda getirilmesine olanak tanıyan ihracat türüdür</a:t>
          </a:r>
          <a:r>
            <a:rPr lang="tr-TR" sz="2300" kern="1200"/>
            <a:t>.</a:t>
          </a:r>
          <a:endParaRPr lang="en-US" sz="2300" kern="1200"/>
        </a:p>
      </dsp:txBody>
      <dsp:txXfrm>
        <a:off x="0" y="1855773"/>
        <a:ext cx="6735443" cy="1853055"/>
      </dsp:txXfrm>
    </dsp:sp>
    <dsp:sp modelId="{A1F598A5-CFD1-4B57-867A-135F66079450}">
      <dsp:nvSpPr>
        <dsp:cNvPr id="0" name=""/>
        <dsp:cNvSpPr/>
      </dsp:nvSpPr>
      <dsp:spPr>
        <a:xfrm>
          <a:off x="0" y="3708828"/>
          <a:ext cx="6735443"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5F456C-EFA9-4A2E-BBE1-D6E0142BAF8E}">
      <dsp:nvSpPr>
        <dsp:cNvPr id="0" name=""/>
        <dsp:cNvSpPr/>
      </dsp:nvSpPr>
      <dsp:spPr>
        <a:xfrm>
          <a:off x="0" y="3708828"/>
          <a:ext cx="6735443" cy="185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tr-TR" sz="2400" b="1" kern="1200" dirty="0"/>
            <a:t>Kredili ihracat talepleri ile ilgili müracaatlar mal cinsi, ödeme planı ve ödeme süresini içeren satış sözleşmesinin aslı ve Türkçe tercümesi ile birlikte ihracatçı birliklerine yapılmaktadır.</a:t>
          </a:r>
          <a:endParaRPr lang="en-US" sz="2400" b="1" kern="1200" dirty="0"/>
        </a:p>
      </dsp:txBody>
      <dsp:txXfrm>
        <a:off x="0" y="3708828"/>
        <a:ext cx="6735443" cy="18530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8445CF-D50A-42DD-85AE-CB77D6464659}">
      <dsp:nvSpPr>
        <dsp:cNvPr id="0" name=""/>
        <dsp:cNvSpPr/>
      </dsp:nvSpPr>
      <dsp:spPr>
        <a:xfrm>
          <a:off x="350104" y="1705298"/>
          <a:ext cx="3779129" cy="226747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a:solidFill>
                <a:srgbClr val="FF0000"/>
              </a:solidFill>
              <a:highlight>
                <a:srgbClr val="000080"/>
              </a:highlight>
            </a:rPr>
            <a:t>Konsinye İhracat</a:t>
          </a:r>
          <a:endParaRPr lang="en-US" sz="2800" b="1" kern="1200" dirty="0">
            <a:solidFill>
              <a:srgbClr val="FF0000"/>
            </a:solidFill>
            <a:highlight>
              <a:srgbClr val="000080"/>
            </a:highlight>
          </a:endParaRPr>
        </a:p>
      </dsp:txBody>
      <dsp:txXfrm>
        <a:off x="416516" y="1771710"/>
        <a:ext cx="3646305" cy="2134653"/>
      </dsp:txXfrm>
    </dsp:sp>
    <dsp:sp modelId="{0C6B3488-8DDE-44EC-B9F9-2F340B93F0A0}">
      <dsp:nvSpPr>
        <dsp:cNvPr id="0" name=""/>
        <dsp:cNvSpPr/>
      </dsp:nvSpPr>
      <dsp:spPr>
        <a:xfrm rot="21596596">
          <a:off x="4419742" y="2367961"/>
          <a:ext cx="615879" cy="93722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4419742" y="2555497"/>
        <a:ext cx="431115" cy="562334"/>
      </dsp:txXfrm>
    </dsp:sp>
    <dsp:sp modelId="{9CFC87FE-E2F3-4E2C-9C26-17B1ED8BA0BD}">
      <dsp:nvSpPr>
        <dsp:cNvPr id="0" name=""/>
        <dsp:cNvSpPr/>
      </dsp:nvSpPr>
      <dsp:spPr>
        <a:xfrm>
          <a:off x="5291270" y="824610"/>
          <a:ext cx="6123663" cy="4016746"/>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b="1" kern="1200" dirty="0">
              <a:solidFill>
                <a:srgbClr val="FF0000"/>
              </a:solidFill>
              <a:highlight>
                <a:srgbClr val="FFFF00"/>
              </a:highlight>
            </a:rPr>
            <a:t>Malların kesin olarak satılmadan yurt dışına gönderilmesine, bir yıllık satış süresi tanınmasına, bu süre içinde toptan veya perakende olarak satılan mal bedeli dövizlerin kesin satışı müteakip, kambiyo mevzuatının verdiği süre içinde Türkiye'ye getirilmesine ve satılamayan malların vergisel yükümlülüklere takılmadan geri getirilmesine imkân veren bir ihracat türüdür.</a:t>
          </a:r>
          <a:endParaRPr lang="en-US" sz="2400" b="1" kern="1200" dirty="0">
            <a:solidFill>
              <a:srgbClr val="FF0000"/>
            </a:solidFill>
            <a:highlight>
              <a:srgbClr val="FFFF00"/>
            </a:highlight>
          </a:endParaRPr>
        </a:p>
      </dsp:txBody>
      <dsp:txXfrm>
        <a:off x="5408916" y="942256"/>
        <a:ext cx="5888371" cy="37814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472058-C342-484F-B290-27BD869E1EE7}">
      <dsp:nvSpPr>
        <dsp:cNvPr id="0" name=""/>
        <dsp:cNvSpPr/>
      </dsp:nvSpPr>
      <dsp:spPr>
        <a:xfrm>
          <a:off x="1639" y="810184"/>
          <a:ext cx="3285042" cy="273096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Ticari Kiralama Yoluyla Yapılacak İhracat</a:t>
          </a:r>
          <a:endParaRPr lang="en-US" sz="1500" kern="1200"/>
        </a:p>
      </dsp:txBody>
      <dsp:txXfrm>
        <a:off x="81626" y="890171"/>
        <a:ext cx="3125068" cy="2570994"/>
      </dsp:txXfrm>
    </dsp:sp>
    <dsp:sp modelId="{697C58EC-43B5-4A94-AB7C-E1C74428F2E5}">
      <dsp:nvSpPr>
        <dsp:cNvPr id="0" name=""/>
        <dsp:cNvSpPr/>
      </dsp:nvSpPr>
      <dsp:spPr>
        <a:xfrm>
          <a:off x="3511433" y="1896976"/>
          <a:ext cx="476474" cy="55738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511433" y="2008453"/>
        <a:ext cx="333532" cy="334430"/>
      </dsp:txXfrm>
    </dsp:sp>
    <dsp:sp modelId="{452A048C-06EE-486A-9581-53C683544444}">
      <dsp:nvSpPr>
        <dsp:cNvPr id="0" name=""/>
        <dsp:cNvSpPr/>
      </dsp:nvSpPr>
      <dsp:spPr>
        <a:xfrm>
          <a:off x="4185689" y="630968"/>
          <a:ext cx="3158102" cy="308940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Malların mülkiyeti devredilmeden yurt dışındaki firma ya da kullanıcılara kiraya verilmesi durumunda söz konusudur. Kiralama süresinin bitiminde, kiralanan malların ülkemize geri getirilmesi gerekir. Bu tür işlemlere ticari kiralama yolu ile ihracat denilir.</a:t>
          </a:r>
          <a:endParaRPr lang="en-US" sz="1500" kern="1200"/>
        </a:p>
      </dsp:txBody>
      <dsp:txXfrm>
        <a:off x="4276174" y="721453"/>
        <a:ext cx="2977132" cy="2908431"/>
      </dsp:txXfrm>
    </dsp:sp>
    <dsp:sp modelId="{4D864C44-01F6-486D-94C9-C0E98378E1F7}">
      <dsp:nvSpPr>
        <dsp:cNvPr id="0" name=""/>
        <dsp:cNvSpPr/>
      </dsp:nvSpPr>
      <dsp:spPr>
        <a:xfrm>
          <a:off x="7568544" y="1896976"/>
          <a:ext cx="476474" cy="557384"/>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7568544" y="2008453"/>
        <a:ext cx="333532" cy="334430"/>
      </dsp:txXfrm>
    </dsp:sp>
    <dsp:sp modelId="{DE2BE7D3-B379-41CF-A4C8-058CEEF9850E}">
      <dsp:nvSpPr>
        <dsp:cNvPr id="0" name=""/>
        <dsp:cNvSpPr/>
      </dsp:nvSpPr>
      <dsp:spPr>
        <a:xfrm>
          <a:off x="8242800" y="627183"/>
          <a:ext cx="3163047" cy="309697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Burada ihraç edilen şey malın kendisi değil, maldan sağlanan hizmettir. Ancak, bu hizmetin satılabilmesi için kiralama konusu malların yurt dışına çıkartılması gerekiyor. Örneğin, hasat mevsimlerinde biçerdöverlerin, hac mevsimlerinde uçak vb taşıt araçlarının veya gemilerin bu şekilde kiraya verilerek hizmetlerinin ihraç edilmesi sık sık görülen ticari kiralama olaylarıdır</a:t>
          </a:r>
          <a:endParaRPr lang="en-US" sz="1500" kern="1200"/>
        </a:p>
      </dsp:txBody>
      <dsp:txXfrm>
        <a:off x="8333507" y="717890"/>
        <a:ext cx="2981633" cy="291555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D04D0D-58FF-4BB4-89D4-F6F0D6A9839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EFA87B8-DEE5-48E3-A008-3E21E2F059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FC43F7E-6A53-4836-9E56-3DC69B61C1A2}"/>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5" name="Alt Bilgi Yer Tutucusu 4">
            <a:extLst>
              <a:ext uri="{FF2B5EF4-FFF2-40B4-BE49-F238E27FC236}">
                <a16:creationId xmlns:a16="http://schemas.microsoft.com/office/drawing/2014/main" id="{30AC4B77-6EBF-4960-9474-118D0A5ACF1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776FC23-8A72-47A1-AB4C-7F7130E5DE3A}"/>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150570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7AA000-C2E3-4A38-ADD1-A04586BC2DB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82CFF16-921A-4D67-96FB-070FBEAD18E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99F2864-88A0-44C7-A386-26FF462DEEAF}"/>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5" name="Alt Bilgi Yer Tutucusu 4">
            <a:extLst>
              <a:ext uri="{FF2B5EF4-FFF2-40B4-BE49-F238E27FC236}">
                <a16:creationId xmlns:a16="http://schemas.microsoft.com/office/drawing/2014/main" id="{CA096291-2DB4-4D85-BD85-B45F23CAF74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8E76E19-F1DD-4138-B5F5-FCF566EE041E}"/>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64977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9CB0AF9-D024-4FA0-A37E-46B2DDADA64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3D5647F-AC0D-434C-9E8D-100BE1ACF6C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2C8EEAF-1606-44A3-93EC-F72A260E2D74}"/>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5" name="Alt Bilgi Yer Tutucusu 4">
            <a:extLst>
              <a:ext uri="{FF2B5EF4-FFF2-40B4-BE49-F238E27FC236}">
                <a16:creationId xmlns:a16="http://schemas.microsoft.com/office/drawing/2014/main" id="{9DB08624-86D6-4780-BBB2-48CD932978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89836E-FC16-4D69-950B-B0277319410B}"/>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1895789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D0A2AB-5517-46AB-AA6B-A4AAF10B04F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A977701-9B1E-4486-AF55-70885F289C8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ED4D49A-06E0-46F3-AEBB-72B3245C5CF4}"/>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5" name="Alt Bilgi Yer Tutucusu 4">
            <a:extLst>
              <a:ext uri="{FF2B5EF4-FFF2-40B4-BE49-F238E27FC236}">
                <a16:creationId xmlns:a16="http://schemas.microsoft.com/office/drawing/2014/main" id="{D1EEE74C-CBE8-4F2C-AA46-DF7D7626C84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D40D00-0DEF-4B86-AB32-3535B0BB17B0}"/>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1387236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691A7D-0FAF-4C72-AFD4-86CE274A079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A36BADB-41AA-4C22-B094-AB9A0C864D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DCAFDB7-7308-4083-BCAE-04C408658F5D}"/>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5" name="Alt Bilgi Yer Tutucusu 4">
            <a:extLst>
              <a:ext uri="{FF2B5EF4-FFF2-40B4-BE49-F238E27FC236}">
                <a16:creationId xmlns:a16="http://schemas.microsoft.com/office/drawing/2014/main" id="{908365DA-9B15-428F-9E39-89FBA45642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41FC50C-C44F-4754-9BF8-BF02635386B9}"/>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1745879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50FC5C-A92F-41D6-A0F3-39EC83D3526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94C8F4-BEA1-4529-9453-1A3896E271A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E534ADC-74AC-4748-9C90-7FB09AC046D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FF76507-8FFB-4D8A-9788-33A63A75EBBE}"/>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6" name="Alt Bilgi Yer Tutucusu 5">
            <a:extLst>
              <a:ext uri="{FF2B5EF4-FFF2-40B4-BE49-F238E27FC236}">
                <a16:creationId xmlns:a16="http://schemas.microsoft.com/office/drawing/2014/main" id="{9F9A7912-C893-426A-98BC-1001BBB6347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66CABCA-6C42-41E4-A229-96E5CED4BEC6}"/>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2576416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600E2B-DE06-499E-8BEB-57A02009791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CAA8E28-BC5C-469B-A7E9-68C60C699D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8BF73D9-E0FB-4687-AB03-AA41B7898D5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35B3D70-F545-48C0-814F-7CBB679DDD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84BCADE-8498-46E7-BD26-E2FA79A094F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2AA3332-8D3F-4391-8D0C-AF20486F7EF6}"/>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8" name="Alt Bilgi Yer Tutucusu 7">
            <a:extLst>
              <a:ext uri="{FF2B5EF4-FFF2-40B4-BE49-F238E27FC236}">
                <a16:creationId xmlns:a16="http://schemas.microsoft.com/office/drawing/2014/main" id="{65B3CBED-A1D9-4D16-A17F-F66218EA10B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D4694DA-0B2E-4C52-9EDD-C3F7C28CE7D9}"/>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2376436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60D65C-C39E-454E-A94A-0B8E6A722DE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F71F168-D462-4512-A2FF-F895A1DBF667}"/>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4" name="Alt Bilgi Yer Tutucusu 3">
            <a:extLst>
              <a:ext uri="{FF2B5EF4-FFF2-40B4-BE49-F238E27FC236}">
                <a16:creationId xmlns:a16="http://schemas.microsoft.com/office/drawing/2014/main" id="{5BAE1971-7EFE-4A74-8EE1-10F0E1E127D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2DA9197-14C0-4D1B-8B4D-1E0D3C585427}"/>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331555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65DB5C3-215A-4487-A09C-C7773082A409}"/>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3" name="Alt Bilgi Yer Tutucusu 2">
            <a:extLst>
              <a:ext uri="{FF2B5EF4-FFF2-40B4-BE49-F238E27FC236}">
                <a16:creationId xmlns:a16="http://schemas.microsoft.com/office/drawing/2014/main" id="{B33AE42A-FEDF-4C97-A7A3-5957A0AD7A7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2258941-9AB6-40E0-B0D1-4788EF2DED55}"/>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454019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54071C-6ABD-42C2-B77F-913F2C7395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C21F3F0-D0C4-4F69-AE4D-AD40ADBF5D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8C04264-90A5-458B-B23D-7240172B2B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F76A6B7-02C8-485A-88F7-4D39BCEAFF82}"/>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6" name="Alt Bilgi Yer Tutucusu 5">
            <a:extLst>
              <a:ext uri="{FF2B5EF4-FFF2-40B4-BE49-F238E27FC236}">
                <a16:creationId xmlns:a16="http://schemas.microsoft.com/office/drawing/2014/main" id="{BCE9B0C8-603C-4D15-ADE8-B6D5D974854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7E875FE-143A-4194-ACED-8956D68906CB}"/>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428982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94D159-1C52-4AFD-ACB8-6CD08F4F8E2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DEA99CC-FBBB-4FA4-BC05-9AB2651BFC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3140DD0-D476-498E-B504-5A0CC18BD0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50E5D4F-9745-4FCD-8E49-74E369CFDD64}"/>
              </a:ext>
            </a:extLst>
          </p:cNvPr>
          <p:cNvSpPr>
            <a:spLocks noGrp="1"/>
          </p:cNvSpPr>
          <p:nvPr>
            <p:ph type="dt" sz="half" idx="10"/>
          </p:nvPr>
        </p:nvSpPr>
        <p:spPr/>
        <p:txBody>
          <a:bodyPr/>
          <a:lstStyle/>
          <a:p>
            <a:fld id="{E4B95BF9-3A42-4079-B385-5E2A7F37F952}" type="datetimeFigureOut">
              <a:rPr lang="tr-TR" smtClean="0"/>
              <a:t>24.04.2020</a:t>
            </a:fld>
            <a:endParaRPr lang="tr-TR"/>
          </a:p>
        </p:txBody>
      </p:sp>
      <p:sp>
        <p:nvSpPr>
          <p:cNvPr id="6" name="Alt Bilgi Yer Tutucusu 5">
            <a:extLst>
              <a:ext uri="{FF2B5EF4-FFF2-40B4-BE49-F238E27FC236}">
                <a16:creationId xmlns:a16="http://schemas.microsoft.com/office/drawing/2014/main" id="{F3BB8ED8-4A73-45BE-BFD4-6CA24D972F9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82738C2-9BD5-46D5-96BF-44B0E063D604}"/>
              </a:ext>
            </a:extLst>
          </p:cNvPr>
          <p:cNvSpPr>
            <a:spLocks noGrp="1"/>
          </p:cNvSpPr>
          <p:nvPr>
            <p:ph type="sldNum" sz="quarter" idx="12"/>
          </p:nvPr>
        </p:nvSpPr>
        <p:spPr/>
        <p:txBody>
          <a:bodyPr/>
          <a:lstStyle/>
          <a:p>
            <a:fld id="{46A8BEC1-EF06-410E-A1C4-BDA22E96D2F0}" type="slidenum">
              <a:rPr lang="tr-TR" smtClean="0"/>
              <a:t>‹#›</a:t>
            </a:fld>
            <a:endParaRPr lang="tr-TR"/>
          </a:p>
        </p:txBody>
      </p:sp>
    </p:spTree>
    <p:extLst>
      <p:ext uri="{BB962C8B-B14F-4D97-AF65-F5344CB8AC3E}">
        <p14:creationId xmlns:p14="http://schemas.microsoft.com/office/powerpoint/2010/main" val="25378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623E2B5-1D7B-43AB-AE15-0825CD9F25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8CCA5CD-6E22-4C0D-B8EE-57804F9993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5CF42C-BECC-486E-BB3D-29A70178EA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95BF9-3A42-4079-B385-5E2A7F37F952}" type="datetimeFigureOut">
              <a:rPr lang="tr-TR" smtClean="0"/>
              <a:t>24.04.2020</a:t>
            </a:fld>
            <a:endParaRPr lang="tr-TR"/>
          </a:p>
        </p:txBody>
      </p:sp>
      <p:sp>
        <p:nvSpPr>
          <p:cNvPr id="5" name="Alt Bilgi Yer Tutucusu 4">
            <a:extLst>
              <a:ext uri="{FF2B5EF4-FFF2-40B4-BE49-F238E27FC236}">
                <a16:creationId xmlns:a16="http://schemas.microsoft.com/office/drawing/2014/main" id="{1708D48A-758E-4688-B4BA-AADDF10F91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D30AED7-7380-4C30-8AAD-FDE4B7F5A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A8BEC1-EF06-410E-A1C4-BDA22E96D2F0}" type="slidenum">
              <a:rPr lang="tr-TR" smtClean="0"/>
              <a:t>‹#›</a:t>
            </a:fld>
            <a:endParaRPr lang="tr-TR"/>
          </a:p>
        </p:txBody>
      </p:sp>
    </p:spTree>
    <p:extLst>
      <p:ext uri="{BB962C8B-B14F-4D97-AF65-F5344CB8AC3E}">
        <p14:creationId xmlns:p14="http://schemas.microsoft.com/office/powerpoint/2010/main" val="2416093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2FB435B-EE60-49D2-B8EF-88381DB652A2}"/>
              </a:ext>
            </a:extLst>
          </p:cNvPr>
          <p:cNvSpPr>
            <a:spLocks noGrp="1"/>
          </p:cNvSpPr>
          <p:nvPr>
            <p:ph type="title"/>
          </p:nvPr>
        </p:nvSpPr>
        <p:spPr>
          <a:xfrm>
            <a:off x="686834" y="1153572"/>
            <a:ext cx="3200400" cy="4461163"/>
          </a:xfrm>
        </p:spPr>
        <p:txBody>
          <a:bodyPr>
            <a:normAutofit/>
          </a:bodyPr>
          <a:lstStyle/>
          <a:p>
            <a:r>
              <a:rPr lang="tr-TR">
                <a:solidFill>
                  <a:srgbClr val="FFFFFF"/>
                </a:solidFill>
              </a:rPr>
              <a:t>           İHRACAT TÜRLERİ</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7FD2EFD6-34A8-48E7-9D6B-DE6935555969}"/>
              </a:ext>
            </a:extLst>
          </p:cNvPr>
          <p:cNvSpPr>
            <a:spLocks noGrp="1"/>
          </p:cNvSpPr>
          <p:nvPr>
            <p:ph idx="1"/>
          </p:nvPr>
        </p:nvSpPr>
        <p:spPr>
          <a:xfrm>
            <a:off x="4447308" y="591344"/>
            <a:ext cx="6906491" cy="5585619"/>
          </a:xfrm>
        </p:spPr>
        <p:txBody>
          <a:bodyPr anchor="ctr">
            <a:normAutofit/>
          </a:bodyPr>
          <a:lstStyle/>
          <a:p>
            <a:r>
              <a:rPr lang="tr-TR" sz="3200" b="1" dirty="0">
                <a:solidFill>
                  <a:srgbClr val="FF0000"/>
                </a:solidFill>
              </a:rPr>
              <a:t>Özelliği Olan İhracat</a:t>
            </a:r>
          </a:p>
          <a:p>
            <a:r>
              <a:rPr lang="tr-TR" sz="3200" b="1" dirty="0"/>
              <a:t>Bazı ihracat işlemleri, ihracat bedeli dövizlerin yurda getirilmesi ve ticari operasyonların yapılışı açısından önem taşır. Bu ihracat türleri ve bunlarla ilgili olarak firmaların dikkat edeceği hususlar vardır.</a:t>
            </a:r>
          </a:p>
          <a:p>
            <a:endParaRPr lang="tr-TR" dirty="0"/>
          </a:p>
        </p:txBody>
      </p:sp>
    </p:spTree>
    <p:extLst>
      <p:ext uri="{BB962C8B-B14F-4D97-AF65-F5344CB8AC3E}">
        <p14:creationId xmlns:p14="http://schemas.microsoft.com/office/powerpoint/2010/main" val="4060252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3A58148-D452-4F6F-A2FE-EED968DE1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86463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a:extLst>
              <a:ext uri="{FF2B5EF4-FFF2-40B4-BE49-F238E27FC236}">
                <a16:creationId xmlns:a16="http://schemas.microsoft.com/office/drawing/2014/main" id="{79D25C5C-8CD4-48D8-B36F-10819499735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2271" y="2122544"/>
            <a:ext cx="914400" cy="914400"/>
          </a:xfrm>
          <a:prstGeom prst="rect">
            <a:avLst/>
          </a:prstGeom>
        </p:spPr>
      </p:pic>
      <p:sp>
        <p:nvSpPr>
          <p:cNvPr id="3" name="İçerik Yer Tutucusu 2">
            <a:extLst>
              <a:ext uri="{FF2B5EF4-FFF2-40B4-BE49-F238E27FC236}">
                <a16:creationId xmlns:a16="http://schemas.microsoft.com/office/drawing/2014/main" id="{22D06250-4161-4B35-AB02-2FE0C1B51A93}"/>
              </a:ext>
            </a:extLst>
          </p:cNvPr>
          <p:cNvSpPr>
            <a:spLocks noGrp="1"/>
          </p:cNvSpPr>
          <p:nvPr>
            <p:ph idx="1"/>
          </p:nvPr>
        </p:nvSpPr>
        <p:spPr>
          <a:xfrm>
            <a:off x="4297680" y="182880"/>
            <a:ext cx="7322838" cy="6492240"/>
          </a:xfrm>
        </p:spPr>
        <p:txBody>
          <a:bodyPr anchor="ctr">
            <a:normAutofit fontScale="92500" lnSpcReduction="10000"/>
          </a:bodyPr>
          <a:lstStyle/>
          <a:p>
            <a:r>
              <a:rPr lang="tr-TR" b="1" dirty="0">
                <a:solidFill>
                  <a:srgbClr val="FF0000"/>
                </a:solidFill>
              </a:rPr>
              <a:t>Serbest Bölgelere Yapılacak İhracat</a:t>
            </a:r>
          </a:p>
          <a:p>
            <a:r>
              <a:rPr lang="tr-TR" b="1" dirty="0"/>
              <a:t>Ülkenin siyasi sınırları içinde olmakla beraber gümrük hattı dışında sayılan, ülkede geçerli ticari, mali ve iktisadi alanlara ilişkin hukuki ve idari düzenlemelerin uygulanmadığı veya kısmen uygulandığı, sınaî ve ticari faaliyetler için daha geniş teşviklerin tanındığı ve fiziki olarak ülkenin diğer kısımlarından ayrılan yerler olarak tanımlanabilir.</a:t>
            </a:r>
          </a:p>
          <a:p>
            <a:r>
              <a:rPr lang="tr-TR" b="1" dirty="0"/>
              <a:t>Serbest Bölgelerde Sağlanan Teşvikler ve Avantajlar;</a:t>
            </a:r>
          </a:p>
          <a:p>
            <a:r>
              <a:rPr lang="tr-TR" b="1" dirty="0"/>
              <a:t>Üretim konulu faaliyet ruhsatı kapsamında faaliyet gösteren serbest bölge kullanıcılarının imal ettikleri ürünlerin satışından elde ettikleri kazançları, Avrupa Birliği üyeliğinin gerçekleşeceği yılın vergileme dönemi sonuna kadar Gelir veya Kurumlar Vergisi’nden istisnadır.</a:t>
            </a:r>
          </a:p>
          <a:p>
            <a:endParaRPr lang="tr-TR" sz="2400" dirty="0"/>
          </a:p>
        </p:txBody>
      </p:sp>
    </p:spTree>
    <p:extLst>
      <p:ext uri="{BB962C8B-B14F-4D97-AF65-F5344CB8AC3E}">
        <p14:creationId xmlns:p14="http://schemas.microsoft.com/office/powerpoint/2010/main" val="3157000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3"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3" name="İçerik Yer Tutucusu 2">
            <a:extLst>
              <a:ext uri="{FF2B5EF4-FFF2-40B4-BE49-F238E27FC236}">
                <a16:creationId xmlns:a16="http://schemas.microsoft.com/office/drawing/2014/main" id="{F77ABD1A-D15F-4592-90FD-834D849F1DBE}"/>
              </a:ext>
            </a:extLst>
          </p:cNvPr>
          <p:cNvSpPr>
            <a:spLocks noGrp="1"/>
          </p:cNvSpPr>
          <p:nvPr>
            <p:ph idx="1"/>
          </p:nvPr>
        </p:nvSpPr>
        <p:spPr>
          <a:xfrm>
            <a:off x="5151120" y="121920"/>
            <a:ext cx="6903720" cy="6522719"/>
          </a:xfrm>
        </p:spPr>
        <p:txBody>
          <a:bodyPr anchor="ctr">
            <a:normAutofit/>
          </a:bodyPr>
          <a:lstStyle/>
          <a:p>
            <a:r>
              <a:rPr lang="tr-TR" b="1" dirty="0">
                <a:solidFill>
                  <a:srgbClr val="FF0000"/>
                </a:solidFill>
              </a:rPr>
              <a:t>Yurt Dışı Müteahhitlik Hizmetleri Kapsamında Yapılacak İhracat</a:t>
            </a:r>
          </a:p>
          <a:p>
            <a:r>
              <a:rPr lang="tr-TR" b="1" dirty="0"/>
              <a:t>Yurt dışında inşaat, tesisat ve montaj işi alan müteahhitlerin; üstlendikleri işlerle ilgili her türlü makine, teçhizat ve ekipmanın geçici ihracatına (geçici olarak yurt dışına çıkartılmasına) ilişkin talepler ile inşaat malzemeleri ve işçilerinin ihtiyacı olan tüketim maddelerinin kesin ihracı “Yurt Dışı Müteahhitlik Hizmetleri Kapsamında Yapılacak İhracata İlişkin Tebliğ” ile düzenlenmiştir.</a:t>
            </a:r>
          </a:p>
          <a:p>
            <a:endParaRPr lang="tr-TR" sz="2400" dirty="0"/>
          </a:p>
        </p:txBody>
      </p:sp>
    </p:spTree>
    <p:extLst>
      <p:ext uri="{BB962C8B-B14F-4D97-AF65-F5344CB8AC3E}">
        <p14:creationId xmlns:p14="http://schemas.microsoft.com/office/powerpoint/2010/main" val="426944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04F437A0-6F77-4AEB-8B2D-E84C036FEF97}"/>
              </a:ext>
            </a:extLst>
          </p:cNvPr>
          <p:cNvSpPr>
            <a:spLocks noGrp="1"/>
          </p:cNvSpPr>
          <p:nvPr>
            <p:ph idx="1"/>
          </p:nvPr>
        </p:nvSpPr>
        <p:spPr>
          <a:xfrm>
            <a:off x="594360" y="487680"/>
            <a:ext cx="10911840" cy="5791200"/>
          </a:xfrm>
        </p:spPr>
        <p:txBody>
          <a:bodyPr>
            <a:normAutofit fontScale="92500" lnSpcReduction="10000"/>
          </a:bodyPr>
          <a:lstStyle/>
          <a:p>
            <a:r>
              <a:rPr lang="tr-TR" b="1" dirty="0">
                <a:solidFill>
                  <a:srgbClr val="FF0000"/>
                </a:solidFill>
              </a:rPr>
              <a:t>Bedelsiz İhracat</a:t>
            </a:r>
          </a:p>
          <a:p>
            <a:r>
              <a:rPr lang="tr-TR" b="1" dirty="0"/>
              <a:t>Numune, hediye, hibe, diplomatik misyon mensuplarının zati ve ev eşyaları, turistlerin veya bavul ticareti yapan yabancı uyrukluların yolcu beraberi olarak yanlarında götüreceği malların yurtdışına çıkartılmasına bedelsiz ihracat denilir.</a:t>
            </a:r>
          </a:p>
          <a:p>
            <a:r>
              <a:rPr lang="tr-TR" b="1" dirty="0"/>
              <a:t>Bu tür </a:t>
            </a:r>
            <a:r>
              <a:rPr lang="tr-TR" b="1" dirty="0" err="1"/>
              <a:t>ihracatlara</a:t>
            </a:r>
            <a:r>
              <a:rPr lang="tr-TR" b="1" dirty="0"/>
              <a:t> bedelsiz denilmesinin nedeni, bunlarla ilgili olarak firmaların yurda döviz getirme ve bunu banka ve özel finans kuruluşlarına bozdurma yükümlülüğünün bulunmamasıdır.</a:t>
            </a:r>
          </a:p>
          <a:p>
            <a:r>
              <a:rPr lang="tr-TR" b="1" dirty="0"/>
              <a:t>Bedelsiz ihracatın ihracatçı ve sanayici firmalarını en çok ilgilendiren yönü, ticari numunelerin kalıp ve desenlerin yurt dışına gönderilmesi ile ilgilidir. Firmalar yurt dışındaki alıcılarına tanıtım ve reklam yapma amacıyla bu tür numune gönderdikleri zaman, bununla ilgili iki sorun ortaya çıkar. Bunlardan biri, bu malların bedelsiz ticari numune kapsamında yurtdışına gönderilmesi, ikincisi ise, malların varış ülkesinde ticari numune olarak değerlendirilerek vergilere ve çeşitli kısıtlamalara tabi olmadan giriş yapabilmesi durumudur.</a:t>
            </a:r>
          </a:p>
          <a:p>
            <a:endParaRPr lang="tr-TR" sz="2000" dirty="0"/>
          </a:p>
        </p:txBody>
      </p:sp>
    </p:spTree>
    <p:extLst>
      <p:ext uri="{BB962C8B-B14F-4D97-AF65-F5344CB8AC3E}">
        <p14:creationId xmlns:p14="http://schemas.microsoft.com/office/powerpoint/2010/main" val="796022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EF053B3A-3AF0-4FCC-B518-D0C9D0BBA9B7}"/>
              </a:ext>
            </a:extLst>
          </p:cNvPr>
          <p:cNvSpPr>
            <a:spLocks noGrp="1"/>
          </p:cNvSpPr>
          <p:nvPr>
            <p:ph idx="1"/>
          </p:nvPr>
        </p:nvSpPr>
        <p:spPr>
          <a:xfrm>
            <a:off x="321564" y="1615440"/>
            <a:ext cx="11032236" cy="4922520"/>
          </a:xfrm>
        </p:spPr>
        <p:txBody>
          <a:bodyPr>
            <a:normAutofit fontScale="92500" lnSpcReduction="10000"/>
          </a:bodyPr>
          <a:lstStyle/>
          <a:p>
            <a:r>
              <a:rPr lang="tr-TR" b="1" dirty="0">
                <a:solidFill>
                  <a:srgbClr val="FF0000"/>
                </a:solidFill>
              </a:rPr>
              <a:t>Bavul Ticareti ya da Yolcu Beraberi Satış Şeklinde İhracat</a:t>
            </a:r>
          </a:p>
          <a:p>
            <a:r>
              <a:rPr lang="tr-TR" b="1" dirty="0"/>
              <a:t>Turistlere, yabancı ülkelerde ikamet eden Türk uyruklu gerçek ya da tüzel kişilere vb. yapılan satışlar belirli koşulların yerine getirilmiş olması koşulu ile ihracat sayılarak, bunların da ihracatın yararlandığı destek ve avantajlardan yararlanmaları sağlanmaktadır.</a:t>
            </a:r>
          </a:p>
          <a:p>
            <a:r>
              <a:rPr lang="tr-TR" b="1" dirty="0"/>
              <a:t>Bu kapsamdaki satışlar 43 ve 61 seri </a:t>
            </a:r>
            <a:r>
              <a:rPr lang="tr-TR" b="1" dirty="0" err="1"/>
              <a:t>nolu</a:t>
            </a:r>
            <a:r>
              <a:rPr lang="tr-TR" b="1" dirty="0"/>
              <a:t> KDV Genel Tebliğleri çerçevesinde yapılmakta. 61 sayılı KDV Genel Tebliği kapsamında ihracat yapmak isteyen firmaların,  Öncelikle bu tebliğde belirtilen koşullara uymaları,</a:t>
            </a:r>
          </a:p>
          <a:p>
            <a:r>
              <a:rPr lang="tr-TR" b="1" dirty="0"/>
              <a:t>Bağlı bulundukları vergi dairesinden İzin Belgesi almaları, Bu kapsamdaki satışlarını Tebliğle şekli ve usulü belirlenmiş Özel Fatura’lar kapsamında yapmaları,  Bu faturaların, malların fiilen çıkışının yapıldığı gümrük idaresine kadar mallarla birlikte refakat etmesi ve ilgili gümrük idaresi tarafından onaylanması, tevdi edilip, bozdurularak Döviz Alım Belgesi'ne bağlatılması gerekmektedir.</a:t>
            </a:r>
          </a:p>
          <a:p>
            <a:endParaRPr lang="tr-TR" sz="2000" dirty="0"/>
          </a:p>
        </p:txBody>
      </p:sp>
    </p:spTree>
    <p:extLst>
      <p:ext uri="{BB962C8B-B14F-4D97-AF65-F5344CB8AC3E}">
        <p14:creationId xmlns:p14="http://schemas.microsoft.com/office/powerpoint/2010/main" val="456596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D21A112D-7DD6-4401-AB4F-20C84354BB55}"/>
              </a:ext>
            </a:extLst>
          </p:cNvPr>
          <p:cNvSpPr>
            <a:spLocks noGrp="1"/>
          </p:cNvSpPr>
          <p:nvPr>
            <p:ph idx="1"/>
          </p:nvPr>
        </p:nvSpPr>
        <p:spPr>
          <a:xfrm>
            <a:off x="198120" y="1539240"/>
            <a:ext cx="11673840" cy="5318760"/>
          </a:xfrm>
        </p:spPr>
        <p:txBody>
          <a:bodyPr>
            <a:normAutofit lnSpcReduction="10000"/>
          </a:bodyPr>
          <a:lstStyle/>
          <a:p>
            <a:r>
              <a:rPr lang="tr-TR" b="1" dirty="0">
                <a:solidFill>
                  <a:srgbClr val="FF0000"/>
                </a:solidFill>
              </a:rPr>
              <a:t>Özelliği Olmayan İhracat</a:t>
            </a:r>
          </a:p>
          <a:p>
            <a:r>
              <a:rPr lang="tr-TR" b="1" dirty="0"/>
              <a:t>Kayda bağlı olmayan ve özelliği olan ihracat dışında kalan işlemler özelliği olmayan ihracat sayılmaktadır. Herhangi bir Türk firması herhangi bir kısıtlamaya tabi olmayan bir ürünü, kısıtlamaya tabi olmayan bir ülkeye, Merkez Bankasınca konvertibl (ulusal para cinsine kolayca çevrilebilen) addedilen bir para ile peşin döviz, mal mukabili, vesaik mukabili veya akreditifli ödeme şekillerinden biri ile yurt dışına gönderdiği zaman özelliği olmayan bir ihracat yapmış olur.</a:t>
            </a:r>
          </a:p>
          <a:p>
            <a:r>
              <a:rPr lang="tr-TR" b="1" dirty="0"/>
              <a:t>Özelliği olmayan ihracat, bu kapsamda yapılan ihracatın önemsiz olduğu anlamına gelmemeli. Aksine özelliği olmayan ihracat toplam ihracatın çok büyük bir oranını oluşturur.</a:t>
            </a:r>
          </a:p>
          <a:p>
            <a:r>
              <a:rPr lang="tr-TR" b="1" dirty="0"/>
              <a:t>‘Özelliği olmayan’ ifadesinin seçilmesi, ihracat formaliteleri açısından yeknesak (tek düze) kuralların dışında başka bir formalite gerektirmeyen ihracat işlemlerini ifade etmek için kullanılıyor.</a:t>
            </a:r>
          </a:p>
          <a:p>
            <a:endParaRPr lang="tr-TR" sz="2000" dirty="0"/>
          </a:p>
        </p:txBody>
      </p:sp>
    </p:spTree>
    <p:extLst>
      <p:ext uri="{BB962C8B-B14F-4D97-AF65-F5344CB8AC3E}">
        <p14:creationId xmlns:p14="http://schemas.microsoft.com/office/powerpoint/2010/main" val="2464777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100" y="4506912"/>
            <a:ext cx="11099800" cy="1803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B012DD27-E3E3-4586-904E-6149DDF6B17E}"/>
              </a:ext>
            </a:extLst>
          </p:cNvPr>
          <p:cNvSpPr>
            <a:spLocks noGrp="1"/>
          </p:cNvSpPr>
          <p:nvPr>
            <p:ph idx="1"/>
          </p:nvPr>
        </p:nvSpPr>
        <p:spPr>
          <a:xfrm>
            <a:off x="254000" y="259080"/>
            <a:ext cx="11938000" cy="4678680"/>
          </a:xfrm>
        </p:spPr>
        <p:txBody>
          <a:bodyPr anchor="ctr">
            <a:normAutofit/>
          </a:bodyPr>
          <a:lstStyle/>
          <a:p>
            <a:r>
              <a:rPr lang="tr-TR" sz="3200" b="1" dirty="0">
                <a:solidFill>
                  <a:srgbClr val="FF0000"/>
                </a:solidFill>
              </a:rPr>
              <a:t>İhracatı Ön İzne Bağlı Ürünler</a:t>
            </a:r>
          </a:p>
          <a:p>
            <a:r>
              <a:rPr lang="tr-TR" sz="3200" b="1" dirty="0"/>
              <a:t>Bazı malların ihracı, uluslararası anlaşmalar veya madde politikaları açısından bu mallarla ilgili kurumların ön iznine tabidir. Söz konusu malları ihraç etmeyi düşünen kuruluşların, ihracattan önce gerekli ön izni almaları gerekiyor.</a:t>
            </a:r>
          </a:p>
          <a:p>
            <a:r>
              <a:rPr lang="tr-TR" sz="3200" b="1" dirty="0"/>
              <a:t>Bu malların kayda bağlı, özelliği olan veya olmayan ihracat kapsamında ihraç ediliyor olması ihracatla ilgili ön izin gereksinimini ortadan kaldırmaz. </a:t>
            </a:r>
          </a:p>
          <a:p>
            <a:endParaRPr lang="tr-TR" sz="2400" dirty="0"/>
          </a:p>
        </p:txBody>
      </p:sp>
    </p:spTree>
    <p:extLst>
      <p:ext uri="{BB962C8B-B14F-4D97-AF65-F5344CB8AC3E}">
        <p14:creationId xmlns:p14="http://schemas.microsoft.com/office/powerpoint/2010/main" val="1934095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 24">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05262" y="859948"/>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7" name="Rectangle: Rounded Corners 26">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5452" y="434266"/>
            <a:ext cx="7217701"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id="{245FB406-0C52-414D-903A-7473D1E9B41C}"/>
              </a:ext>
            </a:extLst>
          </p:cNvPr>
          <p:cNvGraphicFramePr>
            <a:graphicFrameLocks noGrp="1"/>
          </p:cNvGraphicFramePr>
          <p:nvPr>
            <p:ph idx="1"/>
            <p:extLst>
              <p:ext uri="{D42A27DB-BD31-4B8C-83A1-F6EECF244321}">
                <p14:modId xmlns:p14="http://schemas.microsoft.com/office/powerpoint/2010/main" val="2629322999"/>
              </p:ext>
            </p:extLst>
          </p:nvPr>
        </p:nvGraphicFramePr>
        <p:xfrm>
          <a:off x="4763911" y="609600"/>
          <a:ext cx="6735443"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0755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7BEE442B-0AF8-4D12-A86B-E5FED4919136}"/>
              </a:ext>
            </a:extLst>
          </p:cNvPr>
          <p:cNvSpPr>
            <a:spLocks noGrp="1"/>
          </p:cNvSpPr>
          <p:nvPr>
            <p:ph idx="1"/>
          </p:nvPr>
        </p:nvSpPr>
        <p:spPr>
          <a:xfrm>
            <a:off x="1341120" y="891540"/>
            <a:ext cx="10454640" cy="5071109"/>
          </a:xfrm>
        </p:spPr>
        <p:txBody>
          <a:bodyPr>
            <a:normAutofit/>
          </a:bodyPr>
          <a:lstStyle/>
          <a:p>
            <a:r>
              <a:rPr lang="tr-TR" b="1" dirty="0">
                <a:solidFill>
                  <a:srgbClr val="FF0000"/>
                </a:solidFill>
              </a:rPr>
              <a:t>Kredi sözleşmeleri şu özellikleri taşımalıdır:</a:t>
            </a:r>
          </a:p>
          <a:p>
            <a:r>
              <a:rPr lang="tr-TR" b="1" dirty="0"/>
              <a:t>Satıcı ve alıcı firmaların unvan ve adresleri sözleşmede belirtilmeli.</a:t>
            </a:r>
          </a:p>
          <a:p>
            <a:r>
              <a:rPr lang="tr-TR" b="1" dirty="0"/>
              <a:t>Alım satım konusu malın tanımı, tipi, kalitesi, standardı, miktarı, birim fiyatı ve toplam değeri belirtilmeli</a:t>
            </a:r>
          </a:p>
          <a:p>
            <a:r>
              <a:rPr lang="tr-TR" b="1" dirty="0"/>
              <a:t>Kredi vadesi ve taksit sayısı dayanıksız tüketim malları için en çok iki yıl dayanıklı tüketim malları ve yatırım malları için ise en çok beş yıl olmalı İhracatçı firmalar, kredi sözleşmesini düzenlerken, alacaklarını garanti altına alabilmek için, kredi kapsamındaki ihracatlarına karşılık, muteber bir bankanın garantisini de şart koşabilirler veya alıcılarından banka </a:t>
            </a:r>
            <a:r>
              <a:rPr lang="tr-TR" b="1" dirty="0" err="1"/>
              <a:t>avalli</a:t>
            </a:r>
            <a:r>
              <a:rPr lang="tr-TR" b="1" dirty="0"/>
              <a:t> poliçeler talep edebilirler.</a:t>
            </a:r>
          </a:p>
          <a:p>
            <a:endParaRPr lang="tr-TR" sz="2200" dirty="0"/>
          </a:p>
        </p:txBody>
      </p:sp>
    </p:spTree>
    <p:extLst>
      <p:ext uri="{BB962C8B-B14F-4D97-AF65-F5344CB8AC3E}">
        <p14:creationId xmlns:p14="http://schemas.microsoft.com/office/powerpoint/2010/main" val="3722641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2021" y="628863"/>
            <a:ext cx="1128382" cy="847206"/>
            <a:chOff x="8183879" y="1000124"/>
            <a:chExt cx="1562267" cy="1172973"/>
          </a:xfrm>
        </p:grpSpPr>
        <p:sp>
          <p:nvSpPr>
            <p:cNvPr id="13"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5" name="İçerik Yer Tutucusu 2">
            <a:extLst>
              <a:ext uri="{FF2B5EF4-FFF2-40B4-BE49-F238E27FC236}">
                <a16:creationId xmlns:a16="http://schemas.microsoft.com/office/drawing/2014/main" id="{333C80DD-16BB-497B-B979-0C82D9C467B9}"/>
              </a:ext>
            </a:extLst>
          </p:cNvPr>
          <p:cNvGraphicFramePr>
            <a:graphicFrameLocks noGrp="1"/>
          </p:cNvGraphicFramePr>
          <p:nvPr>
            <p:ph idx="1"/>
            <p:extLst>
              <p:ext uri="{D42A27DB-BD31-4B8C-83A1-F6EECF244321}">
                <p14:modId xmlns:p14="http://schemas.microsoft.com/office/powerpoint/2010/main" val="2010855740"/>
              </p:ext>
            </p:extLst>
          </p:nvPr>
        </p:nvGraphicFramePr>
        <p:xfrm>
          <a:off x="121920" y="289560"/>
          <a:ext cx="11415424" cy="56659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6726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1C2001D6-8C9D-4282-8AD2-359C3AF77E77}"/>
              </a:ext>
            </a:extLst>
          </p:cNvPr>
          <p:cNvSpPr>
            <a:spLocks noGrp="1"/>
          </p:cNvSpPr>
          <p:nvPr>
            <p:ph idx="1"/>
          </p:nvPr>
        </p:nvSpPr>
        <p:spPr>
          <a:xfrm>
            <a:off x="0" y="167640"/>
            <a:ext cx="7217730" cy="6858000"/>
          </a:xfrm>
        </p:spPr>
        <p:txBody>
          <a:bodyPr>
            <a:normAutofit/>
          </a:bodyPr>
          <a:lstStyle/>
          <a:p>
            <a:r>
              <a:rPr lang="tr-TR" b="1" dirty="0">
                <a:solidFill>
                  <a:srgbClr val="FF0000"/>
                </a:solidFill>
              </a:rPr>
              <a:t>İthal Edilmiş Malların İhracı</a:t>
            </a:r>
          </a:p>
          <a:p>
            <a:r>
              <a:rPr lang="tr-TR" b="1" dirty="0"/>
              <a:t>Türkiye’ye yasal olarak ithal edilmiş ve ithalatla ilgili vergileri ödenmiş olan malların ihraç edilmesi mümkündür. Bu tür mallar ihraç edilirken bunlar için ‘Türk menşe şahadetnamesi’ verilmez. Ancak, AB ülkeleri veya Türkiye'nin serbest ticaret anlaşması imzalamış olduğu ülkelere yapılan </a:t>
            </a:r>
            <a:r>
              <a:rPr lang="tr-TR" b="1" dirty="0" err="1"/>
              <a:t>ihracatlarda</a:t>
            </a:r>
            <a:r>
              <a:rPr lang="tr-TR" b="1" dirty="0"/>
              <a:t>, ATR veya EUR-1 belgesi düzenlenerek gümrük idarelerine vize ettirilmesi gerekir.</a:t>
            </a:r>
          </a:p>
          <a:p>
            <a:r>
              <a:rPr lang="tr-TR" b="1" dirty="0"/>
              <a:t>İhracat esnasında, malların ithal edildiğini gösteren belgelerle bunların vergilerinin ödenmiş olduğunu gösteren belgelerin gümrük idarelerine ibraz edilmesi gerekir.</a:t>
            </a:r>
          </a:p>
          <a:p>
            <a:endParaRPr lang="tr-TR" sz="2000"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7410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BDA88428-DDF0-4079-AF64-348BBE440254}"/>
              </a:ext>
            </a:extLst>
          </p:cNvPr>
          <p:cNvSpPr>
            <a:spLocks noGrp="1"/>
          </p:cNvSpPr>
          <p:nvPr>
            <p:ph idx="1"/>
          </p:nvPr>
        </p:nvSpPr>
        <p:spPr>
          <a:xfrm>
            <a:off x="121921" y="0"/>
            <a:ext cx="7577970" cy="6858000"/>
          </a:xfrm>
        </p:spPr>
        <p:txBody>
          <a:bodyPr>
            <a:normAutofit fontScale="85000" lnSpcReduction="20000"/>
          </a:bodyPr>
          <a:lstStyle/>
          <a:p>
            <a:r>
              <a:rPr lang="tr-TR" sz="3000" b="1" dirty="0">
                <a:solidFill>
                  <a:srgbClr val="FF0000"/>
                </a:solidFill>
              </a:rPr>
              <a:t>Transit Ticaret Kapsamında İhracat</a:t>
            </a:r>
          </a:p>
          <a:p>
            <a:r>
              <a:rPr lang="tr-TR" b="1" dirty="0"/>
              <a:t>Malların bir ülkeden alınıp bir başka ülkeye satılması şeklinde bir ticareti ifade eder.</a:t>
            </a:r>
          </a:p>
          <a:p>
            <a:r>
              <a:rPr lang="tr-TR" b="1" dirty="0"/>
              <a:t>Transit ticarette konu olan malların Türkiye'ye ithal edilmesi ve serbest dolaşıma girmesi söz konusu değildir. Mallar satın alındığı ülkeden doğrudan satıldığı ülkelere sevk edilir. Ancak, bu tür malların Türkiye'de bir antrepoya getirilmesi, antrepoda bir süre kalması, hatta ambalaj değişikliği gibi basit işlemlere tabi tutulması mümkündür. Örneğin, bir Türk firması Almanya’dan satın aldığı bir makineyi Türkiye'ye ithal etmeden Türkmenistan'da yerleşik bir firmaya satarsa, bu işlemi transit ticaret kuralları çerçevesinde yapması gerekir Transit ticaretin Türkiye'yi ilgilendiren yönü para hareketleridir. Türkiye'de transit ticaret yapan kişi ya da firma muhtemelen malı satın aldığı ülkeye alış bedeli kadar döviz transfer edip, malın satış bedeli kadar dövizi ise satışın yapıldığı ülkeden Türkiye’ye getirecektir. Komisyon ve transfer giderleri çıktıktan sonra kalan pozitif bakiye ise transit tacirinin karını oluşturur. Bazı transit ticaret uygulamalarında, transit tacirinin karını oluşturan net bakiyenin Türkiye'ye getirilmesi söz konusu olabilir.</a:t>
            </a:r>
          </a:p>
          <a:p>
            <a:endParaRPr lang="tr-TR" sz="1300" dirty="0"/>
          </a:p>
        </p:txBody>
      </p:sp>
      <p:sp>
        <p:nvSpPr>
          <p:cNvPr id="10" name="Freeform: Shape 9">
            <a:extLst>
              <a:ext uri="{FF2B5EF4-FFF2-40B4-BE49-F238E27FC236}">
                <a16:creationId xmlns:a16="http://schemas.microsoft.com/office/drawing/2014/main" id="{0F06C9D3-00DF-4B71-AE88-29075022F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19545" y="1333265"/>
            <a:ext cx="2926988" cy="2594434"/>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noFill/>
          <a:ln w="50800" cmpd="sng">
            <a:solidFill>
              <a:schemeClr val="tx1"/>
            </a:solid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2" name="Freeform 5">
            <a:extLst>
              <a:ext uri="{FF2B5EF4-FFF2-40B4-BE49-F238E27FC236}">
                <a16:creationId xmlns:a16="http://schemas.microsoft.com/office/drawing/2014/main" id="{4300F7B2-2FBB-4B65-B588-633176602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75032" y="1327438"/>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EFA5A327-531A-495C-BCA7-27F04811A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152922" y="1075612"/>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786878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5">
            <a:extLst>
              <a:ext uri="{FF2B5EF4-FFF2-40B4-BE49-F238E27FC236}">
                <a16:creationId xmlns:a16="http://schemas.microsoft.com/office/drawing/2014/main" id="{4300F7B2-2FBB-4B65-B588-633176602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125375" y="131153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EFA5A327-531A-495C-BCA7-27F04811A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703265" y="105971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3" name="İçerik Yer Tutucusu 2">
            <a:extLst>
              <a:ext uri="{FF2B5EF4-FFF2-40B4-BE49-F238E27FC236}">
                <a16:creationId xmlns:a16="http://schemas.microsoft.com/office/drawing/2014/main" id="{3F32DD94-A502-4E5E-AFA0-D7EF1AE482AF}"/>
              </a:ext>
            </a:extLst>
          </p:cNvPr>
          <p:cNvSpPr>
            <a:spLocks noGrp="1"/>
          </p:cNvSpPr>
          <p:nvPr>
            <p:ph idx="1"/>
          </p:nvPr>
        </p:nvSpPr>
        <p:spPr>
          <a:xfrm>
            <a:off x="304799" y="213360"/>
            <a:ext cx="6820575" cy="6644640"/>
          </a:xfrm>
        </p:spPr>
        <p:txBody>
          <a:bodyPr>
            <a:normAutofit fontScale="92500" lnSpcReduction="10000"/>
          </a:bodyPr>
          <a:lstStyle/>
          <a:p>
            <a:r>
              <a:rPr lang="tr-TR" b="1" dirty="0">
                <a:solidFill>
                  <a:srgbClr val="FF0000"/>
                </a:solidFill>
              </a:rPr>
              <a:t>Transit ticaretin özellikleri şunlardır:</a:t>
            </a:r>
          </a:p>
          <a:p>
            <a:r>
              <a:rPr lang="tr-TR" b="1" dirty="0"/>
              <a:t>Türkiye'ye bir mal ithalatı söz konusu olmadığından ithalat formaliteleri ve ithalatla ilgili vergisel yükümlülükler mevcut değildir.</a:t>
            </a:r>
          </a:p>
          <a:p>
            <a:r>
              <a:rPr lang="tr-TR" b="1" dirty="0"/>
              <a:t>Benzer şekilde, Türkiye'den bir mal çıkışı olmadığından ihracat formaliteleri de mevcut değildir.</a:t>
            </a:r>
          </a:p>
          <a:p>
            <a:r>
              <a:rPr lang="tr-TR" b="1" dirty="0"/>
              <a:t>Transit ticarete konu olan malların, Türkiye üzerinden geçmesi ve geçici bir süre gümrük makamlarının izni altında antrepolarda depolanması istenilmedikçe, gümrük beyannamesi düzenlenmesine gerek yoktur. Ancak, transit tacirinin malların çıkış ülkesinden sevk edilmesi ve varış ülkesine ithal edilmesi ile ilgili formalitelerle yakından ilgili olduğu, bu yüzden hem malların çıkış ülkesi hem de varış ülkesinin dış ticaret rejimini yakından takip etmesi gerektiği hususu unutulmamalıdır.</a:t>
            </a:r>
          </a:p>
          <a:p>
            <a:endParaRPr lang="tr-TR" sz="1300" dirty="0"/>
          </a:p>
        </p:txBody>
      </p:sp>
      <p:sp>
        <p:nvSpPr>
          <p:cNvPr id="16" name="Freeform 5">
            <a:extLst>
              <a:ext uri="{FF2B5EF4-FFF2-40B4-BE49-F238E27FC236}">
                <a16:creationId xmlns:a16="http://schemas.microsoft.com/office/drawing/2014/main" id="{09C89D1D-8C73-4FE3-BB9A-0A66D0F9C2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82856" y="1645694"/>
            <a:ext cx="4689240" cy="4115025"/>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508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pic>
        <p:nvPicPr>
          <p:cNvPr id="7" name="Graphic 6">
            <a:extLst>
              <a:ext uri="{FF2B5EF4-FFF2-40B4-BE49-F238E27FC236}">
                <a16:creationId xmlns:a16="http://schemas.microsoft.com/office/drawing/2014/main" id="{08B6B5F7-65A7-4139-A430-B2C7A93FC81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47011" y="2422740"/>
            <a:ext cx="2560931" cy="2560931"/>
          </a:xfrm>
          <a:prstGeom prst="rect">
            <a:avLst/>
          </a:prstGeom>
        </p:spPr>
      </p:pic>
    </p:spTree>
    <p:extLst>
      <p:ext uri="{BB962C8B-B14F-4D97-AF65-F5344CB8AC3E}">
        <p14:creationId xmlns:p14="http://schemas.microsoft.com/office/powerpoint/2010/main" val="3468176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5">
            <a:extLst>
              <a:ext uri="{FF2B5EF4-FFF2-40B4-BE49-F238E27FC236}">
                <a16:creationId xmlns:a16="http://schemas.microsoft.com/office/drawing/2014/main" id="{4300F7B2-2FBB-4B65-B588-633176602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125375" y="131153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EFA5A327-531A-495C-BCA7-27F04811A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703265" y="105971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3" name="İçerik Yer Tutucusu 2">
            <a:extLst>
              <a:ext uri="{FF2B5EF4-FFF2-40B4-BE49-F238E27FC236}">
                <a16:creationId xmlns:a16="http://schemas.microsoft.com/office/drawing/2014/main" id="{D2CD8B23-064E-4095-B866-7092127A7EB7}"/>
              </a:ext>
            </a:extLst>
          </p:cNvPr>
          <p:cNvSpPr>
            <a:spLocks noGrp="1"/>
          </p:cNvSpPr>
          <p:nvPr>
            <p:ph idx="1"/>
          </p:nvPr>
        </p:nvSpPr>
        <p:spPr>
          <a:xfrm>
            <a:off x="365760" y="213360"/>
            <a:ext cx="6517096" cy="6644640"/>
          </a:xfrm>
        </p:spPr>
        <p:txBody>
          <a:bodyPr>
            <a:normAutofit fontScale="92500" lnSpcReduction="10000"/>
          </a:bodyPr>
          <a:lstStyle/>
          <a:p>
            <a:r>
              <a:rPr lang="tr-TR" b="1" dirty="0">
                <a:solidFill>
                  <a:srgbClr val="FF0000"/>
                </a:solidFill>
              </a:rPr>
              <a:t>Bağlı Muamele veya Takas Yoluyla İhracat</a:t>
            </a:r>
          </a:p>
          <a:p>
            <a:r>
              <a:rPr lang="tr-TR" b="1" dirty="0"/>
              <a:t>Bağlı muamele ve takas, ihraç veya ithal edilen mal, hizmet veya teknoloji transferi bedelinin; kısmen veya tamamen mal, hizmet, teknoloji transferi veya kısmen döviz ile karşılanmasını ifade etmektedir.</a:t>
            </a:r>
          </a:p>
          <a:p>
            <a:r>
              <a:rPr lang="tr-TR" b="1" dirty="0"/>
              <a:t>Bağlı muamele veya takas talepleri, yabancı firma veya firmalar ile yapılan bağlı muamele veya takas anlaşması ve Bağlı Muamele veya Takas Başvuru Formundan altı nüsha eklenmek suretiyle bir müracaat yazısı ile birlikte üye olunan veya bulunulan bölgedeki ihracatçı birliklerine yapılır.</a:t>
            </a:r>
          </a:p>
          <a:p>
            <a:r>
              <a:rPr lang="tr-TR" b="1" dirty="0"/>
              <a:t>Bağlı muamele veya takas anlaşmasının; ithal ve ihraç edilecek malların cinsi, standardı, kalitesi, teslim şekli, teslim yeri, birim ithal ve ihraç fiyatları, değer tutarları ve anlaşmanın geçerlilik süresini içermesi gereklidir.</a:t>
            </a:r>
          </a:p>
          <a:p>
            <a:endParaRPr lang="tr-TR" sz="1300" dirty="0"/>
          </a:p>
        </p:txBody>
      </p:sp>
      <p:sp>
        <p:nvSpPr>
          <p:cNvPr id="16" name="Freeform 5">
            <a:extLst>
              <a:ext uri="{FF2B5EF4-FFF2-40B4-BE49-F238E27FC236}">
                <a16:creationId xmlns:a16="http://schemas.microsoft.com/office/drawing/2014/main" id="{09C89D1D-8C73-4FE3-BB9A-0A66D0F9C2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82856" y="1645694"/>
            <a:ext cx="4689240" cy="4115025"/>
          </a:xfrm>
          <a:custGeom>
            <a:avLst/>
            <a:gdLst>
              <a:gd name="T0" fmla="*/ 781 w 1099"/>
              <a:gd name="T1" fmla="*/ 0 h 968"/>
              <a:gd name="T2" fmla="*/ 318 w 1099"/>
              <a:gd name="T3" fmla="*/ 0 h 968"/>
              <a:gd name="T4" fmla="*/ 246 w 1099"/>
              <a:gd name="T5" fmla="*/ 42 h 968"/>
              <a:gd name="T6" fmla="*/ 15 w 1099"/>
              <a:gd name="T7" fmla="*/ 443 h 968"/>
              <a:gd name="T8" fmla="*/ 15 w 1099"/>
              <a:gd name="T9" fmla="*/ 525 h 968"/>
              <a:gd name="T10" fmla="*/ 246 w 1099"/>
              <a:gd name="T11" fmla="*/ 926 h 968"/>
              <a:gd name="T12" fmla="*/ 318 w 1099"/>
              <a:gd name="T13" fmla="*/ 968 h 968"/>
              <a:gd name="T14" fmla="*/ 781 w 1099"/>
              <a:gd name="T15" fmla="*/ 968 h 968"/>
              <a:gd name="T16" fmla="*/ 852 w 1099"/>
              <a:gd name="T17" fmla="*/ 926 h 968"/>
              <a:gd name="T18" fmla="*/ 1084 w 1099"/>
              <a:gd name="T19" fmla="*/ 525 h 968"/>
              <a:gd name="T20" fmla="*/ 1084 w 1099"/>
              <a:gd name="T21" fmla="*/ 443 h 968"/>
              <a:gd name="T22" fmla="*/ 852 w 1099"/>
              <a:gd name="T23" fmla="*/ 42 h 968"/>
              <a:gd name="T24" fmla="*/ 781 w 1099"/>
              <a:gd name="T25" fmla="*/ 0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9" h="968">
                <a:moveTo>
                  <a:pt x="781" y="0"/>
                </a:moveTo>
                <a:cubicBezTo>
                  <a:pt x="318" y="0"/>
                  <a:pt x="318" y="0"/>
                  <a:pt x="318" y="0"/>
                </a:cubicBezTo>
                <a:cubicBezTo>
                  <a:pt x="288" y="0"/>
                  <a:pt x="261" y="16"/>
                  <a:pt x="246" y="42"/>
                </a:cubicBezTo>
                <a:cubicBezTo>
                  <a:pt x="15" y="443"/>
                  <a:pt x="15" y="443"/>
                  <a:pt x="15" y="443"/>
                </a:cubicBezTo>
                <a:cubicBezTo>
                  <a:pt x="0" y="468"/>
                  <a:pt x="0" y="500"/>
                  <a:pt x="15" y="525"/>
                </a:cubicBezTo>
                <a:cubicBezTo>
                  <a:pt x="246" y="926"/>
                  <a:pt x="246" y="926"/>
                  <a:pt x="246" y="926"/>
                </a:cubicBezTo>
                <a:cubicBezTo>
                  <a:pt x="261" y="952"/>
                  <a:pt x="288" y="968"/>
                  <a:pt x="318" y="968"/>
                </a:cubicBezTo>
                <a:cubicBezTo>
                  <a:pt x="781" y="968"/>
                  <a:pt x="781" y="968"/>
                  <a:pt x="781" y="968"/>
                </a:cubicBezTo>
                <a:cubicBezTo>
                  <a:pt x="810" y="968"/>
                  <a:pt x="838" y="952"/>
                  <a:pt x="852" y="926"/>
                </a:cubicBezTo>
                <a:cubicBezTo>
                  <a:pt x="1084" y="525"/>
                  <a:pt x="1084" y="525"/>
                  <a:pt x="1084" y="525"/>
                </a:cubicBezTo>
                <a:cubicBezTo>
                  <a:pt x="1099" y="500"/>
                  <a:pt x="1099" y="468"/>
                  <a:pt x="1084" y="443"/>
                </a:cubicBezTo>
                <a:cubicBezTo>
                  <a:pt x="852" y="42"/>
                  <a:pt x="852" y="42"/>
                  <a:pt x="852" y="42"/>
                </a:cubicBezTo>
                <a:cubicBezTo>
                  <a:pt x="838" y="16"/>
                  <a:pt x="810" y="0"/>
                  <a:pt x="781" y="0"/>
                </a:cubicBezTo>
                <a:close/>
              </a:path>
            </a:pathLst>
          </a:custGeom>
          <a:noFill/>
          <a:ln w="5080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pic>
        <p:nvPicPr>
          <p:cNvPr id="7" name="Graphic 6">
            <a:extLst>
              <a:ext uri="{FF2B5EF4-FFF2-40B4-BE49-F238E27FC236}">
                <a16:creationId xmlns:a16="http://schemas.microsoft.com/office/drawing/2014/main" id="{28A6C7B2-CACB-4D75-B073-0FDA4B63EE9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47011" y="2422740"/>
            <a:ext cx="2560931" cy="2560931"/>
          </a:xfrm>
          <a:prstGeom prst="rect">
            <a:avLst/>
          </a:prstGeom>
        </p:spPr>
      </p:pic>
    </p:spTree>
    <p:extLst>
      <p:ext uri="{BB962C8B-B14F-4D97-AF65-F5344CB8AC3E}">
        <p14:creationId xmlns:p14="http://schemas.microsoft.com/office/powerpoint/2010/main" val="2826289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12192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İçerik Yer Tutucusu 2">
            <a:extLst>
              <a:ext uri="{FF2B5EF4-FFF2-40B4-BE49-F238E27FC236}">
                <a16:creationId xmlns:a16="http://schemas.microsoft.com/office/drawing/2014/main" id="{AE0659B3-94C3-4098-AB90-66FB5B0A485B}"/>
              </a:ext>
            </a:extLst>
          </p:cNvPr>
          <p:cNvGraphicFramePr>
            <a:graphicFrameLocks noGrp="1"/>
          </p:cNvGraphicFramePr>
          <p:nvPr>
            <p:ph idx="1"/>
            <p:extLst>
              <p:ext uri="{D42A27DB-BD31-4B8C-83A1-F6EECF244321}">
                <p14:modId xmlns:p14="http://schemas.microsoft.com/office/powerpoint/2010/main" val="2258483791"/>
              </p:ext>
            </p:extLst>
          </p:nvPr>
        </p:nvGraphicFramePr>
        <p:xfrm>
          <a:off x="391379" y="1976293"/>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05562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1423</Words>
  <Application>Microsoft Office PowerPoint</Application>
  <PresentationFormat>Geniş ekran</PresentationFormat>
  <Paragraphs>50</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           İHRACAT TÜRLERİ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İHRACAT TÜRLERİ</dc:title>
  <dc:creator>selami özal</dc:creator>
  <cp:lastModifiedBy>selami özal</cp:lastModifiedBy>
  <cp:revision>4</cp:revision>
  <dcterms:created xsi:type="dcterms:W3CDTF">2020-04-24T18:54:20Z</dcterms:created>
  <dcterms:modified xsi:type="dcterms:W3CDTF">2020-04-24T19:15:20Z</dcterms:modified>
</cp:coreProperties>
</file>