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44"/>
  </p:notesMasterIdLst>
  <p:sldIdLst>
    <p:sldId id="262" r:id="rId2"/>
    <p:sldId id="274" r:id="rId3"/>
    <p:sldId id="263" r:id="rId4"/>
    <p:sldId id="275" r:id="rId5"/>
    <p:sldId id="264" r:id="rId6"/>
    <p:sldId id="265" r:id="rId7"/>
    <p:sldId id="276" r:id="rId8"/>
    <p:sldId id="268" r:id="rId9"/>
    <p:sldId id="277" r:id="rId10"/>
    <p:sldId id="278" r:id="rId11"/>
    <p:sldId id="279" r:id="rId12"/>
    <p:sldId id="280" r:id="rId13"/>
    <p:sldId id="269" r:id="rId14"/>
    <p:sldId id="270" r:id="rId15"/>
    <p:sldId id="281" r:id="rId16"/>
    <p:sldId id="282" r:id="rId17"/>
    <p:sldId id="283" r:id="rId18"/>
    <p:sldId id="273" r:id="rId19"/>
    <p:sldId id="284" r:id="rId20"/>
    <p:sldId id="266" r:id="rId21"/>
    <p:sldId id="271" r:id="rId22"/>
    <p:sldId id="272" r:id="rId23"/>
    <p:sldId id="305" r:id="rId24"/>
    <p:sldId id="286" r:id="rId25"/>
    <p:sldId id="287" r:id="rId26"/>
    <p:sldId id="288" r:id="rId27"/>
    <p:sldId id="289" r:id="rId28"/>
    <p:sldId id="290" r:id="rId29"/>
    <p:sldId id="291" r:id="rId30"/>
    <p:sldId id="292" r:id="rId31"/>
    <p:sldId id="293" r:id="rId32"/>
    <p:sldId id="294" r:id="rId33"/>
    <p:sldId id="295" r:id="rId34"/>
    <p:sldId id="296" r:id="rId35"/>
    <p:sldId id="297" r:id="rId36"/>
    <p:sldId id="298" r:id="rId37"/>
    <p:sldId id="299" r:id="rId38"/>
    <p:sldId id="300" r:id="rId39"/>
    <p:sldId id="301" r:id="rId40"/>
    <p:sldId id="302" r:id="rId41"/>
    <p:sldId id="303" r:id="rId42"/>
    <p:sldId id="304" r:id="rId4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78" y="576"/>
      </p:cViewPr>
      <p:guideLst>
        <p:guide orient="horz" pos="2160"/>
        <p:guide pos="3840"/>
      </p:guideLst>
    </p:cSldViewPr>
  </p:slideViewPr>
  <p:notesTextViewPr>
    <p:cViewPr>
      <p:scale>
        <a:sx n="1" d="1"/>
        <a:sy n="1" d="1"/>
      </p:scale>
      <p:origin x="0" y="0"/>
    </p:cViewPr>
  </p:notesTextViewPr>
  <p:sorterViewPr>
    <p:cViewPr>
      <p:scale>
        <a:sx n="66" d="100"/>
        <a:sy n="66" d="100"/>
      </p:scale>
      <p:origin x="0" y="508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651BE4B-33B0-4DE2-840C-897D74EB0948}" type="datetimeFigureOut">
              <a:rPr lang="tr-TR" smtClean="0"/>
              <a:pPr/>
              <a:t>18.10.2023</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DD250F6-658C-4AD9-90C2-BE9B69821D21}"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sz="1200" kern="1200" baseline="0" dirty="0" smtClean="0">
                <a:solidFill>
                  <a:schemeClr val="tx1"/>
                </a:solidFill>
                <a:latin typeface="+mn-lt"/>
                <a:ea typeface="+mn-ea"/>
                <a:cs typeface="+mn-cs"/>
              </a:rPr>
              <a:t>Sağlık eğitimi yalnızca bilginin paylaşımı ile değil aynı zamanda sağlığı</a:t>
            </a:r>
          </a:p>
          <a:p>
            <a:r>
              <a:rPr lang="tr-TR" sz="1200" kern="1200" baseline="0" dirty="0" smtClean="0">
                <a:solidFill>
                  <a:schemeClr val="tx1"/>
                </a:solidFill>
                <a:latin typeface="+mn-lt"/>
                <a:ea typeface="+mn-ea"/>
                <a:cs typeface="+mn-cs"/>
              </a:rPr>
              <a:t>iyileştirmek için gerekli motivasyon, beceri ve güvenin teşvik edilmesi ile de ilgilidir</a:t>
            </a:r>
            <a:endParaRPr lang="tr-TR" dirty="0"/>
          </a:p>
        </p:txBody>
      </p:sp>
      <p:sp>
        <p:nvSpPr>
          <p:cNvPr id="4" name="3 Slayt Numarası Yer Tutucusu"/>
          <p:cNvSpPr>
            <a:spLocks noGrp="1"/>
          </p:cNvSpPr>
          <p:nvPr>
            <p:ph type="sldNum" sz="quarter" idx="10"/>
          </p:nvPr>
        </p:nvSpPr>
        <p:spPr/>
        <p:txBody>
          <a:bodyPr/>
          <a:lstStyle/>
          <a:p>
            <a:fld id="{5DD250F6-658C-4AD9-90C2-BE9B69821D21}" type="slidenum">
              <a:rPr lang="tr-TR" smtClean="0"/>
              <a:pPr/>
              <a:t>8</a:t>
            </a:fld>
            <a:endParaRPr lang="tr-T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sz="1200" kern="1200" baseline="0" dirty="0" smtClean="0">
                <a:solidFill>
                  <a:schemeClr val="tx1"/>
                </a:solidFill>
                <a:latin typeface="+mn-lt"/>
                <a:ea typeface="+mn-ea"/>
                <a:cs typeface="+mn-cs"/>
              </a:rPr>
              <a:t>Sağlık eğitimcisinin bu faktörleri göz önünde</a:t>
            </a:r>
          </a:p>
          <a:p>
            <a:r>
              <a:rPr lang="tr-TR" sz="1200" kern="1200" baseline="0" dirty="0" smtClean="0">
                <a:solidFill>
                  <a:schemeClr val="tx1"/>
                </a:solidFill>
                <a:latin typeface="+mn-lt"/>
                <a:ea typeface="+mn-ea"/>
                <a:cs typeface="+mn-cs"/>
              </a:rPr>
              <a:t>bulundurarak eğitimini planlaması ve eğitimi gerçekleştirirken bu faktörlerin olumlu</a:t>
            </a:r>
          </a:p>
          <a:p>
            <a:r>
              <a:rPr lang="tr-TR" sz="1200" kern="1200" baseline="0" dirty="0" smtClean="0">
                <a:solidFill>
                  <a:schemeClr val="tx1"/>
                </a:solidFill>
                <a:latin typeface="+mn-lt"/>
                <a:ea typeface="+mn-ea"/>
                <a:cs typeface="+mn-cs"/>
              </a:rPr>
              <a:t>etkilerinden yararlanması çok </a:t>
            </a:r>
            <a:r>
              <a:rPr lang="tr-TR" sz="1200" kern="1200" baseline="0" dirty="0" err="1" smtClean="0">
                <a:solidFill>
                  <a:schemeClr val="tx1"/>
                </a:solidFill>
                <a:latin typeface="+mn-lt"/>
                <a:ea typeface="+mn-ea"/>
                <a:cs typeface="+mn-cs"/>
              </a:rPr>
              <a:t>önemlidirSağlık</a:t>
            </a:r>
            <a:r>
              <a:rPr lang="tr-TR" sz="1200" kern="1200" baseline="0" dirty="0" smtClean="0">
                <a:solidFill>
                  <a:schemeClr val="tx1"/>
                </a:solidFill>
                <a:latin typeface="+mn-lt"/>
                <a:ea typeface="+mn-ea"/>
                <a:cs typeface="+mn-cs"/>
              </a:rPr>
              <a:t> eğitimcisinin bu faktörleri göz önünde</a:t>
            </a:r>
          </a:p>
          <a:p>
            <a:r>
              <a:rPr lang="tr-TR" sz="1200" kern="1200" baseline="0" dirty="0" smtClean="0">
                <a:solidFill>
                  <a:schemeClr val="tx1"/>
                </a:solidFill>
                <a:latin typeface="+mn-lt"/>
                <a:ea typeface="+mn-ea"/>
                <a:cs typeface="+mn-cs"/>
              </a:rPr>
              <a:t>bulundurarak eğitimini planlaması ve eğitimi gerçekleştirirken bu faktörlerin olumlu</a:t>
            </a:r>
          </a:p>
          <a:p>
            <a:r>
              <a:rPr lang="tr-TR" sz="1200" kern="1200" baseline="0" dirty="0" smtClean="0">
                <a:solidFill>
                  <a:schemeClr val="tx1"/>
                </a:solidFill>
                <a:latin typeface="+mn-lt"/>
                <a:ea typeface="+mn-ea"/>
                <a:cs typeface="+mn-cs"/>
              </a:rPr>
              <a:t>etkilerinden yararlanması çok önemlidir</a:t>
            </a:r>
            <a:endParaRPr lang="tr-TR" dirty="0"/>
          </a:p>
        </p:txBody>
      </p:sp>
      <p:sp>
        <p:nvSpPr>
          <p:cNvPr id="4" name="3 Slayt Numarası Yer Tutucusu"/>
          <p:cNvSpPr>
            <a:spLocks noGrp="1"/>
          </p:cNvSpPr>
          <p:nvPr>
            <p:ph type="sldNum" sz="quarter" idx="10"/>
          </p:nvPr>
        </p:nvSpPr>
        <p:spPr/>
        <p:txBody>
          <a:bodyPr/>
          <a:lstStyle/>
          <a:p>
            <a:fld id="{5DD250F6-658C-4AD9-90C2-BE9B69821D21}" type="slidenum">
              <a:rPr lang="tr-TR" smtClean="0"/>
              <a:pPr/>
              <a:t>19</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1"/>
      </p:bgRef>
    </p:bg>
    <p:spTree>
      <p:nvGrpSpPr>
        <p:cNvPr id="1" name=""/>
        <p:cNvGrpSpPr/>
        <p:nvPr/>
      </p:nvGrpSpPr>
      <p:grpSpPr>
        <a:xfrm>
          <a:off x="0" y="0"/>
          <a:ext cx="0" cy="0"/>
          <a:chOff x="0" y="0"/>
          <a:chExt cx="0" cy="0"/>
        </a:xfrm>
      </p:grpSpPr>
      <p:sp>
        <p:nvSpPr>
          <p:cNvPr id="8" name="7 Dikdörtgen"/>
          <p:cNvSpPr/>
          <p:nvPr/>
        </p:nvSpPr>
        <p:spPr>
          <a:xfrm flipH="1">
            <a:off x="3556000" y="0"/>
            <a:ext cx="8636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16200000">
            <a:off x="127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11 Başlık"/>
          <p:cNvSpPr>
            <a:spLocks noGrp="1"/>
          </p:cNvSpPr>
          <p:nvPr>
            <p:ph type="ctrTitle"/>
          </p:nvPr>
        </p:nvSpPr>
        <p:spPr>
          <a:xfrm>
            <a:off x="4489157" y="533400"/>
            <a:ext cx="6807200" cy="2868168"/>
          </a:xfrm>
        </p:spPr>
        <p:txBody>
          <a:bodyPr lIns="45720" tIns="0" rIns="45720">
            <a:noAutofit/>
          </a:bodyPr>
          <a:lstStyle>
            <a:lvl1pPr algn="r">
              <a:defRPr sz="4200" b="1"/>
            </a:lvl1pPr>
            <a:extLst/>
          </a:lstStyle>
          <a:p>
            <a:r>
              <a:rPr kumimoji="0" lang="tr-TR" smtClean="0"/>
              <a:t>Asıl başlık stili için tıklatın</a:t>
            </a:r>
            <a:endParaRPr kumimoji="0" lang="en-US"/>
          </a:p>
        </p:txBody>
      </p:sp>
      <p:sp>
        <p:nvSpPr>
          <p:cNvPr id="25" name="24 Alt Başlık"/>
          <p:cNvSpPr>
            <a:spLocks noGrp="1"/>
          </p:cNvSpPr>
          <p:nvPr>
            <p:ph type="subTitle" idx="1"/>
          </p:nvPr>
        </p:nvSpPr>
        <p:spPr>
          <a:xfrm>
            <a:off x="4472589" y="3539864"/>
            <a:ext cx="6819704"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31" name="30 Veri Yer Tutucusu"/>
          <p:cNvSpPr>
            <a:spLocks noGrp="1"/>
          </p:cNvSpPr>
          <p:nvPr>
            <p:ph type="dt" sz="half" idx="10"/>
          </p:nvPr>
        </p:nvSpPr>
        <p:spPr>
          <a:xfrm>
            <a:off x="7828299" y="6557946"/>
            <a:ext cx="2669952" cy="226902"/>
          </a:xfrm>
        </p:spPr>
        <p:txBody>
          <a:bodyPr/>
          <a:lstStyle>
            <a:lvl1pPr>
              <a:defRPr lang="en-US" smtClean="0">
                <a:solidFill>
                  <a:srgbClr val="FFFFFF"/>
                </a:solidFill>
              </a:defRPr>
            </a:lvl1pPr>
            <a:extLst/>
          </a:lstStyle>
          <a:p>
            <a:fld id="{572DDB5E-FC94-459E-B91F-893941C35595}" type="datetimeFigureOut">
              <a:rPr lang="tr-TR" smtClean="0"/>
              <a:pPr/>
              <a:t>18.10.2023</a:t>
            </a:fld>
            <a:endParaRPr lang="tr-TR"/>
          </a:p>
        </p:txBody>
      </p:sp>
      <p:sp>
        <p:nvSpPr>
          <p:cNvPr id="18" name="17 Altbilgi Yer Tutucusu"/>
          <p:cNvSpPr>
            <a:spLocks noGrp="1"/>
          </p:cNvSpPr>
          <p:nvPr>
            <p:ph type="ftr" sz="quarter" idx="11"/>
          </p:nvPr>
        </p:nvSpPr>
        <p:spPr>
          <a:xfrm>
            <a:off x="3759200" y="6557946"/>
            <a:ext cx="3903629" cy="228600"/>
          </a:xfrm>
        </p:spPr>
        <p:txBody>
          <a:bodyPr/>
          <a:lstStyle>
            <a:lvl1pPr>
              <a:defRPr lang="en-US" dirty="0">
                <a:solidFill>
                  <a:srgbClr val="FFFFFF"/>
                </a:solidFill>
              </a:defRPr>
            </a:lvl1pPr>
            <a:extLst/>
          </a:lstStyle>
          <a:p>
            <a:endParaRPr lang="tr-TR"/>
          </a:p>
        </p:txBody>
      </p:sp>
      <p:sp>
        <p:nvSpPr>
          <p:cNvPr id="29" name="28 Slayt Numarası Yer Tutucusu"/>
          <p:cNvSpPr>
            <a:spLocks noGrp="1"/>
          </p:cNvSpPr>
          <p:nvPr>
            <p:ph type="sldNum" sz="quarter" idx="12"/>
          </p:nvPr>
        </p:nvSpPr>
        <p:spPr>
          <a:xfrm>
            <a:off x="10507845" y="6556248"/>
            <a:ext cx="784448" cy="228600"/>
          </a:xfrm>
        </p:spPr>
        <p:txBody>
          <a:bodyPr/>
          <a:lstStyle>
            <a:lvl1pPr>
              <a:defRPr lang="en-US" smtClean="0">
                <a:solidFill>
                  <a:srgbClr val="FFFFFF"/>
                </a:solidFill>
              </a:defRPr>
            </a:lvl1pPr>
            <a:extLst/>
          </a:lstStyle>
          <a:p>
            <a:fld id="{58544213-E8DD-4B9F-A13B-6EA894B0A4D8}"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572DDB5E-FC94-459E-B91F-893941C35595}" type="datetimeFigureOut">
              <a:rPr lang="tr-TR" smtClean="0"/>
              <a:pPr/>
              <a:t>18.10.2023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8544213-E8DD-4B9F-A13B-6EA894B0A4D8}"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737600" y="274956"/>
            <a:ext cx="2032000" cy="5851525"/>
          </a:xfrm>
        </p:spPr>
        <p:txBody>
          <a:bodyPr vert="eaVert" ancho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43"/>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5657088" y="6557946"/>
            <a:ext cx="2669952" cy="226902"/>
          </a:xfrm>
        </p:spPr>
        <p:txBody>
          <a:bodyPr/>
          <a:lstStyle/>
          <a:p>
            <a:fld id="{572DDB5E-FC94-459E-B91F-893941C35595}" type="datetimeFigureOut">
              <a:rPr lang="tr-TR" smtClean="0"/>
              <a:pPr/>
              <a:t>18.10.2023</a:t>
            </a:fld>
            <a:endParaRPr lang="tr-TR"/>
          </a:p>
        </p:txBody>
      </p:sp>
      <p:sp>
        <p:nvSpPr>
          <p:cNvPr id="5" name="4 Altbilgi Yer Tutucusu"/>
          <p:cNvSpPr>
            <a:spLocks noGrp="1"/>
          </p:cNvSpPr>
          <p:nvPr>
            <p:ph type="ftr" sz="quarter" idx="11"/>
          </p:nvPr>
        </p:nvSpPr>
        <p:spPr>
          <a:xfrm>
            <a:off x="609600" y="6556248"/>
            <a:ext cx="4876800" cy="228600"/>
          </a:xfrm>
        </p:spPr>
        <p:txBody>
          <a:bodyPr/>
          <a:lstStyle/>
          <a:p>
            <a:endParaRPr lang="tr-TR"/>
          </a:p>
        </p:txBody>
      </p:sp>
      <p:sp>
        <p:nvSpPr>
          <p:cNvPr id="6" name="5 Slayt Numarası Yer Tutucusu"/>
          <p:cNvSpPr>
            <a:spLocks noGrp="1"/>
          </p:cNvSpPr>
          <p:nvPr>
            <p:ph type="sldNum" sz="quarter" idx="12"/>
          </p:nvPr>
        </p:nvSpPr>
        <p:spPr>
          <a:xfrm>
            <a:off x="8339328" y="6553200"/>
            <a:ext cx="784448" cy="228600"/>
          </a:xfrm>
        </p:spPr>
        <p:txBody>
          <a:bodyPr/>
          <a:lstStyle>
            <a:lvl1pPr>
              <a:defRPr>
                <a:solidFill>
                  <a:schemeClr val="tx2"/>
                </a:solidFill>
              </a:defRPr>
            </a:lvl1pPr>
            <a:extLst/>
          </a:lstStyle>
          <a:p>
            <a:fld id="{58544213-E8DD-4B9F-A13B-6EA894B0A4D8}"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572DDB5E-FC94-459E-B91F-893941C35595}" type="datetimeFigureOut">
              <a:rPr lang="tr-TR" smtClean="0"/>
              <a:pPr/>
              <a:t>18.10.2023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8544213-E8DD-4B9F-A13B-6EA894B0A4D8}"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1">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422400" y="2821838"/>
            <a:ext cx="8340651" cy="1362075"/>
          </a:xfrm>
        </p:spPr>
        <p:txBody>
          <a:bodyPr tIns="0" anchor="t"/>
          <a:lstStyle>
            <a:lvl1pPr algn="r">
              <a:buNone/>
              <a:defRPr sz="42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422400" y="1905001"/>
            <a:ext cx="8340651"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298984" y="6556810"/>
            <a:ext cx="2669952" cy="226902"/>
          </a:xfrm>
        </p:spPr>
        <p:txBody>
          <a:bodyPr bIns="0" anchor="b"/>
          <a:lstStyle>
            <a:lvl1pPr>
              <a:defRPr>
                <a:solidFill>
                  <a:schemeClr val="tx2"/>
                </a:solidFill>
              </a:defRPr>
            </a:lvl1pPr>
            <a:extLst/>
          </a:lstStyle>
          <a:p>
            <a:fld id="{572DDB5E-FC94-459E-B91F-893941C35595}" type="datetimeFigureOut">
              <a:rPr lang="tr-TR" smtClean="0"/>
              <a:pPr/>
              <a:t>18.10.2023</a:t>
            </a:fld>
            <a:endParaRPr lang="tr-TR"/>
          </a:p>
        </p:txBody>
      </p:sp>
      <p:sp>
        <p:nvSpPr>
          <p:cNvPr id="5" name="4 Altbilgi Yer Tutucusu"/>
          <p:cNvSpPr>
            <a:spLocks noGrp="1"/>
          </p:cNvSpPr>
          <p:nvPr>
            <p:ph type="ftr" sz="quarter" idx="11"/>
          </p:nvPr>
        </p:nvSpPr>
        <p:spPr>
          <a:xfrm>
            <a:off x="2313811" y="6556810"/>
            <a:ext cx="3860800" cy="228600"/>
          </a:xfrm>
        </p:spPr>
        <p:txBody>
          <a:bodyPr bIns="0" anchor="b"/>
          <a:lstStyle>
            <a:lvl1pPr>
              <a:defRPr>
                <a:solidFill>
                  <a:schemeClr val="tx2"/>
                </a:solidFill>
              </a:defRPr>
            </a:lvl1pPr>
            <a:extLst/>
          </a:lstStyle>
          <a:p>
            <a:endParaRPr lang="tr-TR"/>
          </a:p>
        </p:txBody>
      </p:sp>
      <p:sp>
        <p:nvSpPr>
          <p:cNvPr id="6" name="5 Slayt Numarası Yer Tutucusu"/>
          <p:cNvSpPr>
            <a:spLocks noGrp="1"/>
          </p:cNvSpPr>
          <p:nvPr>
            <p:ph type="sldNum" sz="quarter" idx="12"/>
          </p:nvPr>
        </p:nvSpPr>
        <p:spPr>
          <a:xfrm>
            <a:off x="8978603" y="6555112"/>
            <a:ext cx="784448" cy="228600"/>
          </a:xfrm>
        </p:spPr>
        <p:txBody>
          <a:bodyPr/>
          <a:lstStyle/>
          <a:p>
            <a:fld id="{58544213-E8DD-4B9F-A13B-6EA894B0A4D8}"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320040"/>
            <a:ext cx="9656064"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609600" y="1600201"/>
            <a:ext cx="469392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571744" y="1600201"/>
            <a:ext cx="469392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572DDB5E-FC94-459E-B91F-893941C35595}" type="datetimeFigureOut">
              <a:rPr lang="tr-TR" smtClean="0"/>
              <a:pPr/>
              <a:t>18.10.2023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8544213-E8DD-4B9F-A13B-6EA894B0A4D8}"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320040"/>
            <a:ext cx="9656064" cy="1143000"/>
          </a:xfrm>
        </p:spPr>
        <p:txBody>
          <a:bodyPr anchor="b"/>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09600" y="5867400"/>
            <a:ext cx="469392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5571744" y="5867400"/>
            <a:ext cx="469392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609600" y="1711840"/>
            <a:ext cx="469392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5571744" y="1711840"/>
            <a:ext cx="469392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572DDB5E-FC94-459E-B91F-893941C35595}" type="datetimeFigureOut">
              <a:rPr lang="tr-TR" smtClean="0"/>
              <a:pPr/>
              <a:t>18.10.2023</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58544213-E8DD-4B9F-A13B-6EA894B0A4D8}"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320040"/>
            <a:ext cx="9656064" cy="11430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572DDB5E-FC94-459E-B91F-893941C35595}" type="datetimeFigureOut">
              <a:rPr lang="tr-TR" smtClean="0"/>
              <a:pPr/>
              <a:t>18.10.2023</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58544213-E8DD-4B9F-A13B-6EA894B0A4D8}"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lvl1pPr>
              <a:defRPr>
                <a:solidFill>
                  <a:schemeClr val="tx2"/>
                </a:solidFill>
              </a:defRPr>
            </a:lvl1pPr>
            <a:extLst/>
          </a:lstStyle>
          <a:p>
            <a:fld id="{572DDB5E-FC94-459E-B91F-893941C35595}" type="datetimeFigureOut">
              <a:rPr lang="tr-TR" smtClean="0"/>
              <a:pPr/>
              <a:t>18.10.2023</a:t>
            </a:fld>
            <a:endParaRPr lang="tr-TR"/>
          </a:p>
        </p:txBody>
      </p:sp>
      <p:sp>
        <p:nvSpPr>
          <p:cNvPr id="3" name="2 Altbilgi Yer Tutucusu"/>
          <p:cNvSpPr>
            <a:spLocks noGrp="1"/>
          </p:cNvSpPr>
          <p:nvPr>
            <p:ph type="ftr" sz="quarter" idx="11"/>
          </p:nvPr>
        </p:nvSpPr>
        <p:spPr/>
        <p:txBody>
          <a:bodyPr/>
          <a:lstStyle>
            <a:lvl1pPr>
              <a:defRPr>
                <a:solidFill>
                  <a:schemeClr val="tx2"/>
                </a:solidFill>
              </a:defRPr>
            </a:lvl1pPr>
            <a:extLst/>
          </a:lstStyle>
          <a:p>
            <a:endParaRPr lang="tr-TR"/>
          </a:p>
        </p:txBody>
      </p:sp>
      <p:sp>
        <p:nvSpPr>
          <p:cNvPr id="4" name="3 Slayt Numarası Yer Tutucusu"/>
          <p:cNvSpPr>
            <a:spLocks noGrp="1"/>
          </p:cNvSpPr>
          <p:nvPr>
            <p:ph type="sldNum" sz="quarter" idx="12"/>
          </p:nvPr>
        </p:nvSpPr>
        <p:spPr/>
        <p:txBody>
          <a:bodyPr/>
          <a:lstStyle/>
          <a:p>
            <a:fld id="{58544213-E8DD-4B9F-A13B-6EA894B0A4D8}"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28600"/>
            <a:ext cx="7863840" cy="1173480"/>
          </a:xfrm>
        </p:spPr>
        <p:txBody>
          <a:bodyPr wrap="square" anchor="b"/>
          <a:lstStyle>
            <a:lvl1pPr algn="l">
              <a:buNone/>
              <a:defRPr lang="en-US" sz="2400" baseline="0" smtClean="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09600" y="1497416"/>
            <a:ext cx="786384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609600" y="2133600"/>
            <a:ext cx="9652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572DDB5E-FC94-459E-B91F-893941C35595}" type="datetimeFigureOut">
              <a:rPr lang="tr-TR" smtClean="0"/>
              <a:pPr/>
              <a:t>18.10.2023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8544213-E8DD-4B9F-A13B-6EA894B0A4D8}"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2"/>
      </p:bgRef>
    </p:bg>
    <p:spTree>
      <p:nvGrpSpPr>
        <p:cNvPr id="1" name=""/>
        <p:cNvGrpSpPr/>
        <p:nvPr/>
      </p:nvGrpSpPr>
      <p:grpSpPr>
        <a:xfrm>
          <a:off x="0" y="0"/>
          <a:ext cx="0" cy="0"/>
          <a:chOff x="0" y="0"/>
          <a:chExt cx="0" cy="0"/>
        </a:xfrm>
      </p:grpSpPr>
      <p:sp>
        <p:nvSpPr>
          <p:cNvPr id="8" name="7 Dikdörtgen"/>
          <p:cNvSpPr/>
          <p:nvPr/>
        </p:nvSpPr>
        <p:spPr>
          <a:xfrm rot="21240000">
            <a:off x="797292" y="1004669"/>
            <a:ext cx="5759369"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8 Dikdörtgen"/>
          <p:cNvSpPr/>
          <p:nvPr/>
        </p:nvSpPr>
        <p:spPr>
          <a:xfrm rot="21420000">
            <a:off x="795609" y="998817"/>
            <a:ext cx="5759369"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7185464" y="1143000"/>
            <a:ext cx="4572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tr-TR" smtClean="0"/>
              <a:t>Asıl başlık stili için tıklatın</a:t>
            </a:r>
            <a:endParaRPr kumimoji="0" lang="en-US" dirty="0"/>
          </a:p>
        </p:txBody>
      </p:sp>
      <p:sp>
        <p:nvSpPr>
          <p:cNvPr id="4" name="3 Metin Yer Tutucusu"/>
          <p:cNvSpPr>
            <a:spLocks noGrp="1"/>
          </p:cNvSpPr>
          <p:nvPr>
            <p:ph type="body" sz="half" idx="2"/>
          </p:nvPr>
        </p:nvSpPr>
        <p:spPr>
          <a:xfrm>
            <a:off x="7185464" y="3283634"/>
            <a:ext cx="4572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tr-TR" smtClean="0"/>
              <a:t>Asıl metin stillerini düzenlemek için tıklatın</a:t>
            </a:r>
          </a:p>
        </p:txBody>
      </p:sp>
      <p:sp>
        <p:nvSpPr>
          <p:cNvPr id="5" name="4 Veri Yer Tutucusu"/>
          <p:cNvSpPr>
            <a:spLocks noGrp="1"/>
          </p:cNvSpPr>
          <p:nvPr>
            <p:ph type="dt" sz="half" idx="10"/>
          </p:nvPr>
        </p:nvSpPr>
        <p:spPr/>
        <p:txBody>
          <a:bodyPr/>
          <a:lstStyle/>
          <a:p>
            <a:fld id="{572DDB5E-FC94-459E-B91F-893941C35595}" type="datetimeFigureOut">
              <a:rPr lang="tr-TR" smtClean="0"/>
              <a:pPr/>
              <a:t>18.10.2023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8544213-E8DD-4B9F-A13B-6EA894B0A4D8}" type="slidenum">
              <a:rPr lang="tr-TR" smtClean="0"/>
              <a:pPr/>
              <a:t>‹#›</a:t>
            </a:fld>
            <a:endParaRPr lang="tr-TR"/>
          </a:p>
        </p:txBody>
      </p:sp>
      <p:sp>
        <p:nvSpPr>
          <p:cNvPr id="10" name="9 Resim Yer Tutucusu"/>
          <p:cNvSpPr>
            <a:spLocks noGrp="1"/>
          </p:cNvSpPr>
          <p:nvPr>
            <p:ph type="pic" idx="1"/>
          </p:nvPr>
        </p:nvSpPr>
        <p:spPr>
          <a:xfrm>
            <a:off x="884909" y="1041002"/>
            <a:ext cx="560832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tr-TR" smtClean="0"/>
              <a:t>Resim eklemek için simgeyi tıklatın</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flipH="1">
            <a:off x="10871200" y="0"/>
            <a:ext cx="13208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Başlık Yer Tutucusu"/>
          <p:cNvSpPr>
            <a:spLocks noGrp="1"/>
          </p:cNvSpPr>
          <p:nvPr>
            <p:ph type="title"/>
          </p:nvPr>
        </p:nvSpPr>
        <p:spPr>
          <a:xfrm>
            <a:off x="609600" y="320040"/>
            <a:ext cx="9652000" cy="1143000"/>
          </a:xfrm>
          <a:prstGeom prst="rect">
            <a:avLst/>
          </a:prstGeom>
        </p:spPr>
        <p:txBody>
          <a:bodyPr vert="horz" lIns="45720" tIns="0" rIns="45720" bIns="0" anchor="b" anchorCtr="0">
            <a:normAutofit/>
          </a:bodyPr>
          <a:lstStyle/>
          <a:p>
            <a:r>
              <a:rPr kumimoji="0" lang="tr-TR" smtClean="0"/>
              <a:t>Asıl başlık stili için tıklatın</a:t>
            </a:r>
            <a:endParaRPr kumimoji="0" lang="en-US"/>
          </a:p>
        </p:txBody>
      </p:sp>
      <p:sp>
        <p:nvSpPr>
          <p:cNvPr id="31" name="30 Metin Yer Tutucusu"/>
          <p:cNvSpPr>
            <a:spLocks noGrp="1"/>
          </p:cNvSpPr>
          <p:nvPr>
            <p:ph type="body" idx="1"/>
          </p:nvPr>
        </p:nvSpPr>
        <p:spPr>
          <a:xfrm>
            <a:off x="609600" y="1609416"/>
            <a:ext cx="9652000" cy="48463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7" name="26 Veri Yer Tutucusu"/>
          <p:cNvSpPr>
            <a:spLocks noGrp="1"/>
          </p:cNvSpPr>
          <p:nvPr>
            <p:ph type="dt" sz="half" idx="2"/>
          </p:nvPr>
        </p:nvSpPr>
        <p:spPr>
          <a:xfrm>
            <a:off x="5661248" y="6557946"/>
            <a:ext cx="2669952" cy="226902"/>
          </a:xfrm>
          <a:prstGeom prst="rect">
            <a:avLst/>
          </a:prstGeom>
        </p:spPr>
        <p:txBody>
          <a:bodyPr vert="horz" tIns="0" bIns="0" anchor="b"/>
          <a:lstStyle>
            <a:lvl1pPr algn="l" eaLnBrk="1" latinLnBrk="0" hangingPunct="1">
              <a:defRPr kumimoji="0" sz="1000">
                <a:solidFill>
                  <a:schemeClr val="tx2"/>
                </a:solidFill>
              </a:defRPr>
            </a:lvl1pPr>
            <a:extLst/>
          </a:lstStyle>
          <a:p>
            <a:fld id="{572DDB5E-FC94-459E-B91F-893941C35595}" type="datetimeFigureOut">
              <a:rPr lang="tr-TR" smtClean="0"/>
              <a:pPr/>
              <a:t>18.10.2023</a:t>
            </a:fld>
            <a:endParaRPr lang="tr-TR"/>
          </a:p>
        </p:txBody>
      </p:sp>
      <p:sp>
        <p:nvSpPr>
          <p:cNvPr id="4" name="3 Altbilgi Yer Tutucusu"/>
          <p:cNvSpPr>
            <a:spLocks noGrp="1"/>
          </p:cNvSpPr>
          <p:nvPr>
            <p:ph type="ftr" sz="quarter" idx="3"/>
          </p:nvPr>
        </p:nvSpPr>
        <p:spPr>
          <a:xfrm>
            <a:off x="609600" y="6557946"/>
            <a:ext cx="48768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tr-TR"/>
          </a:p>
        </p:txBody>
      </p:sp>
      <p:sp>
        <p:nvSpPr>
          <p:cNvPr id="16" name="15 Slayt Numarası Yer Tutucusu"/>
          <p:cNvSpPr>
            <a:spLocks noGrp="1"/>
          </p:cNvSpPr>
          <p:nvPr>
            <p:ph type="sldNum" sz="quarter" idx="4"/>
          </p:nvPr>
        </p:nvSpPr>
        <p:spPr>
          <a:xfrm>
            <a:off x="8335264" y="6556248"/>
            <a:ext cx="784448"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58544213-E8DD-4B9F-A13B-6EA894B0A4D8}"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ctrTitle"/>
          </p:nvPr>
        </p:nvSpPr>
        <p:spPr>
          <a:xfrm>
            <a:off x="4489157" y="833120"/>
            <a:ext cx="6807200" cy="2966720"/>
          </a:xfrm>
        </p:spPr>
        <p:txBody>
          <a:bodyPr/>
          <a:lstStyle/>
          <a:p>
            <a:pPr algn="ctr"/>
            <a:r>
              <a:rPr lang="tr-TR" sz="5400" dirty="0" err="1" smtClean="0"/>
              <a:t>SağlIk</a:t>
            </a:r>
            <a:r>
              <a:rPr lang="tr-TR" sz="5400" dirty="0" smtClean="0"/>
              <a:t> </a:t>
            </a:r>
            <a:r>
              <a:rPr lang="tr-TR" sz="5400" dirty="0" err="1" smtClean="0"/>
              <a:t>EğİTİMİ</a:t>
            </a:r>
            <a:r>
              <a:rPr lang="tr-TR" sz="5400" dirty="0" smtClean="0"/>
              <a:t> </a:t>
            </a:r>
            <a:br>
              <a:rPr lang="tr-TR" sz="5400" dirty="0" smtClean="0"/>
            </a:br>
            <a:r>
              <a:rPr lang="tr-TR" sz="5400" dirty="0" smtClean="0"/>
              <a:t>ve</a:t>
            </a:r>
            <a:br>
              <a:rPr lang="tr-TR" sz="5400" dirty="0" smtClean="0"/>
            </a:br>
            <a:r>
              <a:rPr lang="tr-TR" sz="5400" dirty="0" smtClean="0"/>
              <a:t> YETİŞKİN EĞİTİMİ</a:t>
            </a:r>
            <a:endParaRPr lang="tr-TR" sz="5400" dirty="0"/>
          </a:p>
        </p:txBody>
      </p:sp>
      <p:sp>
        <p:nvSpPr>
          <p:cNvPr id="5" name="4 Alt Başlık"/>
          <p:cNvSpPr>
            <a:spLocks noGrp="1"/>
          </p:cNvSpPr>
          <p:nvPr>
            <p:ph type="subTitle" idx="1"/>
          </p:nvPr>
        </p:nvSpPr>
        <p:spPr>
          <a:xfrm>
            <a:off x="4444454" y="4876295"/>
            <a:ext cx="6819704" cy="1101248"/>
          </a:xfrm>
        </p:spPr>
        <p:txBody>
          <a:bodyPr>
            <a:normAutofit lnSpcReduction="10000"/>
          </a:bodyPr>
          <a:lstStyle/>
          <a:p>
            <a:pPr algn="ctr"/>
            <a:r>
              <a:rPr lang="tr-TR" dirty="0" smtClean="0"/>
              <a:t>Ankara </a:t>
            </a:r>
            <a:r>
              <a:rPr lang="tr-TR" dirty="0" smtClean="0"/>
              <a:t>Üniversitesi</a:t>
            </a:r>
          </a:p>
          <a:p>
            <a:pPr algn="ctr"/>
            <a:r>
              <a:rPr lang="tr-TR" dirty="0" smtClean="0"/>
              <a:t>Hemşirelik Fakültesi</a:t>
            </a:r>
          </a:p>
          <a:p>
            <a:pPr algn="ctr"/>
            <a:r>
              <a:rPr lang="tr-TR" dirty="0" smtClean="0"/>
              <a:t>2023-2024 </a:t>
            </a:r>
            <a:r>
              <a:rPr lang="tr-TR" dirty="0" smtClean="0"/>
              <a:t>Bahar Dönemi</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609600" y="1744394"/>
            <a:ext cx="9652000" cy="4711342"/>
          </a:xfrm>
        </p:spPr>
        <p:txBody>
          <a:bodyPr>
            <a:normAutofit/>
          </a:bodyPr>
          <a:lstStyle/>
          <a:p>
            <a:r>
              <a:rPr lang="tr-TR" sz="2800" b="1" dirty="0" smtClean="0"/>
              <a:t>Birincil sağlık eğitimi: </a:t>
            </a:r>
            <a:r>
              <a:rPr lang="tr-TR" sz="2800" dirty="0" smtClean="0"/>
              <a:t>Sağlıklı insanlara yöneliktir. Buradaki amaç; sağlık risklerinden toplumu korumak, sağlığı korumak ve geliştirmektir. </a:t>
            </a:r>
          </a:p>
          <a:p>
            <a:endParaRPr lang="tr-TR" sz="2800" dirty="0" smtClean="0"/>
          </a:p>
          <a:p>
            <a:pPr lvl="1"/>
            <a:r>
              <a:rPr lang="tr-TR" sz="2400" dirty="0" smtClean="0"/>
              <a:t>Hijyen, beslenme, egzersiz, aile planlaması, kişiler arası iletişim, stresle başa çıkma gibi konular bu alana yönelik eğitimlerdir.</a:t>
            </a:r>
            <a:endParaRPr lang="tr-TR"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b="1" dirty="0" smtClean="0"/>
              <a:t>İkincil sağlık eğitimi: </a:t>
            </a:r>
            <a:r>
              <a:rPr lang="tr-TR" dirty="0" smtClean="0"/>
              <a:t>Hasta birey ve yakınlarına yöneliktir. </a:t>
            </a:r>
          </a:p>
          <a:p>
            <a:r>
              <a:rPr lang="tr-TR" dirty="0" smtClean="0"/>
              <a:t>Buradaki amaç; hastalıkların ilerlemesini sınırlamak ve erken tedavisini sağlamak, bireylerin sağlık sorunlarının kronik hastalığa ya da geri dönüşü olmayan bir duruma dönüşmesini önlemek, önceki en uygun sağlık düzeyine kavuşmasını sağlamaktır. </a:t>
            </a:r>
          </a:p>
          <a:p>
            <a:pPr lvl="1"/>
            <a:r>
              <a:rPr lang="tr-TR" dirty="0" smtClean="0"/>
              <a:t>Kullanılan ilaçlar, yan etkiler, hemşirelik uygulamaları, hastalık hakkında bilgi, hasta veya sağlıklı bireyin davranış değiştirmesi, öz bakım gibi konular bu alana yönelik eğitimlerdir.</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b="1" dirty="0" smtClean="0"/>
              <a:t>Üçüncül sağlık eğitimi: </a:t>
            </a:r>
            <a:r>
              <a:rPr lang="tr-TR" dirty="0" smtClean="0"/>
              <a:t>Hasta, hasta yakınları ve çevresindeki diğer kişilerin sağlıklı bir yaşam için geriye kalan potansiyellerini (fizyolojik, psikolojik, ekonomik, sosyal) en iyi şekilde kullanmaya cesaretlendirme ve alıştırmayı içeren eğitimlerdir. </a:t>
            </a:r>
          </a:p>
          <a:p>
            <a:r>
              <a:rPr lang="tr-TR" dirty="0" smtClean="0"/>
              <a:t>Rehabilitasyon programları bu eğitimin önemli bir parçasıdır.</a:t>
            </a:r>
          </a:p>
          <a:p>
            <a:pPr lvl="1"/>
            <a:r>
              <a:rPr lang="tr-TR" dirty="0" smtClean="0"/>
              <a:t>Hastalık ve travmalar sonucu oluşan engel ve sakatlığı olan bireylerin, fizyoterapi, uğraşı terapisi, komplikasyonların önlenmesi için risk faktörlerine ilişkin konular, diyet, egzersiz, hastaların yararlanacağı kaynaklar vb. gibi konular bu alana yönelik eğitimlerdir.</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Sağlık eğitiminin amaçları</a:t>
            </a:r>
            <a:endParaRPr lang="tr-TR" dirty="0"/>
          </a:p>
        </p:txBody>
      </p:sp>
      <p:sp>
        <p:nvSpPr>
          <p:cNvPr id="3" name="2 İçerik Yer Tutucusu"/>
          <p:cNvSpPr>
            <a:spLocks noGrp="1"/>
          </p:cNvSpPr>
          <p:nvPr>
            <p:ph idx="1"/>
          </p:nvPr>
        </p:nvSpPr>
        <p:spPr/>
        <p:txBody>
          <a:bodyPr/>
          <a:lstStyle/>
          <a:p>
            <a:endParaRPr lang="tr-TR" dirty="0" smtClean="0"/>
          </a:p>
          <a:p>
            <a:r>
              <a:rPr lang="tr-TR" sz="3200" dirty="0" smtClean="0"/>
              <a:t>Sağlığın değeri ve önemi konusunda insanları bilinçlendirmek,</a:t>
            </a:r>
          </a:p>
          <a:p>
            <a:r>
              <a:rPr lang="tr-TR" sz="3200" dirty="0" smtClean="0"/>
              <a:t>Yeni sağlık bilgi ve becerilerini kazandırmak,</a:t>
            </a:r>
          </a:p>
          <a:p>
            <a:r>
              <a:rPr lang="tr-TR" sz="3200" dirty="0" smtClean="0"/>
              <a:t>Yanlış bilgi, beceri ve davranışlarını değiştirmek,</a:t>
            </a:r>
          </a:p>
          <a:p>
            <a:r>
              <a:rPr lang="tr-TR" sz="3200" dirty="0" smtClean="0"/>
              <a:t>Öğrenmeye ilgiyi ve öğrenme becerisini artırmak.</a:t>
            </a:r>
          </a:p>
          <a:p>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Temel amacı</a:t>
            </a:r>
            <a:endParaRPr lang="tr-TR" dirty="0"/>
          </a:p>
        </p:txBody>
      </p:sp>
      <p:sp>
        <p:nvSpPr>
          <p:cNvPr id="3" name="2 İçerik Yer Tutucusu"/>
          <p:cNvSpPr>
            <a:spLocks noGrp="1"/>
          </p:cNvSpPr>
          <p:nvPr>
            <p:ph idx="1"/>
          </p:nvPr>
        </p:nvSpPr>
        <p:spPr/>
        <p:txBody>
          <a:bodyPr>
            <a:normAutofit lnSpcReduction="10000"/>
          </a:bodyPr>
          <a:lstStyle/>
          <a:p>
            <a:endParaRPr lang="tr-TR" dirty="0" smtClean="0"/>
          </a:p>
          <a:p>
            <a:r>
              <a:rPr lang="tr-TR" b="1" i="1" dirty="0" smtClean="0"/>
              <a:t>Bireylere ve topluma, kendi çaba ve eylemleri yoluyla sağlıklı bir hayat sürmeleri için yardımcı olmaktır.</a:t>
            </a:r>
          </a:p>
          <a:p>
            <a:pPr>
              <a:buNone/>
            </a:pPr>
            <a:r>
              <a:rPr lang="tr-TR" dirty="0" smtClean="0"/>
              <a:t>Bu amacı gerçekleştirmek için</a:t>
            </a:r>
            <a:r>
              <a:rPr lang="tr-TR" b="1" dirty="0" smtClean="0"/>
              <a:t>;</a:t>
            </a:r>
          </a:p>
          <a:p>
            <a:r>
              <a:rPr lang="tr-TR" dirty="0" smtClean="0"/>
              <a:t>Sağlıkla ilgili her türlü öğrenme işlemini destekler ve geliştirir.</a:t>
            </a:r>
          </a:p>
          <a:p>
            <a:r>
              <a:rPr lang="tr-TR" dirty="0" smtClean="0"/>
              <a:t>Bireylerin anlayışlarında ve düşünce ve tarzlarında değişiklikler yaparak inançlarını ve değerlerini etkiler.</a:t>
            </a:r>
          </a:p>
          <a:p>
            <a:r>
              <a:rPr lang="tr-TR" dirty="0" smtClean="0"/>
              <a:t>Tutumların değişmesini ve becerilerin kazanılmasını kolaylaştırır.</a:t>
            </a:r>
          </a:p>
          <a:p>
            <a:r>
              <a:rPr lang="tr-TR" dirty="0" smtClean="0"/>
              <a:t>Sonuçta; </a:t>
            </a:r>
            <a:r>
              <a:rPr lang="tr-TR" b="1" dirty="0" smtClean="0"/>
              <a:t>bireylerin davranışlarını ve dolayısıyla hayat biçimlerini değiştirir.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09600" y="548640"/>
            <a:ext cx="9652000" cy="914400"/>
          </a:xfrm>
        </p:spPr>
        <p:txBody>
          <a:bodyPr>
            <a:normAutofit fontScale="90000"/>
          </a:bodyPr>
          <a:lstStyle/>
          <a:p>
            <a:r>
              <a:rPr lang="tr-TR" dirty="0" smtClean="0"/>
              <a:t>Sağlık eğitiminin </a:t>
            </a:r>
            <a:r>
              <a:rPr lang="tr-TR" i="1" dirty="0" smtClean="0"/>
              <a:t>bireye yönelik amaçları;</a:t>
            </a:r>
            <a:br>
              <a:rPr lang="tr-TR" i="1" dirty="0" smtClean="0"/>
            </a:br>
            <a:endParaRPr lang="tr-TR" dirty="0"/>
          </a:p>
        </p:txBody>
      </p:sp>
      <p:sp>
        <p:nvSpPr>
          <p:cNvPr id="3" name="2 İçerik Yer Tutucusu"/>
          <p:cNvSpPr>
            <a:spLocks noGrp="1"/>
          </p:cNvSpPr>
          <p:nvPr>
            <p:ph idx="1"/>
          </p:nvPr>
        </p:nvSpPr>
        <p:spPr>
          <a:xfrm>
            <a:off x="651803" y="1778228"/>
            <a:ext cx="9652000" cy="4846320"/>
          </a:xfrm>
        </p:spPr>
        <p:txBody>
          <a:bodyPr>
            <a:normAutofit/>
          </a:bodyPr>
          <a:lstStyle/>
          <a:p>
            <a:r>
              <a:rPr lang="tr-TR" dirty="0" smtClean="0"/>
              <a:t>Sağlık bilinci kazandırmak</a:t>
            </a:r>
          </a:p>
          <a:p>
            <a:r>
              <a:rPr lang="tr-TR" dirty="0" smtClean="0"/>
              <a:t>Bilgilendirmek</a:t>
            </a:r>
          </a:p>
          <a:p>
            <a:r>
              <a:rPr lang="tr-TR" dirty="0" smtClean="0"/>
              <a:t>Davranışlarını fark etmesini sağlamak</a:t>
            </a:r>
          </a:p>
          <a:p>
            <a:r>
              <a:rPr lang="tr-TR" dirty="0" smtClean="0"/>
              <a:t>Tutum değişikliği yaratmak</a:t>
            </a:r>
          </a:p>
          <a:p>
            <a:r>
              <a:rPr lang="tr-TR" dirty="0" smtClean="0"/>
              <a:t>Karar vermesini sağlamak</a:t>
            </a:r>
          </a:p>
          <a:p>
            <a:r>
              <a:rPr lang="tr-TR" dirty="0" smtClean="0"/>
              <a:t>Davranış değişikliğini gerçekleştirmek</a:t>
            </a:r>
          </a:p>
          <a:p>
            <a:r>
              <a:rPr lang="tr-TR" dirty="0" smtClean="0"/>
              <a:t>Sosyal değişim sağlayabilmek</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Sağlık eğitimi özellikleri</a:t>
            </a:r>
            <a:endParaRPr lang="tr-TR" dirty="0"/>
          </a:p>
        </p:txBody>
      </p:sp>
      <p:sp>
        <p:nvSpPr>
          <p:cNvPr id="3" name="2 İçerik Yer Tutucusu"/>
          <p:cNvSpPr>
            <a:spLocks noGrp="1"/>
          </p:cNvSpPr>
          <p:nvPr>
            <p:ph idx="1"/>
          </p:nvPr>
        </p:nvSpPr>
        <p:spPr>
          <a:xfrm>
            <a:off x="609600" y="1609416"/>
            <a:ext cx="10067778" cy="4846320"/>
          </a:xfrm>
        </p:spPr>
        <p:txBody>
          <a:bodyPr>
            <a:normAutofit fontScale="92500"/>
          </a:bodyPr>
          <a:lstStyle/>
          <a:p>
            <a:r>
              <a:rPr lang="tr-TR" dirty="0" smtClean="0"/>
              <a:t>Temel bir insan hakkıdır.</a:t>
            </a:r>
          </a:p>
          <a:p>
            <a:r>
              <a:rPr lang="tr-TR" dirty="0" smtClean="0"/>
              <a:t>Doğumdan ölüme kadar süren yaşam boyu bir süreçtir.</a:t>
            </a:r>
          </a:p>
          <a:p>
            <a:r>
              <a:rPr lang="tr-TR" dirty="0" smtClean="0"/>
              <a:t>Sağlığı geliştirmeyi amaçlar.</a:t>
            </a:r>
          </a:p>
          <a:p>
            <a:r>
              <a:rPr lang="tr-TR" dirty="0" smtClean="0"/>
              <a:t>İnsanların davranışlarını ve yaşam biçimlerini değiştirmeyi amaçlar.</a:t>
            </a:r>
          </a:p>
          <a:p>
            <a:r>
              <a:rPr lang="tr-TR" dirty="0" smtClean="0"/>
              <a:t>İnsanın bütünüyle ilgilidir.</a:t>
            </a:r>
          </a:p>
          <a:p>
            <a:r>
              <a:rPr lang="tr-TR" dirty="0" smtClean="0"/>
              <a:t>İnsanların duygularını tanımaları ve uygun olarak ifade etmelerine yardımcı olur.</a:t>
            </a:r>
          </a:p>
          <a:p>
            <a:r>
              <a:rPr lang="tr-TR" dirty="0" smtClean="0"/>
              <a:t>Sağlık sorunlarını önlemeyi öğrenmeleri için, sağlıklı insanlara yardımı içerir.</a:t>
            </a:r>
          </a:p>
          <a:p>
            <a:r>
              <a:rPr lang="tr-TR" dirty="0" smtClean="0"/>
              <a:t>İnsanların, yaşamı ve sağlığı etkileyen sosyal ve ekonomik koşulları fark etmesini sağlar.</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609599" y="1609416"/>
            <a:ext cx="9842695" cy="4846320"/>
          </a:xfrm>
        </p:spPr>
        <p:txBody>
          <a:bodyPr>
            <a:normAutofit/>
          </a:bodyPr>
          <a:lstStyle/>
          <a:p>
            <a:r>
              <a:rPr lang="tr-TR" dirty="0" smtClean="0"/>
              <a:t>Sağlık politikalarındaki değişikliklere karşı birlikte hareket etmeyi teşvik eder.</a:t>
            </a:r>
          </a:p>
          <a:p>
            <a:r>
              <a:rPr lang="tr-TR" dirty="0" smtClean="0"/>
              <a:t>Hasta bir üyesi olan ailelerin başa çıkma yollarını öğrenmelerine yardımı içerir.</a:t>
            </a:r>
          </a:p>
          <a:p>
            <a:r>
              <a:rPr lang="tr-TR" dirty="0" smtClean="0"/>
              <a:t>İnsanların sağlık konularında karar verme yeterliliğini geliştirir.</a:t>
            </a:r>
          </a:p>
          <a:p>
            <a:r>
              <a:rPr lang="tr-TR" dirty="0" smtClean="0"/>
              <a:t>Kitle iletişim araçları yoluyla, sağlık konusundaki düşüncelerin paylaşmasını sağlar.</a:t>
            </a:r>
          </a:p>
          <a:p>
            <a:r>
              <a:rPr lang="tr-TR" dirty="0" smtClean="0"/>
              <a:t>Sağlık eğitimi, bireysel ve toplumsal gerçeklere dayalı ve öğrenen merkezli yaklaşımı içerir.</a:t>
            </a:r>
          </a:p>
          <a:p>
            <a:r>
              <a:rPr lang="tr-TR" dirty="0" smtClean="0"/>
              <a:t>Sağlık eğitimi, yetişkin eğitimidir.</a:t>
            </a:r>
            <a:endParaRPr lang="tr-TR"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Sağlık eğitiminde Genel ilkeler</a:t>
            </a:r>
            <a:endParaRPr lang="tr-TR" dirty="0"/>
          </a:p>
        </p:txBody>
      </p:sp>
      <p:sp>
        <p:nvSpPr>
          <p:cNvPr id="3" name="2 İçerik Yer Tutucusu"/>
          <p:cNvSpPr>
            <a:spLocks noGrp="1"/>
          </p:cNvSpPr>
          <p:nvPr>
            <p:ph idx="1"/>
          </p:nvPr>
        </p:nvSpPr>
        <p:spPr>
          <a:xfrm>
            <a:off x="609600" y="1463040"/>
            <a:ext cx="9652000" cy="4992696"/>
          </a:xfrm>
        </p:spPr>
        <p:txBody>
          <a:bodyPr>
            <a:normAutofit fontScale="92500" lnSpcReduction="10000"/>
          </a:bodyPr>
          <a:lstStyle/>
          <a:p>
            <a:endParaRPr lang="tr-TR" dirty="0" smtClean="0"/>
          </a:p>
          <a:p>
            <a:r>
              <a:rPr lang="tr-TR" b="1" dirty="0" smtClean="0"/>
              <a:t>Açık amaç ilkesi: </a:t>
            </a:r>
            <a:r>
              <a:rPr lang="tr-TR" dirty="0" smtClean="0"/>
              <a:t>Her eğitim programında amaçlar açıkça belirlenmelidir.</a:t>
            </a:r>
          </a:p>
          <a:p>
            <a:r>
              <a:rPr lang="tr-TR" b="1" dirty="0" smtClean="0"/>
              <a:t>Bireysel farklılık ilkesi: </a:t>
            </a:r>
            <a:r>
              <a:rPr lang="tr-TR" dirty="0" smtClean="0"/>
              <a:t>Eğitimde bireysel farklılıklar dikkate alınmalıdır.</a:t>
            </a:r>
          </a:p>
          <a:p>
            <a:r>
              <a:rPr lang="tr-TR" b="1" dirty="0" smtClean="0"/>
              <a:t>Sıra ilkesi: </a:t>
            </a:r>
            <a:r>
              <a:rPr lang="tr-TR" dirty="0" smtClean="0"/>
              <a:t>Kişiye ne öğretilecekse öğretilsin onun bildiklerinden başlanmalıdır.</a:t>
            </a:r>
          </a:p>
          <a:p>
            <a:r>
              <a:rPr lang="tr-TR" b="1" dirty="0" smtClean="0"/>
              <a:t>Doğru uygulama ilkesi: </a:t>
            </a:r>
            <a:r>
              <a:rPr lang="tr-TR" dirty="0" smtClean="0"/>
              <a:t>Eğitim yaşantıları gerçek yaşama benzer olmalı ve eğitimde gerçek yaşamdakine yakın araç gereçler ve örnekler kullanılmalıdır.</a:t>
            </a:r>
          </a:p>
          <a:p>
            <a:r>
              <a:rPr lang="tr-TR" b="1" dirty="0" smtClean="0"/>
              <a:t>Sonuçların doğruluğu ilkesi: </a:t>
            </a:r>
            <a:r>
              <a:rPr lang="tr-TR" dirty="0" smtClean="0"/>
              <a:t>Eğitimin her evresinde ölçülebilir ve gözlenebilir değerlendirme yöntemleriyle sonuçların doğruluğu denetlenmelidir.</a:t>
            </a:r>
          </a:p>
          <a:p>
            <a:endParaRPr lang="tr-TR"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Sağlık Eğitimini Etkileyen Faktörler</a:t>
            </a:r>
            <a:endParaRPr lang="tr-TR" dirty="0"/>
          </a:p>
        </p:txBody>
      </p:sp>
      <p:sp>
        <p:nvSpPr>
          <p:cNvPr id="3" name="2 İçerik Yer Tutucusu"/>
          <p:cNvSpPr>
            <a:spLocks noGrp="1"/>
          </p:cNvSpPr>
          <p:nvPr>
            <p:ph idx="1"/>
          </p:nvPr>
        </p:nvSpPr>
        <p:spPr>
          <a:xfrm>
            <a:off x="609600" y="2025748"/>
            <a:ext cx="9652000" cy="4429988"/>
          </a:xfrm>
        </p:spPr>
        <p:txBody>
          <a:bodyPr>
            <a:normAutofit/>
          </a:bodyPr>
          <a:lstStyle/>
          <a:p>
            <a:r>
              <a:rPr lang="tr-TR" sz="3200" dirty="0" smtClean="0"/>
              <a:t>Psikolojik faktörler</a:t>
            </a:r>
          </a:p>
          <a:p>
            <a:r>
              <a:rPr lang="tr-TR" sz="3200" dirty="0" smtClean="0"/>
              <a:t>Sosyal – kültürel faktörler</a:t>
            </a:r>
          </a:p>
          <a:p>
            <a:r>
              <a:rPr lang="tr-TR" sz="3200" dirty="0" smtClean="0"/>
              <a:t>Ekonomik faktörler </a:t>
            </a:r>
            <a:endParaRPr lang="tr-TR" sz="3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Konunun önemi</a:t>
            </a:r>
            <a:endParaRPr lang="tr-TR" dirty="0"/>
          </a:p>
        </p:txBody>
      </p:sp>
      <p:sp>
        <p:nvSpPr>
          <p:cNvPr id="3" name="2 İçerik Yer Tutucusu"/>
          <p:cNvSpPr>
            <a:spLocks noGrp="1"/>
          </p:cNvSpPr>
          <p:nvPr>
            <p:ph idx="1"/>
          </p:nvPr>
        </p:nvSpPr>
        <p:spPr/>
        <p:txBody>
          <a:bodyPr/>
          <a:lstStyle/>
          <a:p>
            <a:r>
              <a:rPr lang="tr-TR" dirty="0" smtClean="0"/>
              <a:t>Toplumun yaşam standartlarının yükseltilmesi için sağlık eğitimine önem verilmelidir. </a:t>
            </a:r>
          </a:p>
          <a:p>
            <a:endParaRPr lang="tr-TR" dirty="0" smtClean="0"/>
          </a:p>
          <a:p>
            <a:r>
              <a:rPr lang="tr-TR" dirty="0" smtClean="0"/>
              <a:t>Birey ve toplum, sağlık konusunda ne kadar iyi eğitilmişse, sağlık çalışmaları da o kadar verimli ve başarılı olur. </a:t>
            </a:r>
          </a:p>
          <a:p>
            <a:endParaRPr lang="tr-TR" dirty="0" smtClean="0"/>
          </a:p>
          <a:p>
            <a:r>
              <a:rPr lang="tr-TR" dirty="0" smtClean="0"/>
              <a:t>Sağlık eğitimi yapılmadan, sağlık hizmetlerinin başarıya ulaşması oldukça zordur.</a:t>
            </a:r>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Sağlık eğitimi konuları</a:t>
            </a:r>
            <a:endParaRPr lang="tr-TR" dirty="0"/>
          </a:p>
        </p:txBody>
      </p:sp>
      <p:sp>
        <p:nvSpPr>
          <p:cNvPr id="3" name="2 İçerik Yer Tutucusu"/>
          <p:cNvSpPr>
            <a:spLocks noGrp="1"/>
          </p:cNvSpPr>
          <p:nvPr>
            <p:ph idx="1"/>
          </p:nvPr>
        </p:nvSpPr>
        <p:spPr/>
        <p:txBody>
          <a:bodyPr>
            <a:normAutofit fontScale="92500" lnSpcReduction="20000"/>
          </a:bodyPr>
          <a:lstStyle/>
          <a:p>
            <a:r>
              <a:rPr lang="tr-TR" dirty="0" smtClean="0"/>
              <a:t>Hedef kitlenin gereksinimi doğrultusunda çeşitlendirilir.</a:t>
            </a:r>
          </a:p>
          <a:p>
            <a:endParaRPr lang="tr-TR" dirty="0" smtClean="0"/>
          </a:p>
          <a:p>
            <a:r>
              <a:rPr lang="tr-TR" dirty="0" smtClean="0"/>
              <a:t>Fiziksel aktivite</a:t>
            </a:r>
          </a:p>
          <a:p>
            <a:r>
              <a:rPr lang="tr-TR" dirty="0" smtClean="0"/>
              <a:t>Sağlıklı yaşam davranışları</a:t>
            </a:r>
          </a:p>
          <a:p>
            <a:r>
              <a:rPr lang="tr-TR" dirty="0" smtClean="0"/>
              <a:t>Öz yönetim</a:t>
            </a:r>
          </a:p>
          <a:p>
            <a:r>
              <a:rPr lang="tr-TR" dirty="0" smtClean="0"/>
              <a:t>Bulaşıcı hastalıklardan korunma</a:t>
            </a:r>
          </a:p>
          <a:p>
            <a:r>
              <a:rPr lang="tr-TR" dirty="0" err="1" smtClean="0"/>
              <a:t>Bağışıklama</a:t>
            </a:r>
            <a:endParaRPr lang="tr-TR" dirty="0" smtClean="0"/>
          </a:p>
          <a:p>
            <a:r>
              <a:rPr lang="tr-TR" dirty="0" smtClean="0"/>
              <a:t>Okul sağlığı</a:t>
            </a:r>
          </a:p>
          <a:p>
            <a:r>
              <a:rPr lang="tr-TR" dirty="0" smtClean="0"/>
              <a:t>Hijyen</a:t>
            </a:r>
          </a:p>
          <a:p>
            <a:r>
              <a:rPr lang="tr-TR" dirty="0" smtClean="0"/>
              <a:t>Çevre sağlığı</a:t>
            </a:r>
          </a:p>
          <a:p>
            <a:r>
              <a:rPr lang="tr-TR" dirty="0" smtClean="0"/>
              <a:t>İlkyardım</a:t>
            </a:r>
          </a:p>
          <a:p>
            <a:r>
              <a:rPr lang="tr-TR" dirty="0" smtClean="0"/>
              <a:t>Aile planlaması……</a:t>
            </a:r>
            <a:endParaRPr lang="tr-TR" dirty="0"/>
          </a:p>
        </p:txBody>
      </p:sp>
      <p:sp>
        <p:nvSpPr>
          <p:cNvPr id="4" name="3 Yuvarlatılmış Dikdörtgen"/>
          <p:cNvSpPr/>
          <p:nvPr/>
        </p:nvSpPr>
        <p:spPr>
          <a:xfrm>
            <a:off x="6299200" y="3068320"/>
            <a:ext cx="3196492" cy="269943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200" dirty="0" smtClean="0">
                <a:solidFill>
                  <a:schemeClr val="tx1"/>
                </a:solidFill>
              </a:rPr>
              <a:t>Yer, </a:t>
            </a:r>
          </a:p>
          <a:p>
            <a:pPr algn="ctr"/>
            <a:r>
              <a:rPr lang="tr-TR" sz="3200" dirty="0" smtClean="0">
                <a:solidFill>
                  <a:schemeClr val="tx1"/>
                </a:solidFill>
              </a:rPr>
              <a:t>Hedef kitle, Süreç, </a:t>
            </a:r>
          </a:p>
          <a:p>
            <a:pPr algn="ctr"/>
            <a:r>
              <a:rPr lang="tr-TR" sz="3200" dirty="0" smtClean="0">
                <a:solidFill>
                  <a:schemeClr val="tx1"/>
                </a:solidFill>
              </a:rPr>
              <a:t>Konu</a:t>
            </a:r>
            <a:endParaRPr lang="tr-TR" sz="3200" dirty="0">
              <a:solidFill>
                <a:schemeClr val="tx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Sağlık eğitimcisinin Sorumlulukları</a:t>
            </a:r>
            <a:endParaRPr lang="tr-TR" dirty="0"/>
          </a:p>
        </p:txBody>
      </p:sp>
      <p:sp>
        <p:nvSpPr>
          <p:cNvPr id="3" name="2 İçerik Yer Tutucusu"/>
          <p:cNvSpPr>
            <a:spLocks noGrp="1"/>
          </p:cNvSpPr>
          <p:nvPr>
            <p:ph idx="1"/>
          </p:nvPr>
        </p:nvSpPr>
        <p:spPr/>
        <p:txBody>
          <a:bodyPr>
            <a:normAutofit/>
          </a:bodyPr>
          <a:lstStyle/>
          <a:p>
            <a:endParaRPr lang="tr-TR" dirty="0" smtClean="0"/>
          </a:p>
          <a:p>
            <a:r>
              <a:rPr lang="tr-TR" dirty="0" smtClean="0"/>
              <a:t>Sağlık eğitimi yönünden bireyin ve toplumun sorumluklarını belirlemek,</a:t>
            </a:r>
          </a:p>
          <a:p>
            <a:r>
              <a:rPr lang="tr-TR" dirty="0" smtClean="0"/>
              <a:t>Etkili sağlık eğitim programları geliştirmek, planlamak,</a:t>
            </a:r>
          </a:p>
          <a:p>
            <a:r>
              <a:rPr lang="tr-TR" dirty="0" smtClean="0"/>
              <a:t>Sağlık eğitim programlarını uygulamak,</a:t>
            </a:r>
          </a:p>
          <a:p>
            <a:r>
              <a:rPr lang="tr-TR" dirty="0" smtClean="0"/>
              <a:t>Sağlık eğitim programlarının etkisini değerlendirmek,</a:t>
            </a:r>
          </a:p>
          <a:p>
            <a:r>
              <a:rPr lang="tr-TR" dirty="0" smtClean="0"/>
              <a:t>Sağlık eğitimi hizmetlerinin yürütülmesini koordine etmek,</a:t>
            </a:r>
          </a:p>
          <a:p>
            <a:r>
              <a:rPr lang="tr-TR" dirty="0" smtClean="0"/>
              <a:t>Bilimsel araştırma ilke ve yöntemlerini sağlık eğitiminde uygulamak,</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Sağlık Eğitimcisinin Özellikleri</a:t>
            </a:r>
            <a:endParaRPr lang="tr-TR" dirty="0"/>
          </a:p>
        </p:txBody>
      </p:sp>
      <p:sp>
        <p:nvSpPr>
          <p:cNvPr id="3" name="2 İçerik Yer Tutucusu"/>
          <p:cNvSpPr>
            <a:spLocks noGrp="1"/>
          </p:cNvSpPr>
          <p:nvPr>
            <p:ph idx="1"/>
          </p:nvPr>
        </p:nvSpPr>
        <p:spPr/>
        <p:txBody>
          <a:bodyPr>
            <a:normAutofit fontScale="92500" lnSpcReduction="10000"/>
          </a:bodyPr>
          <a:lstStyle/>
          <a:p>
            <a:endParaRPr lang="tr-TR" dirty="0" smtClean="0"/>
          </a:p>
          <a:p>
            <a:r>
              <a:rPr lang="tr-TR" dirty="0" smtClean="0"/>
              <a:t>Sağlıklı ve dengeli bir kişilik</a:t>
            </a:r>
          </a:p>
          <a:p>
            <a:r>
              <a:rPr lang="tr-TR" dirty="0" smtClean="0"/>
              <a:t>Sağlık bilgisi ve genel kültürü</a:t>
            </a:r>
          </a:p>
          <a:p>
            <a:r>
              <a:rPr lang="tr-TR" dirty="0" smtClean="0"/>
              <a:t>Kendini yenileme alışkanlığı</a:t>
            </a:r>
          </a:p>
          <a:p>
            <a:r>
              <a:rPr lang="tr-TR" dirty="0" smtClean="0"/>
              <a:t>Açık fikirlilik</a:t>
            </a:r>
          </a:p>
          <a:p>
            <a:r>
              <a:rPr lang="tr-TR" dirty="0" smtClean="0"/>
              <a:t>Mesleğine bağlılık</a:t>
            </a:r>
          </a:p>
          <a:p>
            <a:r>
              <a:rPr lang="tr-TR" dirty="0" smtClean="0"/>
              <a:t>Önderlik</a:t>
            </a:r>
          </a:p>
          <a:p>
            <a:r>
              <a:rPr lang="tr-TR" dirty="0" smtClean="0"/>
              <a:t>Sorumlu yurttaş olmalı</a:t>
            </a:r>
          </a:p>
          <a:p>
            <a:r>
              <a:rPr lang="tr-TR" dirty="0" smtClean="0"/>
              <a:t>Bireyleri ve toplumu tanımalı</a:t>
            </a:r>
          </a:p>
          <a:p>
            <a:r>
              <a:rPr lang="tr-TR" dirty="0" smtClean="0"/>
              <a:t>İletişim becerileri gelişmiş</a:t>
            </a:r>
          </a:p>
          <a:p>
            <a:r>
              <a:rPr lang="tr-TR" b="1" dirty="0" smtClean="0"/>
              <a:t>Yetişkin eğitimi </a:t>
            </a:r>
            <a:r>
              <a:rPr lang="tr-TR" dirty="0" smtClean="0"/>
              <a:t>yapabilme ve yönetebilme</a:t>
            </a:r>
          </a:p>
          <a:p>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Başlık"/>
          <p:cNvSpPr>
            <a:spLocks noGrp="1"/>
          </p:cNvSpPr>
          <p:nvPr>
            <p:ph type="title"/>
          </p:nvPr>
        </p:nvSpPr>
        <p:spPr/>
        <p:txBody>
          <a:bodyPr>
            <a:normAutofit/>
          </a:bodyPr>
          <a:lstStyle/>
          <a:p>
            <a:r>
              <a:rPr lang="tr-TR" sz="4000" dirty="0" smtClean="0"/>
              <a:t>YETİŞKİN EĞİTİMİ</a:t>
            </a:r>
            <a:endParaRPr lang="tr-TR" sz="4000" dirty="0"/>
          </a:p>
        </p:txBody>
      </p:sp>
      <p:sp>
        <p:nvSpPr>
          <p:cNvPr id="8" name="7 Metin Yer Tutucusu"/>
          <p:cNvSpPr>
            <a:spLocks noGrp="1"/>
          </p:cNvSpPr>
          <p:nvPr>
            <p:ph type="body" sz="half" idx="2"/>
          </p:nvPr>
        </p:nvSpPr>
        <p:spPr/>
        <p:txBody>
          <a:bodyPr/>
          <a:lstStyle/>
          <a:p>
            <a:endParaRPr lang="tr-TR"/>
          </a:p>
        </p:txBody>
      </p:sp>
      <p:sp>
        <p:nvSpPr>
          <p:cNvPr id="7" name="6 Resim Yer Tutucusu"/>
          <p:cNvSpPr>
            <a:spLocks noGrp="1"/>
          </p:cNvSpPr>
          <p:nvPr>
            <p:ph type="pic" idx="1"/>
          </p:nvPr>
        </p:nvSpPr>
        <p:spPr/>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Yetişkin Eğitimi</a:t>
            </a:r>
            <a:endParaRPr lang="tr-TR" dirty="0"/>
          </a:p>
        </p:txBody>
      </p:sp>
      <p:sp>
        <p:nvSpPr>
          <p:cNvPr id="3" name="2 İçerik Yer Tutucusu"/>
          <p:cNvSpPr>
            <a:spLocks noGrp="1"/>
          </p:cNvSpPr>
          <p:nvPr>
            <p:ph idx="1"/>
          </p:nvPr>
        </p:nvSpPr>
        <p:spPr/>
        <p:txBody>
          <a:bodyPr/>
          <a:lstStyle/>
          <a:p>
            <a:endParaRPr lang="tr-TR" dirty="0" smtClean="0"/>
          </a:p>
          <a:p>
            <a:r>
              <a:rPr lang="tr-TR" dirty="0" smtClean="0"/>
              <a:t>Kendisine, olgun bir insan gibi davranılmasını, saygılı olunmasını bekler.</a:t>
            </a:r>
          </a:p>
          <a:p>
            <a:r>
              <a:rPr lang="tr-TR" dirty="0" smtClean="0"/>
              <a:t>Alıngandır. </a:t>
            </a:r>
          </a:p>
          <a:p>
            <a:r>
              <a:rPr lang="tr-TR" dirty="0" smtClean="0"/>
              <a:t>Başarısızlıktan, başkalarının yanında küçük düşmekten çekinir, korkar.</a:t>
            </a:r>
          </a:p>
          <a:p>
            <a:r>
              <a:rPr lang="tr-TR" dirty="0" smtClean="0"/>
              <a:t>Eğitimde pasif alıcı olmaktan hoşlanmaz, aktif rol almak ister.</a:t>
            </a:r>
          </a:p>
          <a:p>
            <a:r>
              <a:rPr lang="tr-TR" dirty="0" smtClean="0"/>
              <a:t>Gereksiz, sıkı otoriteden hoşlanmaz.</a:t>
            </a:r>
          </a:p>
          <a:p>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Yetişkinlerin Öğrenmeye ilişkin Özellikleri</a:t>
            </a:r>
            <a:endParaRPr lang="tr-TR" dirty="0"/>
          </a:p>
        </p:txBody>
      </p:sp>
      <p:sp>
        <p:nvSpPr>
          <p:cNvPr id="3" name="2 İçerik Yer Tutucusu"/>
          <p:cNvSpPr>
            <a:spLocks noGrp="1"/>
          </p:cNvSpPr>
          <p:nvPr>
            <p:ph idx="1"/>
          </p:nvPr>
        </p:nvSpPr>
        <p:spPr/>
        <p:txBody>
          <a:bodyPr/>
          <a:lstStyle/>
          <a:p>
            <a:endParaRPr lang="tr-TR" dirty="0" smtClean="0"/>
          </a:p>
          <a:p>
            <a:r>
              <a:rPr lang="tr-TR" dirty="0" smtClean="0"/>
              <a:t>Eğitim düzeyi düşük olan bir yetişkin ise, kendisine güven eksikliği olabileceğinden bu durum onun eğitime olan ilgisini azaltabilir.</a:t>
            </a:r>
          </a:p>
          <a:p>
            <a:endParaRPr lang="tr-TR" dirty="0" smtClean="0"/>
          </a:p>
          <a:p>
            <a:r>
              <a:rPr lang="tr-TR" dirty="0" smtClean="0"/>
              <a:t>Yetişkinlerin kendileri de zengin bir öğrenme kaynağı olabilir.</a:t>
            </a:r>
          </a:p>
          <a:p>
            <a:endParaRPr lang="tr-TR" dirty="0" smtClean="0"/>
          </a:p>
          <a:p>
            <a:r>
              <a:rPr lang="tr-TR" dirty="0" smtClean="0"/>
              <a:t>Yeni öğrenilen bilgiler, deneyimlerini zenginleştireceği için daha anlamlı olabilir.</a:t>
            </a:r>
          </a:p>
          <a:p>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Yetişkinlerin Öğrenmeye ilişkin Özellikleri</a:t>
            </a:r>
            <a:endParaRPr lang="tr-TR" dirty="0"/>
          </a:p>
        </p:txBody>
      </p:sp>
      <p:sp>
        <p:nvSpPr>
          <p:cNvPr id="3" name="2 İçerik Yer Tutucusu"/>
          <p:cNvSpPr>
            <a:spLocks noGrp="1"/>
          </p:cNvSpPr>
          <p:nvPr>
            <p:ph idx="1"/>
          </p:nvPr>
        </p:nvSpPr>
        <p:spPr/>
        <p:txBody>
          <a:bodyPr>
            <a:normAutofit/>
          </a:bodyPr>
          <a:lstStyle/>
          <a:p>
            <a:endParaRPr lang="tr-TR" dirty="0" smtClean="0"/>
          </a:p>
          <a:p>
            <a:r>
              <a:rPr lang="tr-TR" dirty="0" smtClean="0"/>
              <a:t>Yerleşmiş alışkanlıklara ve kalıplaşmış düşüncelere sahip olabilecekleri için, yetişkinler, daha az açık fikirli olabilirler.</a:t>
            </a:r>
          </a:p>
          <a:p>
            <a:pPr>
              <a:buNone/>
            </a:pPr>
            <a:r>
              <a:rPr lang="tr-TR" dirty="0" smtClean="0"/>
              <a:t> </a:t>
            </a:r>
          </a:p>
          <a:p>
            <a:r>
              <a:rPr lang="tr-TR" dirty="0" smtClean="0"/>
              <a:t>Geçmişte edindikleri bilgilerle örtüşmeyen, ters düşen yeni bilgiyi reddedebilirler.</a:t>
            </a:r>
          </a:p>
          <a:p>
            <a:endParaRPr lang="tr-TR" dirty="0" smtClean="0"/>
          </a:p>
          <a:p>
            <a:r>
              <a:rPr lang="tr-TR" dirty="0" smtClean="0"/>
              <a:t>Davranış değişikliğine direnebilirler. Bu sebeple; öğrenme sürecinde, yetişkinlerin deneyimleri, bilgi birikimleri reddedilmemeli, hatalar bir öğrenme fırsatı olarak değerlendirilmelidir.</a:t>
            </a:r>
          </a:p>
          <a:p>
            <a:endParaRPr lang="tr-T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Yetişkinlerin Öğrenmeye ilişkin Özellikleri</a:t>
            </a:r>
            <a:endParaRPr lang="tr-TR" dirty="0"/>
          </a:p>
        </p:txBody>
      </p:sp>
      <p:sp>
        <p:nvSpPr>
          <p:cNvPr id="3" name="2 İçerik Yer Tutucusu"/>
          <p:cNvSpPr>
            <a:spLocks noGrp="1"/>
          </p:cNvSpPr>
          <p:nvPr>
            <p:ph idx="1"/>
          </p:nvPr>
        </p:nvSpPr>
        <p:spPr/>
        <p:txBody>
          <a:bodyPr/>
          <a:lstStyle/>
          <a:p>
            <a:endParaRPr lang="tr-TR" dirty="0" smtClean="0"/>
          </a:p>
          <a:p>
            <a:r>
              <a:rPr lang="tr-TR" dirty="0" smtClean="0"/>
              <a:t>Yetişkinler </a:t>
            </a:r>
            <a:r>
              <a:rPr lang="tr-TR" b="1" dirty="0" smtClean="0"/>
              <a:t>ihtiyaçlarını karşılamayan eğitime ilgi göstermezler.  </a:t>
            </a:r>
          </a:p>
          <a:p>
            <a:endParaRPr lang="tr-TR" b="1" dirty="0" smtClean="0"/>
          </a:p>
          <a:p>
            <a:r>
              <a:rPr lang="tr-TR" dirty="0" smtClean="0"/>
              <a:t>Gördükleri eğitimin ihtiyaçlarına somut çözümler getirmesini beklerler.</a:t>
            </a:r>
          </a:p>
          <a:p>
            <a:endParaRPr lang="tr-T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Yetişkin Eğitiminde Temel İlkeler</a:t>
            </a:r>
            <a:endParaRPr lang="tr-TR" dirty="0"/>
          </a:p>
        </p:txBody>
      </p:sp>
      <p:sp>
        <p:nvSpPr>
          <p:cNvPr id="3" name="2 İçerik Yer Tutucusu"/>
          <p:cNvSpPr>
            <a:spLocks noGrp="1"/>
          </p:cNvSpPr>
          <p:nvPr>
            <p:ph idx="1"/>
          </p:nvPr>
        </p:nvSpPr>
        <p:spPr/>
        <p:txBody>
          <a:bodyPr/>
          <a:lstStyle/>
          <a:p>
            <a:endParaRPr lang="tr-TR" dirty="0" smtClean="0"/>
          </a:p>
          <a:p>
            <a:r>
              <a:rPr lang="tr-TR" dirty="0" smtClean="0"/>
              <a:t>Öğretilecek konu, katılımcıların yeteneklerinin üstünde ya da altında olması katılımcıların sıkılmasına neden olur.</a:t>
            </a:r>
          </a:p>
          <a:p>
            <a:endParaRPr lang="tr-TR" dirty="0" smtClean="0"/>
          </a:p>
          <a:p>
            <a:r>
              <a:rPr lang="tr-TR" dirty="0" smtClean="0"/>
              <a:t>Bir konunun, hiç ara verilmeden öğretilmesi yerine, uygun aralıklar verilerek öğretilmesi, öğrenmeyi kolaylaştıracağı ve öğrenilenin daha uzun süre hatırda kalmasını sağlayacağından yararlı olur.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smtClean="0"/>
              <a:t>Her 40-45 dakikalık eğitimden sonra 10-15 dakikalık dinlenme arası vermek ya da yeni bir konuya geçmeden önce konuya ilişkin uygulamalar yaptırmak uygun olur.</a:t>
            </a:r>
          </a:p>
          <a:p>
            <a:r>
              <a:rPr lang="tr-TR" dirty="0" smtClean="0"/>
              <a:t>Eğitime katılanları öğrenmeye </a:t>
            </a:r>
            <a:r>
              <a:rPr lang="tr-TR" b="1" dirty="0" err="1" smtClean="0"/>
              <a:t>güdüleyerek</a:t>
            </a:r>
            <a:r>
              <a:rPr lang="tr-TR" dirty="0" smtClean="0"/>
              <a:t> </a:t>
            </a:r>
            <a:r>
              <a:rPr lang="tr-TR" b="1" dirty="0" smtClean="0"/>
              <a:t>aktif katılımlı </a:t>
            </a:r>
            <a:r>
              <a:rPr lang="tr-TR" dirty="0" smtClean="0"/>
              <a:t>öğrenmeyi sağlamak için bireylere;</a:t>
            </a:r>
          </a:p>
          <a:p>
            <a:pPr lvl="1"/>
            <a:r>
              <a:rPr lang="tr-TR" dirty="0" smtClean="0"/>
              <a:t>Bilgi sunmaktan çok, olguları keşfetmelerine yol açacak sorular sorulmalı,</a:t>
            </a:r>
          </a:p>
          <a:p>
            <a:pPr lvl="1"/>
            <a:r>
              <a:rPr lang="tr-TR" dirty="0" smtClean="0"/>
              <a:t>Bireysel ya da ekip çalışmalarına yönlendirilmeli,</a:t>
            </a:r>
          </a:p>
          <a:p>
            <a:pPr lvl="1"/>
            <a:r>
              <a:rPr lang="tr-TR" dirty="0" smtClean="0"/>
              <a:t>Uygun olan her konuda tartışma yöntemi kullanılmalıdır.</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Sağlık</a:t>
            </a:r>
            <a:endParaRPr lang="tr-TR" dirty="0"/>
          </a:p>
        </p:txBody>
      </p:sp>
      <p:sp>
        <p:nvSpPr>
          <p:cNvPr id="3" name="2 İçerik Yer Tutucusu"/>
          <p:cNvSpPr>
            <a:spLocks noGrp="1"/>
          </p:cNvSpPr>
          <p:nvPr>
            <p:ph idx="1"/>
          </p:nvPr>
        </p:nvSpPr>
        <p:spPr/>
        <p:txBody>
          <a:bodyPr/>
          <a:lstStyle/>
          <a:p>
            <a:endParaRPr lang="tr-TR" dirty="0" smtClean="0"/>
          </a:p>
          <a:p>
            <a:pPr>
              <a:buNone/>
            </a:pPr>
            <a:r>
              <a:rPr lang="tr-TR" i="1" dirty="0" smtClean="0"/>
              <a:t>“ Sağlık, yalnızca hastalık ya da sakatlığın olmayışı değil, bedensel, ruhsal ve sosyal yönlerden tam bir iyilik durumudur.” DSÖ 1948</a:t>
            </a:r>
          </a:p>
          <a:p>
            <a:pPr>
              <a:buNone/>
            </a:pPr>
            <a:endParaRPr lang="tr-TR" i="1" dirty="0" smtClean="0"/>
          </a:p>
          <a:p>
            <a:pPr>
              <a:buNone/>
            </a:pPr>
            <a:r>
              <a:rPr lang="tr-TR" i="1" dirty="0" smtClean="0"/>
              <a:t>	“Sağlık temel insan hakkıdır.”</a:t>
            </a:r>
          </a:p>
          <a:p>
            <a:pPr>
              <a:buNone/>
            </a:pPr>
            <a:endParaRPr lang="tr-TR" i="1" dirty="0" smtClean="0"/>
          </a:p>
          <a:p>
            <a:pPr>
              <a:buNone/>
            </a:pPr>
            <a:r>
              <a:rPr lang="tr-TR" i="1" dirty="0" smtClean="0"/>
              <a:t>	“Tüm insanlar temel sağlık kaynaklarına erişebilmelidir.”</a:t>
            </a:r>
          </a:p>
          <a:p>
            <a:pPr>
              <a:buNone/>
            </a:pPr>
            <a:endParaRPr lang="tr-TR" i="1"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endParaRPr lang="tr-TR" dirty="0" smtClean="0"/>
          </a:p>
          <a:p>
            <a:r>
              <a:rPr lang="tr-TR" dirty="0" smtClean="0"/>
              <a:t>İşlenen konu ile ilgili önemli noktalar eğitimin başında ve sonunda sunulmalıdır.</a:t>
            </a:r>
          </a:p>
          <a:p>
            <a:endParaRPr lang="tr-TR" dirty="0" smtClean="0"/>
          </a:p>
          <a:p>
            <a:r>
              <a:rPr lang="tr-TR" dirty="0" smtClean="0"/>
              <a:t>İşlenecek konu eğitimin başında ana hatları ile tanıtılmalı ve eğitimin sonunda </a:t>
            </a:r>
            <a:r>
              <a:rPr lang="tr-TR" b="1" dirty="0" smtClean="0"/>
              <a:t>özetlenmelidir</a:t>
            </a:r>
            <a:r>
              <a:rPr lang="tr-TR" dirty="0" smtClean="0"/>
              <a:t>.</a:t>
            </a:r>
          </a:p>
          <a:p>
            <a:endParaRPr lang="tr-TR" dirty="0" smtClean="0"/>
          </a:p>
          <a:p>
            <a:r>
              <a:rPr lang="tr-TR" dirty="0" smtClean="0"/>
              <a:t>Eğitime katılanların aktif olarak katılacağı çalışmalar yapılmalıdır.</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dirty="0" smtClean="0"/>
          </a:p>
          <a:p>
            <a:pPr marL="0" indent="0">
              <a:buNone/>
            </a:pPr>
            <a:endParaRPr lang="tr-TR" dirty="0" smtClean="0"/>
          </a:p>
          <a:p>
            <a:r>
              <a:rPr lang="tr-TR" dirty="0" smtClean="0"/>
              <a:t>Görsel araçların olabildiği kadar fazla kullanılmasına özen gösterilmelidir.</a:t>
            </a:r>
          </a:p>
          <a:p>
            <a:endParaRPr lang="tr-TR" dirty="0" smtClean="0"/>
          </a:p>
          <a:p>
            <a:r>
              <a:rPr lang="tr-TR" dirty="0" smtClean="0"/>
              <a:t>Yetişkin eğitimi programlarında hedefler belirlenirken, yetişkinlerin gerçek yaşam koşullarının dikkate alınması gerekir.</a:t>
            </a:r>
          </a:p>
          <a:p>
            <a:endParaRPr lang="tr-T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Yetişkinlerin Eğitimden Beklentileri</a:t>
            </a:r>
            <a:endParaRPr lang="tr-TR" dirty="0"/>
          </a:p>
        </p:txBody>
      </p:sp>
      <p:sp>
        <p:nvSpPr>
          <p:cNvPr id="3" name="2 İçerik Yer Tutucusu"/>
          <p:cNvSpPr>
            <a:spLocks noGrp="1"/>
          </p:cNvSpPr>
          <p:nvPr>
            <p:ph idx="1"/>
          </p:nvPr>
        </p:nvSpPr>
        <p:spPr/>
        <p:txBody>
          <a:bodyPr>
            <a:normAutofit lnSpcReduction="10000"/>
          </a:bodyPr>
          <a:lstStyle/>
          <a:p>
            <a:endParaRPr lang="tr-TR" dirty="0" smtClean="0"/>
          </a:p>
          <a:p>
            <a:r>
              <a:rPr lang="tr-TR" dirty="0" smtClean="0"/>
              <a:t>Eğitimin kendi alanları ile </a:t>
            </a:r>
            <a:r>
              <a:rPr lang="tr-TR" b="1" dirty="0" smtClean="0"/>
              <a:t>bağlantılı/ilişkili olmasını isterler.</a:t>
            </a:r>
          </a:p>
          <a:p>
            <a:endParaRPr lang="tr-TR" b="1" dirty="0" smtClean="0"/>
          </a:p>
          <a:p>
            <a:r>
              <a:rPr lang="tr-TR" dirty="0" smtClean="0"/>
              <a:t>Eğitim kendi alanları ile ilgili ise, öğrenmeye istekli ve gayretli olur ve </a:t>
            </a:r>
            <a:r>
              <a:rPr lang="tr-TR" b="1" dirty="0" smtClean="0"/>
              <a:t>güdülenirler.</a:t>
            </a:r>
          </a:p>
          <a:p>
            <a:endParaRPr lang="tr-TR" b="1" dirty="0" smtClean="0"/>
          </a:p>
          <a:p>
            <a:r>
              <a:rPr lang="tr-TR" dirty="0" smtClean="0"/>
              <a:t>Eğitime etkin biçimde </a:t>
            </a:r>
            <a:r>
              <a:rPr lang="tr-TR" b="1" dirty="0" smtClean="0"/>
              <a:t>katılmak isterler.</a:t>
            </a:r>
          </a:p>
          <a:p>
            <a:endParaRPr lang="tr-TR" b="1" dirty="0" smtClean="0"/>
          </a:p>
          <a:p>
            <a:r>
              <a:rPr lang="tr-TR" dirty="0" smtClean="0"/>
              <a:t>Eğitim yöntem ve tekniklerinde </a:t>
            </a:r>
            <a:r>
              <a:rPr lang="tr-TR" b="1" dirty="0" smtClean="0"/>
              <a:t>çeşitlilik olmasını isterler.</a:t>
            </a:r>
          </a:p>
          <a:p>
            <a:endParaRPr lang="tr-TR" b="1" dirty="0" smtClean="0"/>
          </a:p>
          <a:p>
            <a:r>
              <a:rPr lang="tr-TR" b="1" dirty="0" smtClean="0"/>
              <a:t>Olumlu geribildirim almak isterler.</a:t>
            </a:r>
          </a:p>
          <a:p>
            <a:endParaRPr lang="tr-T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Yetişkinlerin Eğitimden Beklentileri</a:t>
            </a:r>
            <a:endParaRPr lang="tr-TR" dirty="0"/>
          </a:p>
        </p:txBody>
      </p:sp>
      <p:sp>
        <p:nvSpPr>
          <p:cNvPr id="3" name="2 İçerik Yer Tutucusu"/>
          <p:cNvSpPr>
            <a:spLocks noGrp="1"/>
          </p:cNvSpPr>
          <p:nvPr>
            <p:ph idx="1"/>
          </p:nvPr>
        </p:nvSpPr>
        <p:spPr>
          <a:xfrm>
            <a:off x="436098" y="1609416"/>
            <a:ext cx="9825502" cy="4846320"/>
          </a:xfrm>
        </p:spPr>
        <p:txBody>
          <a:bodyPr>
            <a:normAutofit/>
          </a:bodyPr>
          <a:lstStyle/>
          <a:p>
            <a:endParaRPr lang="tr-TR" dirty="0" smtClean="0"/>
          </a:p>
          <a:p>
            <a:r>
              <a:rPr lang="tr-TR" dirty="0" smtClean="0"/>
              <a:t>Kişisel kaygıları vardır ve </a:t>
            </a:r>
            <a:r>
              <a:rPr lang="tr-TR" b="1" dirty="0" smtClean="0"/>
              <a:t>güvenli bir ortama ihtiyaç duyarlar.</a:t>
            </a:r>
          </a:p>
          <a:p>
            <a:r>
              <a:rPr lang="tr-TR" dirty="0" smtClean="0"/>
              <a:t>Diğer kişilerden ayrı, değişik bilgi, deneyim ve saygıdeğer davranışlara sahip, </a:t>
            </a:r>
            <a:r>
              <a:rPr lang="tr-TR" b="1" dirty="0" smtClean="0"/>
              <a:t>özgün bir birey olarak algılanmak isterler. </a:t>
            </a:r>
            <a:r>
              <a:rPr lang="tr-TR" i="1" dirty="0" smtClean="0"/>
              <a:t>(katılımcılara isimle hitap etmek, saygılı davranmak…)</a:t>
            </a:r>
            <a:endParaRPr lang="tr-TR" b="1" dirty="0" smtClean="0"/>
          </a:p>
          <a:p>
            <a:r>
              <a:rPr lang="tr-TR" b="1" dirty="0" smtClean="0"/>
              <a:t>Öz güvenlerini korumaları gerekir.</a:t>
            </a:r>
          </a:p>
          <a:p>
            <a:r>
              <a:rPr lang="tr-TR" dirty="0" smtClean="0"/>
              <a:t>Kendileri ve eğiticiler hakkındaki </a:t>
            </a:r>
            <a:r>
              <a:rPr lang="tr-TR" b="1" dirty="0" smtClean="0"/>
              <a:t>beklentileri yüksektir.</a:t>
            </a:r>
          </a:p>
          <a:p>
            <a:r>
              <a:rPr lang="tr-TR" b="1" dirty="0" smtClean="0"/>
              <a:t>Kişisel gereksinimlerinin dikkate alınmasını isterler.</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Yetişkin Eğitiminde Dikkat Edilecek  Noktalar</a:t>
            </a:r>
            <a:endParaRPr lang="tr-TR" dirty="0"/>
          </a:p>
        </p:txBody>
      </p:sp>
      <p:sp>
        <p:nvSpPr>
          <p:cNvPr id="3" name="2 İçerik Yer Tutucusu"/>
          <p:cNvSpPr>
            <a:spLocks noGrp="1"/>
          </p:cNvSpPr>
          <p:nvPr>
            <p:ph idx="1"/>
          </p:nvPr>
        </p:nvSpPr>
        <p:spPr/>
        <p:txBody>
          <a:bodyPr/>
          <a:lstStyle/>
          <a:p>
            <a:endParaRPr lang="tr-TR" dirty="0" smtClean="0"/>
          </a:p>
          <a:p>
            <a:r>
              <a:rPr lang="tr-TR" b="1" dirty="0" smtClean="0"/>
              <a:t>İlk İzlenim: </a:t>
            </a:r>
            <a:r>
              <a:rPr lang="tr-TR" dirty="0" smtClean="0"/>
              <a:t>İlk izlenimin olumlu olmasına özen gösterilmelidir.</a:t>
            </a:r>
          </a:p>
          <a:p>
            <a:endParaRPr lang="tr-TR" dirty="0" smtClean="0"/>
          </a:p>
          <a:p>
            <a:r>
              <a:rPr lang="tr-TR" b="1" dirty="0" smtClean="0"/>
              <a:t>İlgi: </a:t>
            </a:r>
            <a:r>
              <a:rPr lang="tr-TR" dirty="0" smtClean="0"/>
              <a:t>Yetişkinin ilgi duyması için eğitimin onların gerçek ihtiyaçlarına dayanması gerekir.</a:t>
            </a:r>
          </a:p>
          <a:p>
            <a:endParaRPr lang="tr-TR" dirty="0" smtClean="0"/>
          </a:p>
          <a:p>
            <a:r>
              <a:rPr lang="tr-TR" b="1" dirty="0" smtClean="0"/>
              <a:t>Tekrar ve pekiştirme: </a:t>
            </a:r>
            <a:r>
              <a:rPr lang="tr-TR" dirty="0" smtClean="0"/>
              <a:t>Tekrar yolu ile pekiştirme, öğrenmenin kalıcılığını sağlar. Ancak tekrarın dozunun iyi ayarlanması gerekir. </a:t>
            </a:r>
          </a:p>
          <a:p>
            <a:endParaRPr lang="tr-T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609600" y="1209822"/>
            <a:ext cx="9652000" cy="5245914"/>
          </a:xfrm>
        </p:spPr>
        <p:txBody>
          <a:bodyPr/>
          <a:lstStyle/>
          <a:p>
            <a:endParaRPr lang="tr-TR" dirty="0" smtClean="0"/>
          </a:p>
          <a:p>
            <a:r>
              <a:rPr lang="tr-TR" b="1" dirty="0" smtClean="0"/>
              <a:t>Yoğunluk: </a:t>
            </a:r>
            <a:r>
              <a:rPr lang="tr-TR" dirty="0" smtClean="0"/>
              <a:t>Etkileşim ne kadar sıcak, heyecan verici, canlı, çekici ve etkiliyse o derece kolay öğrenilir, öğrenilen unutulmaz.</a:t>
            </a:r>
          </a:p>
          <a:p>
            <a:endParaRPr lang="tr-TR" dirty="0" smtClean="0"/>
          </a:p>
          <a:p>
            <a:r>
              <a:rPr lang="tr-TR" b="1" dirty="0" smtClean="0"/>
              <a:t>Ortak amaç: </a:t>
            </a:r>
            <a:r>
              <a:rPr lang="tr-TR" dirty="0" smtClean="0"/>
              <a:t>Öğretimin hedefleri, eğitim verilenlerin ortak hedefi haline getirilmelidir.</a:t>
            </a:r>
          </a:p>
          <a:p>
            <a:endParaRPr lang="tr-TR" dirty="0" smtClean="0"/>
          </a:p>
          <a:p>
            <a:r>
              <a:rPr lang="tr-TR" b="1" dirty="0" smtClean="0"/>
              <a:t>Açık kurallar: </a:t>
            </a:r>
            <a:r>
              <a:rPr lang="tr-TR" dirty="0" smtClean="0"/>
              <a:t>Eğitimlerde katılımcıların uyacakları  kurallar, kursun başında açık hale getirilmelidir. Kurallar katı ve gereğinden fazla olmamalıdır.</a:t>
            </a:r>
          </a:p>
          <a:p>
            <a:endParaRPr lang="tr-T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dirty="0" smtClean="0"/>
          </a:p>
          <a:p>
            <a:r>
              <a:rPr lang="tr-TR" b="1" dirty="0" smtClean="0"/>
              <a:t>Kendini değerlendirme: </a:t>
            </a:r>
            <a:r>
              <a:rPr lang="tr-TR" dirty="0" smtClean="0"/>
              <a:t>Eğitmen, katılımcıların kendi başarı düzeylerini değerlendirmesine olanak sağlamalıdır. </a:t>
            </a:r>
          </a:p>
          <a:p>
            <a:endParaRPr lang="tr-TR" dirty="0" smtClean="0"/>
          </a:p>
          <a:p>
            <a:r>
              <a:rPr lang="tr-TR" b="1" dirty="0" smtClean="0"/>
              <a:t>Sorun merkezli öğrenme: </a:t>
            </a:r>
            <a:r>
              <a:rPr lang="tr-TR" dirty="0" smtClean="0"/>
              <a:t>Öğrenme, sorun merkezli olmalıdır. </a:t>
            </a:r>
          </a:p>
          <a:p>
            <a:endParaRPr lang="tr-TR" dirty="0" smtClean="0"/>
          </a:p>
          <a:p>
            <a:r>
              <a:rPr lang="tr-TR" b="1" dirty="0" smtClean="0"/>
              <a:t>Yaşantı merkezli öğrenme: </a:t>
            </a:r>
            <a:r>
              <a:rPr lang="tr-TR" dirty="0" smtClean="0"/>
              <a:t>Öğretimde, yetişkinin kendisinin bir yaşantıdan geçmesi hedef alınmalıdır</a:t>
            </a:r>
            <a:r>
              <a:rPr lang="tr-TR" b="1" dirty="0" smtClean="0"/>
              <a:t>.</a:t>
            </a:r>
          </a:p>
          <a:p>
            <a:endParaRPr lang="tr-T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Yetişkin eğitiminde Öğrenme Engelleri</a:t>
            </a:r>
            <a:endParaRPr lang="tr-TR" dirty="0"/>
          </a:p>
        </p:txBody>
      </p:sp>
      <p:sp>
        <p:nvSpPr>
          <p:cNvPr id="3" name="2 İçerik Yer Tutucusu"/>
          <p:cNvSpPr>
            <a:spLocks noGrp="1"/>
          </p:cNvSpPr>
          <p:nvPr>
            <p:ph idx="1"/>
          </p:nvPr>
        </p:nvSpPr>
        <p:spPr/>
        <p:txBody>
          <a:bodyPr>
            <a:normAutofit/>
          </a:bodyPr>
          <a:lstStyle/>
          <a:p>
            <a:endParaRPr lang="tr-TR" dirty="0" smtClean="0"/>
          </a:p>
          <a:p>
            <a:r>
              <a:rPr lang="tr-TR" b="1" dirty="0" smtClean="0"/>
              <a:t>Fiziki koşullar: </a:t>
            </a:r>
            <a:r>
              <a:rPr lang="tr-TR" dirty="0" smtClean="0"/>
              <a:t>Isı, ışık, oturma konforu, donanım, işitme gibi eğitim ortamının özelliklerindeki olumsuzluklar öğrenme engeli oluşturabilir.</a:t>
            </a:r>
          </a:p>
          <a:p>
            <a:endParaRPr lang="tr-TR" dirty="0" smtClean="0"/>
          </a:p>
          <a:p>
            <a:r>
              <a:rPr lang="tr-TR" b="1" dirty="0" smtClean="0"/>
              <a:t>Sıkılma: </a:t>
            </a:r>
            <a:r>
              <a:rPr lang="tr-TR" dirty="0" smtClean="0"/>
              <a:t>Eğer birey, çeşitli nedenlerle (ilgisini çekmeme, güdülenmemiş olma, sürekli dinlemek zorunda kalma, anlatılanı anlamama, öğreteni iyi işitmeme, zamanın boşa harcandığını düşünme) eğitim sırasında sıkılmışsa, öğrenme engellenmiş demektir.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609600" y="1139483"/>
            <a:ext cx="9652000" cy="5316253"/>
          </a:xfrm>
        </p:spPr>
        <p:txBody>
          <a:bodyPr>
            <a:normAutofit/>
          </a:bodyPr>
          <a:lstStyle/>
          <a:p>
            <a:endParaRPr lang="tr-TR" dirty="0" smtClean="0"/>
          </a:p>
          <a:p>
            <a:r>
              <a:rPr lang="tr-TR" b="1" dirty="0" smtClean="0"/>
              <a:t>Karmaşıklık: </a:t>
            </a:r>
            <a:r>
              <a:rPr lang="tr-TR" dirty="0" smtClean="0"/>
              <a:t>Birey öğrenilen konuları kafasında düzenleyememiş, birbiri ile ilişkisini kuramamış ve onları birbirine karıştırmışsa öğrenemez.</a:t>
            </a:r>
          </a:p>
          <a:p>
            <a:endParaRPr lang="tr-TR" dirty="0" smtClean="0"/>
          </a:p>
          <a:p>
            <a:r>
              <a:rPr lang="tr-TR" b="1" dirty="0" smtClean="0"/>
              <a:t>Rahatsız olmak: </a:t>
            </a:r>
            <a:r>
              <a:rPr lang="tr-TR" dirty="0" smtClean="0"/>
              <a:t>Eğitimcinin uygunsuz tavırları, öğrencileri küçümsemesi, ters davranması, alay etmesi gibi yanlış davranışları yetişkin öğrencileri çok rahatsız eder. </a:t>
            </a:r>
          </a:p>
          <a:p>
            <a:endParaRPr lang="tr-TR" dirty="0" smtClean="0"/>
          </a:p>
          <a:p>
            <a:r>
              <a:rPr lang="tr-TR" b="1" dirty="0" smtClean="0"/>
              <a:t>Korku: </a:t>
            </a:r>
            <a:r>
              <a:rPr lang="tr-TR" dirty="0" smtClean="0"/>
              <a:t>Gülünç olma korkusu, alay edilme korkusu, başaramama korkusu, birisi tarafından incitilme korkusu, sınav korkusu bilinen ortak korkulardır.</a:t>
            </a:r>
          </a:p>
          <a:p>
            <a:endParaRPr lang="tr-T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Yetişkin eğitimine  Katılma Engelleri</a:t>
            </a:r>
            <a:endParaRPr lang="tr-TR" dirty="0"/>
          </a:p>
        </p:txBody>
      </p:sp>
      <p:sp>
        <p:nvSpPr>
          <p:cNvPr id="3" name="2 İçerik Yer Tutucusu"/>
          <p:cNvSpPr>
            <a:spLocks noGrp="1"/>
          </p:cNvSpPr>
          <p:nvPr>
            <p:ph idx="1"/>
          </p:nvPr>
        </p:nvSpPr>
        <p:spPr/>
        <p:txBody>
          <a:bodyPr>
            <a:normAutofit/>
          </a:bodyPr>
          <a:lstStyle/>
          <a:p>
            <a:endParaRPr lang="tr-TR" dirty="0" smtClean="0"/>
          </a:p>
          <a:p>
            <a:r>
              <a:rPr lang="tr-TR" b="1" dirty="0" smtClean="0"/>
              <a:t>Ev yaşamı ile ilgili engeller: </a:t>
            </a:r>
            <a:r>
              <a:rPr lang="tr-TR" dirty="0" smtClean="0"/>
              <a:t>Ev işlerinden fırsat bulamama; aile üyelerinden birinin ya da hepsinin karşı çıkışları vb.</a:t>
            </a:r>
          </a:p>
          <a:p>
            <a:endParaRPr lang="tr-TR" dirty="0" smtClean="0"/>
          </a:p>
          <a:p>
            <a:r>
              <a:rPr lang="tr-TR" b="1" dirty="0" smtClean="0"/>
              <a:t>Dış engeller: </a:t>
            </a:r>
            <a:r>
              <a:rPr lang="tr-TR" dirty="0" smtClean="0"/>
              <a:t>Vardiya çalışması, yorgunluk, ulaşım zorluğu, eğitimin zaman ve süresi vb.</a:t>
            </a:r>
          </a:p>
          <a:p>
            <a:endParaRPr lang="tr-TR" dirty="0" smtClean="0"/>
          </a:p>
          <a:p>
            <a:r>
              <a:rPr lang="tr-TR" b="1" dirty="0" smtClean="0"/>
              <a:t>Kişisel engeller: </a:t>
            </a:r>
            <a:r>
              <a:rPr lang="tr-TR" dirty="0" smtClean="0"/>
              <a:t>Bilinmeyenden korkma, gülünç düşme korkusu, kendine güvensizlik, öğrenmeye karşı olumsuz tutum, eğitimin sağlayacağı yarardan emin olamama, zihinsel ve fiziksel eksiklikler.</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smtClean="0"/>
              <a:t>Sağlık, kalıtımsal ve çevresel etmenlerle birlikte eğitim-kültürlenme-sosyalleşme süreçlerinin hem parçası hem de ürünüdür. Bu süreçler, bireylerde farklı gelişimler gösterdiği için bireylerin sağlık durumu da birbirlerinden farklıdır.</a:t>
            </a:r>
          </a:p>
          <a:p>
            <a:endParaRPr lang="tr-TR" dirty="0" smtClean="0"/>
          </a:p>
          <a:p>
            <a:r>
              <a:rPr lang="tr-TR" dirty="0" smtClean="0"/>
              <a:t>Davranış, hem sağlıksızlığın temel nedeni, hem de sağlığı kazanmanın temel kaynağıdır.</a:t>
            </a:r>
          </a:p>
          <a:p>
            <a:endParaRPr lang="tr-TR" dirty="0" smtClean="0"/>
          </a:p>
          <a:p>
            <a:r>
              <a:rPr lang="tr-TR" dirty="0" smtClean="0"/>
              <a:t>Eğitimde davranış değiştirme sürecidir.</a:t>
            </a:r>
          </a:p>
          <a:p>
            <a:r>
              <a:rPr lang="tr-TR" dirty="0" smtClean="0"/>
              <a:t>“Sağlık eğitimi” de bu süreçte önemli bir yerdedir.</a:t>
            </a:r>
          </a:p>
          <a:p>
            <a:endParaRPr lang="tr-TR"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Yetişkin eğitiminde hem </a:t>
            </a:r>
            <a:r>
              <a:rPr lang="tr-TR" dirty="0" smtClean="0">
                <a:solidFill>
                  <a:schemeClr val="accent5">
                    <a:lumMod val="75000"/>
                  </a:schemeClr>
                </a:solidFill>
              </a:rPr>
              <a:t>öğrenme</a:t>
            </a:r>
            <a:r>
              <a:rPr lang="tr-TR" dirty="0" smtClean="0"/>
              <a:t> hem de </a:t>
            </a:r>
            <a:r>
              <a:rPr lang="tr-TR" dirty="0" smtClean="0">
                <a:solidFill>
                  <a:schemeClr val="accent5">
                    <a:lumMod val="75000"/>
                  </a:schemeClr>
                </a:solidFill>
              </a:rPr>
              <a:t>katılım</a:t>
            </a:r>
            <a:r>
              <a:rPr lang="tr-TR" dirty="0" smtClean="0"/>
              <a:t> engellerini aşmak için </a:t>
            </a:r>
            <a:r>
              <a:rPr lang="tr-TR" b="1" dirty="0" smtClean="0"/>
              <a:t>Güdülenmeye</a:t>
            </a:r>
            <a:r>
              <a:rPr lang="tr-TR" dirty="0" smtClean="0"/>
              <a:t> ihtiyacı vardır.</a:t>
            </a:r>
          </a:p>
          <a:p>
            <a:endParaRPr lang="tr-TR" dirty="0" smtClean="0"/>
          </a:p>
          <a:p>
            <a:r>
              <a:rPr lang="tr-TR" dirty="0" smtClean="0"/>
              <a:t>Yetişkinler ilgi ve ihtiyaçları doğrultusunda programlara katılmayı çaba göstermeyi ve başarılı olmaları için güdülenmeleri gerekir.</a:t>
            </a:r>
          </a:p>
          <a:p>
            <a:endParaRPr lang="tr-T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24133" y="1294228"/>
            <a:ext cx="10106465" cy="1420837"/>
          </a:xfrm>
        </p:spPr>
        <p:txBody>
          <a:bodyPr>
            <a:normAutofit fontScale="90000"/>
          </a:bodyPr>
          <a:lstStyle/>
          <a:p>
            <a:pPr algn="ctr"/>
            <a:r>
              <a:rPr lang="tr-TR" dirty="0" smtClean="0"/>
              <a:t>Sonuç olarak; </a:t>
            </a:r>
            <a:br>
              <a:rPr lang="tr-TR" dirty="0" smtClean="0"/>
            </a:br>
            <a:r>
              <a:rPr lang="tr-TR" dirty="0" err="1" smtClean="0"/>
              <a:t>yetİşkİnİn</a:t>
            </a:r>
            <a:r>
              <a:rPr lang="tr-TR" dirty="0" smtClean="0"/>
              <a:t> </a:t>
            </a:r>
            <a:r>
              <a:rPr lang="tr-TR" dirty="0" err="1" smtClean="0"/>
              <a:t>eğİtİmİnde</a:t>
            </a:r>
            <a:r>
              <a:rPr lang="tr-TR" dirty="0" smtClean="0"/>
              <a:t> hem öğrenmeye hem de katılıma </a:t>
            </a:r>
            <a:r>
              <a:rPr lang="tr-TR" dirty="0" err="1" smtClean="0"/>
              <a:t>güdülenmesİ</a:t>
            </a:r>
            <a:r>
              <a:rPr lang="tr-TR" dirty="0" smtClean="0"/>
              <a:t> </a:t>
            </a:r>
            <a:r>
              <a:rPr lang="tr-TR" dirty="0" err="1" smtClean="0"/>
              <a:t>İÇİn</a:t>
            </a:r>
            <a:r>
              <a:rPr lang="tr-TR" dirty="0" smtClean="0"/>
              <a:t>;</a:t>
            </a:r>
            <a:br>
              <a:rPr lang="tr-TR" dirty="0" smtClean="0"/>
            </a:br>
            <a:endParaRPr lang="tr-TR" dirty="0"/>
          </a:p>
        </p:txBody>
      </p:sp>
      <p:sp>
        <p:nvSpPr>
          <p:cNvPr id="3" name="2 İçerik Yer Tutucusu"/>
          <p:cNvSpPr>
            <a:spLocks noGrp="1"/>
          </p:cNvSpPr>
          <p:nvPr>
            <p:ph idx="1"/>
          </p:nvPr>
        </p:nvSpPr>
        <p:spPr>
          <a:xfrm>
            <a:off x="1117600" y="2600959"/>
            <a:ext cx="9700455" cy="3576003"/>
          </a:xfrm>
        </p:spPr>
        <p:txBody>
          <a:bodyPr/>
          <a:lstStyle/>
          <a:p>
            <a:pPr algn="ctr"/>
            <a:r>
              <a:rPr lang="tr-TR" sz="4000" dirty="0" smtClean="0"/>
              <a:t>Öv!</a:t>
            </a:r>
          </a:p>
          <a:p>
            <a:pPr algn="ctr"/>
            <a:r>
              <a:rPr lang="tr-TR" sz="4000" dirty="0" smtClean="0"/>
              <a:t>Olumlu geri bildirim ver!</a:t>
            </a:r>
          </a:p>
          <a:p>
            <a:pPr algn="ctr"/>
            <a:r>
              <a:rPr lang="tr-TR" sz="4000" dirty="0" smtClean="0"/>
              <a:t>Düşüncesini fikrini al!</a:t>
            </a:r>
          </a:p>
          <a:p>
            <a:pPr algn="ctr"/>
            <a:r>
              <a:rPr lang="tr-TR" sz="4000" dirty="0" smtClean="0"/>
              <a:t>Takdir et!</a:t>
            </a:r>
            <a:endParaRPr lang="tr-T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dirty="0"/>
          </a:p>
        </p:txBody>
      </p:sp>
      <p:sp>
        <p:nvSpPr>
          <p:cNvPr id="4" name="3 Dikdörtgen"/>
          <p:cNvSpPr/>
          <p:nvPr/>
        </p:nvSpPr>
        <p:spPr>
          <a:xfrm>
            <a:off x="2560320" y="2854794"/>
            <a:ext cx="6203852" cy="1200329"/>
          </a:xfrm>
          <a:prstGeom prst="rect">
            <a:avLst/>
          </a:prstGeom>
          <a:noFill/>
        </p:spPr>
        <p:txBody>
          <a:bodyPr wrap="squar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tr-TR" sz="7200" b="1" cap="none" spc="0" dirty="0" smtClean="0">
                <a:ln w="11430"/>
                <a:solidFill>
                  <a:schemeClr val="accent5">
                    <a:lumMod val="75000"/>
                  </a:schemeClr>
                </a:solidFill>
                <a:effectLst>
                  <a:outerShdw blurRad="80000" dist="40000" dir="5040000" algn="tl">
                    <a:srgbClr val="000000">
                      <a:alpha val="30000"/>
                    </a:srgbClr>
                  </a:outerShdw>
                </a:effectLst>
              </a:rPr>
              <a:t>TEŞEKKÜRLER</a:t>
            </a:r>
            <a:endParaRPr lang="tr-TR" sz="7200" b="1" cap="none" spc="0" dirty="0">
              <a:ln w="11430"/>
              <a:solidFill>
                <a:schemeClr val="accent5">
                  <a:lumMod val="75000"/>
                </a:schemeClr>
              </a:solidFill>
              <a:effectLst>
                <a:outerShdw blurRad="80000" dist="40000" dir="5040000" algn="tl">
                  <a:srgbClr val="000000">
                    <a:alpha val="30000"/>
                  </a:srgbClr>
                </a:outerShd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Sağlığın geliştirilmesi</a:t>
            </a:r>
            <a:endParaRPr lang="tr-TR" dirty="0"/>
          </a:p>
        </p:txBody>
      </p:sp>
      <p:sp>
        <p:nvSpPr>
          <p:cNvPr id="3" name="2 İçerik Yer Tutucusu"/>
          <p:cNvSpPr>
            <a:spLocks noGrp="1"/>
          </p:cNvSpPr>
          <p:nvPr>
            <p:ph idx="1"/>
          </p:nvPr>
        </p:nvSpPr>
        <p:spPr/>
        <p:txBody>
          <a:bodyPr/>
          <a:lstStyle/>
          <a:p>
            <a:endParaRPr lang="tr-TR" sz="2800" dirty="0" smtClean="0"/>
          </a:p>
          <a:p>
            <a:r>
              <a:rPr lang="tr-TR" sz="2800" dirty="0" smtClean="0"/>
              <a:t>Kalıtımla sahip olduklarımızı, </a:t>
            </a:r>
            <a:r>
              <a:rPr lang="tr-TR" sz="2800" b="1" dirty="0" smtClean="0"/>
              <a:t>olumlu çevre koşulları ve yaşam biçimleri oluşturarak, </a:t>
            </a:r>
            <a:r>
              <a:rPr lang="tr-TR" sz="2800" dirty="0" smtClean="0"/>
              <a:t>sağlık hizmetlerine ulaşılabilirliği artırarak, sağlıklı tutmak için sürdürülen </a:t>
            </a:r>
            <a:r>
              <a:rPr lang="tr-TR" sz="2800" b="1" dirty="0" smtClean="0"/>
              <a:t>eğitim, önleme, koruma çabalarıdır. </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Sağlık Eğitimi</a:t>
            </a:r>
            <a:endParaRPr lang="tr-TR" dirty="0"/>
          </a:p>
        </p:txBody>
      </p:sp>
      <p:sp>
        <p:nvSpPr>
          <p:cNvPr id="3" name="2 İçerik Yer Tutucusu"/>
          <p:cNvSpPr>
            <a:spLocks noGrp="1"/>
          </p:cNvSpPr>
          <p:nvPr>
            <p:ph idx="1"/>
          </p:nvPr>
        </p:nvSpPr>
        <p:spPr/>
        <p:txBody>
          <a:bodyPr>
            <a:normAutofit/>
          </a:bodyPr>
          <a:lstStyle/>
          <a:p>
            <a:r>
              <a:rPr lang="tr-TR" sz="3200" dirty="0" smtClean="0"/>
              <a:t>Sağlık eğitimi, sağlığı geliştirmek için, </a:t>
            </a:r>
          </a:p>
          <a:p>
            <a:r>
              <a:rPr lang="tr-TR" sz="3200" dirty="0" smtClean="0"/>
              <a:t>insanların karşılaşacakları sağlık riskleri ya da  sağlıklı seçenekler konusunda bilgi sahibi olmalarını,</a:t>
            </a:r>
          </a:p>
          <a:p>
            <a:r>
              <a:rPr lang="tr-TR" sz="3200" dirty="0" smtClean="0"/>
              <a:t>doğru davranışı istemelerini ve bunu yapabilmelerini sağlayan amaç ve hedeflerin belirlendiği eğitim programları ile toplumsal davranış geliştirme yollarıdır.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sz="3200" dirty="0" smtClean="0"/>
              <a:t>Sağlık eğitimi, </a:t>
            </a:r>
          </a:p>
          <a:p>
            <a:pPr lvl="1"/>
            <a:r>
              <a:rPr lang="tr-TR" sz="2900" dirty="0" smtClean="0"/>
              <a:t>yalnızca bilgilendirme işlemi değildir, aynı zamanda bireyleri sağlıklı yaşam yönünde motive eder; insanların öznelliğini, duygularını ve kültürlerin etkisini dikkate alır.</a:t>
            </a:r>
            <a:endParaRPr lang="tr-TR" sz="2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1 Başlık"/>
          <p:cNvSpPr>
            <a:spLocks noGrp="1"/>
          </p:cNvSpPr>
          <p:nvPr>
            <p:ph type="title"/>
          </p:nvPr>
        </p:nvSpPr>
        <p:spPr>
          <a:xfrm>
            <a:off x="609600" y="647114"/>
            <a:ext cx="9652000" cy="815926"/>
          </a:xfrm>
        </p:spPr>
        <p:txBody>
          <a:bodyPr>
            <a:normAutofit fontScale="90000"/>
          </a:bodyPr>
          <a:lstStyle/>
          <a:p>
            <a:r>
              <a:rPr lang="tr-TR" dirty="0" smtClean="0"/>
              <a:t>DSÖ sağlık eğitimini;</a:t>
            </a:r>
            <a:br>
              <a:rPr lang="tr-TR" dirty="0" smtClean="0"/>
            </a:br>
            <a:endParaRPr lang="tr-TR" dirty="0"/>
          </a:p>
        </p:txBody>
      </p:sp>
      <p:sp>
        <p:nvSpPr>
          <p:cNvPr id="3" name="2 İçerik Yer Tutucusu"/>
          <p:cNvSpPr>
            <a:spLocks noGrp="1"/>
          </p:cNvSpPr>
          <p:nvPr>
            <p:ph idx="1"/>
          </p:nvPr>
        </p:nvSpPr>
        <p:spPr/>
        <p:txBody>
          <a:bodyPr>
            <a:normAutofit/>
          </a:bodyPr>
          <a:lstStyle/>
          <a:p>
            <a:r>
              <a:rPr lang="tr-TR" sz="2800" dirty="0" smtClean="0"/>
              <a:t>Bireylere ve topluma sağlıklı hayat için alınması gereken önlemleri benimsetip uygulatmak,</a:t>
            </a:r>
          </a:p>
          <a:p>
            <a:r>
              <a:rPr lang="tr-TR" sz="2800" dirty="0" smtClean="0"/>
              <a:t>sunulan sağlık hizmetlerini kullanmaya alıştırmak, </a:t>
            </a:r>
          </a:p>
          <a:p>
            <a:r>
              <a:rPr lang="tr-TR" sz="2800" dirty="0" smtClean="0"/>
              <a:t>sağlıklarını ve çevrelerini iyileştirmek için insanları ikna etmek,</a:t>
            </a:r>
          </a:p>
          <a:p>
            <a:r>
              <a:rPr lang="tr-TR" sz="2800" dirty="0" smtClean="0"/>
              <a:t>ortak karara vardırmak ve</a:t>
            </a:r>
          </a:p>
          <a:p>
            <a:r>
              <a:rPr lang="tr-TR" sz="2800" dirty="0" smtClean="0"/>
              <a:t>eyleme yöneltmek amacıyla gerçekleştirilen eğitim uygulamalarıdır. </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Sağlık eğitiminde hemşirenin rolü</a:t>
            </a:r>
            <a:endParaRPr lang="tr-TR" dirty="0"/>
          </a:p>
        </p:txBody>
      </p:sp>
      <p:sp>
        <p:nvSpPr>
          <p:cNvPr id="3" name="2 İçerik Yer Tutucusu"/>
          <p:cNvSpPr>
            <a:spLocks noGrp="1"/>
          </p:cNvSpPr>
          <p:nvPr>
            <p:ph idx="1"/>
          </p:nvPr>
        </p:nvSpPr>
        <p:spPr>
          <a:xfrm>
            <a:off x="609600" y="1871002"/>
            <a:ext cx="9652000" cy="4584733"/>
          </a:xfrm>
        </p:spPr>
        <p:txBody>
          <a:bodyPr/>
          <a:lstStyle/>
          <a:p>
            <a:r>
              <a:rPr lang="tr-TR" dirty="0" smtClean="0"/>
              <a:t>Mesleki uygulamaları sırasında bireyi biyolojik, psikolojik, sosyal yönleri ve çevresi ile birlikte ele alarak 24 saat kesintisiz hizmet sunmaktadırlar.</a:t>
            </a:r>
          </a:p>
          <a:p>
            <a:endParaRPr lang="tr-TR" dirty="0" smtClean="0"/>
          </a:p>
          <a:p>
            <a:r>
              <a:rPr lang="tr-TR" dirty="0" smtClean="0"/>
              <a:t>Birincil sağlık eğitimi</a:t>
            </a:r>
          </a:p>
          <a:p>
            <a:r>
              <a:rPr lang="tr-TR" dirty="0" smtClean="0"/>
              <a:t>İkincil sağlık eğitimi</a:t>
            </a:r>
          </a:p>
          <a:p>
            <a:r>
              <a:rPr lang="tr-TR" dirty="0" smtClean="0"/>
              <a:t>Üçüncül sağlık eğitimi</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engin">
  <a:themeElements>
    <a:clrScheme name="Zengin">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Zengin">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Zengin">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135</TotalTime>
  <Words>1897</Words>
  <Application>Microsoft Office PowerPoint</Application>
  <PresentationFormat>Geniş ekran</PresentationFormat>
  <Paragraphs>258</Paragraphs>
  <Slides>42</Slides>
  <Notes>2</Notes>
  <HiddenSlides>5</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42</vt:i4>
      </vt:variant>
    </vt:vector>
  </HeadingPairs>
  <TitlesOfParts>
    <vt:vector size="47" baseType="lpstr">
      <vt:lpstr>Calibri</vt:lpstr>
      <vt:lpstr>Trebuchet MS</vt:lpstr>
      <vt:lpstr>Wingdings</vt:lpstr>
      <vt:lpstr>Wingdings 2</vt:lpstr>
      <vt:lpstr>Zengin</vt:lpstr>
      <vt:lpstr>SağlIk EğİTİMİ  ve  YETİŞKİN EĞİTİMİ</vt:lpstr>
      <vt:lpstr>Konunun önemi</vt:lpstr>
      <vt:lpstr>Sağlık</vt:lpstr>
      <vt:lpstr>PowerPoint Sunusu</vt:lpstr>
      <vt:lpstr>Sağlığın geliştirilmesi</vt:lpstr>
      <vt:lpstr>Sağlık Eğitimi</vt:lpstr>
      <vt:lpstr>PowerPoint Sunusu</vt:lpstr>
      <vt:lpstr>DSÖ sağlık eğitimini; </vt:lpstr>
      <vt:lpstr>Sağlık eğitiminde hemşirenin rolü</vt:lpstr>
      <vt:lpstr>PowerPoint Sunusu</vt:lpstr>
      <vt:lpstr>PowerPoint Sunusu</vt:lpstr>
      <vt:lpstr>PowerPoint Sunusu</vt:lpstr>
      <vt:lpstr>Sağlık eğitiminin amaçları</vt:lpstr>
      <vt:lpstr>Temel amacı</vt:lpstr>
      <vt:lpstr>Sağlık eğitiminin bireye yönelik amaçları; </vt:lpstr>
      <vt:lpstr>Sağlık eğitimi özellikleri</vt:lpstr>
      <vt:lpstr>PowerPoint Sunusu</vt:lpstr>
      <vt:lpstr>Sağlık eğitiminde Genel ilkeler</vt:lpstr>
      <vt:lpstr>Sağlık Eğitimini Etkileyen Faktörler</vt:lpstr>
      <vt:lpstr>Sağlık eğitimi konuları</vt:lpstr>
      <vt:lpstr>Sağlık eğitimcisinin Sorumlulukları</vt:lpstr>
      <vt:lpstr>Sağlık Eğitimcisinin Özellikleri</vt:lpstr>
      <vt:lpstr>YETİŞKİN EĞİTİMİ</vt:lpstr>
      <vt:lpstr>Yetişkin Eğitimi</vt:lpstr>
      <vt:lpstr>Yetişkinlerin Öğrenmeye ilişkin Özellikleri</vt:lpstr>
      <vt:lpstr>Yetişkinlerin Öğrenmeye ilişkin Özellikleri</vt:lpstr>
      <vt:lpstr>Yetişkinlerin Öğrenmeye ilişkin Özellikleri</vt:lpstr>
      <vt:lpstr>Yetişkin Eğitiminde Temel İlkeler</vt:lpstr>
      <vt:lpstr>PowerPoint Sunusu</vt:lpstr>
      <vt:lpstr>PowerPoint Sunusu</vt:lpstr>
      <vt:lpstr>PowerPoint Sunusu</vt:lpstr>
      <vt:lpstr>Yetişkinlerin Eğitimden Beklentileri</vt:lpstr>
      <vt:lpstr>Yetişkinlerin Eğitimden Beklentileri</vt:lpstr>
      <vt:lpstr>Yetişkin Eğitiminde Dikkat Edilecek  Noktalar</vt:lpstr>
      <vt:lpstr>PowerPoint Sunusu</vt:lpstr>
      <vt:lpstr>PowerPoint Sunusu</vt:lpstr>
      <vt:lpstr>Yetişkin eğitiminde Öğrenme Engelleri</vt:lpstr>
      <vt:lpstr>PowerPoint Sunusu</vt:lpstr>
      <vt:lpstr>Yetişkin eğitimine  Katılma Engelleri</vt:lpstr>
      <vt:lpstr>PowerPoint Sunusu</vt:lpstr>
      <vt:lpstr>Sonuç olarak;  yetİşkİnİn eğİtİmİnde hem öğrenmeye hem de katılıma güdülenmesİ İÇİn; </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Klinik Öğretim </dc:title>
  <dc:creator>Barış SEZER</dc:creator>
  <cp:lastModifiedBy>Aslı</cp:lastModifiedBy>
  <cp:revision>22</cp:revision>
  <dcterms:created xsi:type="dcterms:W3CDTF">2021-01-30T20:14:18Z</dcterms:created>
  <dcterms:modified xsi:type="dcterms:W3CDTF">2023-10-18T07:19:32Z</dcterms:modified>
</cp:coreProperties>
</file>