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2" r:id="rId2"/>
    <p:sldId id="358" r:id="rId3"/>
    <p:sldId id="359" r:id="rId4"/>
    <p:sldId id="361" r:id="rId5"/>
    <p:sldId id="344" r:id="rId6"/>
    <p:sldId id="343" r:id="rId7"/>
    <p:sldId id="362" r:id="rId8"/>
    <p:sldId id="363" r:id="rId9"/>
    <p:sldId id="364" r:id="rId10"/>
    <p:sldId id="345" r:id="rId11"/>
    <p:sldId id="365" r:id="rId12"/>
    <p:sldId id="367" r:id="rId13"/>
    <p:sldId id="368" r:id="rId14"/>
    <p:sldId id="369" r:id="rId15"/>
    <p:sldId id="370" r:id="rId16"/>
    <p:sldId id="371" r:id="rId17"/>
    <p:sldId id="3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B0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1" d="100"/>
          <a:sy n="81" d="100"/>
        </p:scale>
        <p:origin x="-78" y="-7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286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082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33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595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4997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119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16.04.2019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pic>
        <p:nvPicPr>
          <p:cNvPr id="10" name="Resim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105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16.04.2019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pic>
        <p:nvPicPr>
          <p:cNvPr id="6" name="Resi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08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16.04.2019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pic>
        <p:nvPicPr>
          <p:cNvPr id="5" name="Resim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9517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138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747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B722E-B095-40C0-A4D4-63B30D58DCE4}" type="datetimeFigureOut">
              <a:rPr lang="tr-TR" smtClean="0"/>
              <a:t>16.04.2019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93A65-4217-47B8-87DD-95638C800204}" type="slidenum">
              <a:rPr lang="tr-TR" smtClean="0"/>
              <a:t>‹#›</a:t>
            </a:fld>
            <a:endParaRPr lang="tr-TR"/>
          </a:p>
        </p:txBody>
      </p:sp>
      <p:pic>
        <p:nvPicPr>
          <p:cNvPr id="7" name="Resim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328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82630" y="594490"/>
            <a:ext cx="9827171" cy="735725"/>
          </a:xfrm>
        </p:spPr>
        <p:txBody>
          <a:bodyPr>
            <a:normAutofit/>
          </a:bodyPr>
          <a:lstStyle/>
          <a:p>
            <a:pPr algn="l"/>
            <a:r>
              <a:rPr lang="tr-TR" sz="3200" b="1" dirty="0" smtClean="0">
                <a:solidFill>
                  <a:srgbClr val="F93B07"/>
                </a:solidFill>
              </a:rPr>
              <a:t>2. Deontolojik Etik Anlayışı</a:t>
            </a:r>
            <a:endParaRPr lang="tr-TR" sz="3200" b="1" dirty="0">
              <a:solidFill>
                <a:srgbClr val="F93B07"/>
              </a:solidFill>
            </a:endParaRPr>
          </a:p>
        </p:txBody>
      </p:sp>
      <p:sp>
        <p:nvSpPr>
          <p:cNvPr id="3" name="Unvan 1"/>
          <p:cNvSpPr txBox="1">
            <a:spLocks/>
          </p:cNvSpPr>
          <p:nvPr/>
        </p:nvSpPr>
        <p:spPr>
          <a:xfrm>
            <a:off x="482630" y="1935956"/>
            <a:ext cx="11415456" cy="11113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Bu yaklaşıma göre, eylemin sonucu iyi/faydalı olsun farketmez. Önemli olan eylemin doğruluğudur.</a:t>
            </a:r>
            <a:endParaRPr lang="tr-TR" sz="2400" dirty="0">
              <a:latin typeface="+mn-lt"/>
            </a:endParaRPr>
          </a:p>
        </p:txBody>
      </p:sp>
    </p:spTree>
    <p:extLst>
      <p:ext uri="{BB962C8B-B14F-4D97-AF65-F5344CB8AC3E}">
        <p14:creationId xmlns:p14="http://schemas.microsoft.com/office/powerpoint/2010/main" val="33012813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82630" y="594490"/>
            <a:ext cx="9827171" cy="735725"/>
          </a:xfrm>
        </p:spPr>
        <p:txBody>
          <a:bodyPr>
            <a:normAutofit/>
          </a:bodyPr>
          <a:lstStyle/>
          <a:p>
            <a:pPr algn="l"/>
            <a:r>
              <a:rPr lang="tr-TR" sz="3200" b="1" dirty="0" smtClean="0">
                <a:solidFill>
                  <a:srgbClr val="F93B07"/>
                </a:solidFill>
              </a:rPr>
              <a:t>2. Meta etik</a:t>
            </a:r>
            <a:endParaRPr lang="tr-TR" sz="3200" b="1" dirty="0">
              <a:solidFill>
                <a:srgbClr val="F93B07"/>
              </a:solidFill>
            </a:endParaRPr>
          </a:p>
        </p:txBody>
      </p:sp>
      <p:sp>
        <p:nvSpPr>
          <p:cNvPr id="3" name="Unvan 1"/>
          <p:cNvSpPr txBox="1">
            <a:spLocks/>
          </p:cNvSpPr>
          <p:nvPr/>
        </p:nvSpPr>
        <p:spPr>
          <a:xfrm>
            <a:off x="776544" y="1887440"/>
            <a:ext cx="11415456" cy="11113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Felsefeyi bir «üst dil», bir «düşünme biçimi» olarak kabul eder. Böylece etik, «mutlu yaşamanın, doğru eylemin ve iyi»nin araştırma alanı olmaktan çıkar. İyi ve kötünün, doğrunun, mutlunun anlamlarının ne olduğu üzerinde durur.</a:t>
            </a:r>
            <a:endParaRPr lang="tr-TR" sz="2400" dirty="0">
              <a:latin typeface="+mn-lt"/>
            </a:endParaRPr>
          </a:p>
        </p:txBody>
      </p:sp>
    </p:spTree>
    <p:extLst>
      <p:ext uri="{BB962C8B-B14F-4D97-AF65-F5344CB8AC3E}">
        <p14:creationId xmlns:p14="http://schemas.microsoft.com/office/powerpoint/2010/main" val="3401300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40937" y="2357976"/>
            <a:ext cx="9827171" cy="735725"/>
          </a:xfrm>
        </p:spPr>
        <p:txBody>
          <a:bodyPr>
            <a:normAutofit/>
          </a:bodyPr>
          <a:lstStyle/>
          <a:p>
            <a:r>
              <a:rPr lang="tr-TR" sz="4000" b="1" dirty="0" err="1" smtClean="0">
                <a:solidFill>
                  <a:srgbClr val="F93B07"/>
                </a:solidFill>
              </a:rPr>
              <a:t>Postmodern</a:t>
            </a:r>
            <a:r>
              <a:rPr lang="tr-TR" sz="4000" b="1" dirty="0" smtClean="0">
                <a:solidFill>
                  <a:srgbClr val="F93B07"/>
                </a:solidFill>
              </a:rPr>
              <a:t> Etik </a:t>
            </a:r>
            <a:endParaRPr lang="tr-TR" sz="4000" b="1" dirty="0">
              <a:solidFill>
                <a:srgbClr val="F93B07"/>
              </a:solidFill>
            </a:endParaRPr>
          </a:p>
        </p:txBody>
      </p:sp>
    </p:spTree>
    <p:extLst>
      <p:ext uri="{BB962C8B-B14F-4D97-AF65-F5344CB8AC3E}">
        <p14:creationId xmlns:p14="http://schemas.microsoft.com/office/powerpoint/2010/main" val="23459237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2858" y="389145"/>
            <a:ext cx="4752528" cy="461665"/>
          </a:xfrm>
          <a:prstGeom prst="rect">
            <a:avLst/>
          </a:prstGeom>
          <a:noFill/>
        </p:spPr>
        <p:txBody>
          <a:bodyPr wrap="square" rtlCol="0">
            <a:spAutoFit/>
          </a:bodyPr>
          <a:lstStyle/>
          <a:p>
            <a:r>
              <a:rPr lang="tr-TR" sz="2400" b="1" dirty="0" err="1" smtClean="0">
                <a:solidFill>
                  <a:srgbClr val="F93B07"/>
                </a:solidFill>
              </a:rPr>
              <a:t>Postmodern</a:t>
            </a:r>
            <a:endParaRPr lang="tr-TR" sz="2400" b="1" dirty="0">
              <a:solidFill>
                <a:srgbClr val="F93B07"/>
              </a:solidFill>
            </a:endParaRPr>
          </a:p>
        </p:txBody>
      </p:sp>
      <p:sp>
        <p:nvSpPr>
          <p:cNvPr id="7" name="TextBox 6"/>
          <p:cNvSpPr txBox="1"/>
          <p:nvPr/>
        </p:nvSpPr>
        <p:spPr>
          <a:xfrm>
            <a:off x="867487" y="1015936"/>
            <a:ext cx="2376264" cy="400110"/>
          </a:xfrm>
          <a:prstGeom prst="rect">
            <a:avLst/>
          </a:prstGeom>
          <a:noFill/>
        </p:spPr>
        <p:txBody>
          <a:bodyPr wrap="square" rtlCol="0">
            <a:spAutoFit/>
          </a:bodyPr>
          <a:lstStyle/>
          <a:p>
            <a:r>
              <a:rPr lang="tr-TR" sz="2000" dirty="0"/>
              <a:t>- </a:t>
            </a:r>
            <a:r>
              <a:rPr lang="tr-TR" sz="2000" dirty="0" smtClean="0"/>
              <a:t>Tartışmalı</a:t>
            </a:r>
            <a:endParaRPr lang="tr-TR" sz="2000" dirty="0"/>
          </a:p>
        </p:txBody>
      </p:sp>
      <p:sp>
        <p:nvSpPr>
          <p:cNvPr id="8" name="TextBox 7"/>
          <p:cNvSpPr txBox="1"/>
          <p:nvPr/>
        </p:nvSpPr>
        <p:spPr>
          <a:xfrm>
            <a:off x="867487" y="1493201"/>
            <a:ext cx="2111434" cy="400110"/>
          </a:xfrm>
          <a:prstGeom prst="rect">
            <a:avLst/>
          </a:prstGeom>
          <a:noFill/>
        </p:spPr>
        <p:txBody>
          <a:bodyPr wrap="square" rtlCol="0">
            <a:spAutoFit/>
          </a:bodyPr>
          <a:lstStyle/>
          <a:p>
            <a:r>
              <a:rPr lang="tr-TR" sz="2000" dirty="0"/>
              <a:t>- </a:t>
            </a:r>
            <a:r>
              <a:rPr lang="tr-TR" sz="2000" dirty="0" smtClean="0"/>
              <a:t>Tanımlaması zor</a:t>
            </a:r>
            <a:endParaRPr lang="tr-TR" sz="2000" dirty="0"/>
          </a:p>
        </p:txBody>
      </p:sp>
      <p:sp>
        <p:nvSpPr>
          <p:cNvPr id="9" name="Right Arrow 8"/>
          <p:cNvSpPr/>
          <p:nvPr/>
        </p:nvSpPr>
        <p:spPr>
          <a:xfrm rot="5400000">
            <a:off x="3056504" y="2168734"/>
            <a:ext cx="360040" cy="194804"/>
          </a:xfrm>
          <a:prstGeom prst="rightArrow">
            <a:avLst/>
          </a:prstGeom>
          <a:solidFill>
            <a:srgbClr val="F93B0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TextBox 10"/>
          <p:cNvSpPr txBox="1"/>
          <p:nvPr/>
        </p:nvSpPr>
        <p:spPr>
          <a:xfrm>
            <a:off x="2411992" y="2689920"/>
            <a:ext cx="1523769" cy="400110"/>
          </a:xfrm>
          <a:prstGeom prst="rect">
            <a:avLst/>
          </a:prstGeom>
          <a:noFill/>
        </p:spPr>
        <p:txBody>
          <a:bodyPr wrap="square" rtlCol="0">
            <a:spAutoFit/>
          </a:bodyPr>
          <a:lstStyle/>
          <a:p>
            <a:r>
              <a:rPr lang="tr-TR" sz="2000" b="1" u="sng" dirty="0" err="1" smtClean="0"/>
              <a:t>Modernite</a:t>
            </a:r>
            <a:endParaRPr lang="tr-TR" sz="2000" b="1" u="sng" dirty="0"/>
          </a:p>
        </p:txBody>
      </p:sp>
      <p:sp>
        <p:nvSpPr>
          <p:cNvPr id="12" name="TextBox 11"/>
          <p:cNvSpPr txBox="1"/>
          <p:nvPr/>
        </p:nvSpPr>
        <p:spPr>
          <a:xfrm>
            <a:off x="7381160" y="2650474"/>
            <a:ext cx="2304256" cy="400110"/>
          </a:xfrm>
          <a:prstGeom prst="rect">
            <a:avLst/>
          </a:prstGeom>
          <a:noFill/>
        </p:spPr>
        <p:txBody>
          <a:bodyPr wrap="square" rtlCol="0">
            <a:spAutoFit/>
          </a:bodyPr>
          <a:lstStyle/>
          <a:p>
            <a:r>
              <a:rPr lang="tr-TR" sz="2000" b="1" u="sng" dirty="0" err="1" smtClean="0"/>
              <a:t>Postmodernite</a:t>
            </a:r>
            <a:endParaRPr lang="tr-TR" sz="2000" b="1" u="sng" dirty="0"/>
          </a:p>
        </p:txBody>
      </p:sp>
      <p:sp>
        <p:nvSpPr>
          <p:cNvPr id="13" name="TextBox 12"/>
          <p:cNvSpPr txBox="1"/>
          <p:nvPr/>
        </p:nvSpPr>
        <p:spPr>
          <a:xfrm>
            <a:off x="2432781" y="3212976"/>
            <a:ext cx="1523769" cy="523220"/>
          </a:xfrm>
          <a:prstGeom prst="rect">
            <a:avLst/>
          </a:prstGeom>
          <a:noFill/>
        </p:spPr>
        <p:txBody>
          <a:bodyPr wrap="square" rtlCol="0">
            <a:spAutoFit/>
          </a:bodyPr>
          <a:lstStyle/>
          <a:p>
            <a:r>
              <a:rPr lang="tr-TR" sz="2800" dirty="0" smtClean="0"/>
              <a:t>Akıl</a:t>
            </a:r>
            <a:endParaRPr lang="tr-TR" sz="2800" dirty="0"/>
          </a:p>
        </p:txBody>
      </p:sp>
      <p:sp>
        <p:nvSpPr>
          <p:cNvPr id="14" name="TextBox 13"/>
          <p:cNvSpPr txBox="1"/>
          <p:nvPr/>
        </p:nvSpPr>
        <p:spPr>
          <a:xfrm>
            <a:off x="1703611" y="3853150"/>
            <a:ext cx="3816424" cy="1015663"/>
          </a:xfrm>
          <a:prstGeom prst="rect">
            <a:avLst/>
          </a:prstGeom>
          <a:noFill/>
        </p:spPr>
        <p:txBody>
          <a:bodyPr wrap="square" rtlCol="0">
            <a:spAutoFit/>
          </a:bodyPr>
          <a:lstStyle/>
          <a:p>
            <a:r>
              <a:rPr lang="tr-TR" sz="2000" dirty="0" smtClean="0"/>
              <a:t>«Bütün cahiller aydınlatılacak, bütün vahşiler uygarlaştırılacak, dünya aklın oyun alanı olacak»</a:t>
            </a:r>
            <a:endParaRPr lang="tr-TR" sz="2000" dirty="0"/>
          </a:p>
        </p:txBody>
      </p:sp>
      <p:cxnSp>
        <p:nvCxnSpPr>
          <p:cNvPr id="5" name="Straight Connector 4"/>
          <p:cNvCxnSpPr/>
          <p:nvPr/>
        </p:nvCxnSpPr>
        <p:spPr>
          <a:xfrm flipH="1">
            <a:off x="2495601" y="3096022"/>
            <a:ext cx="972109" cy="621011"/>
          </a:xfrm>
          <a:prstGeom prst="line">
            <a:avLst/>
          </a:prstGeom>
          <a:ln w="38100">
            <a:solidFill>
              <a:srgbClr val="F93B07"/>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003416" y="3261047"/>
            <a:ext cx="3384376" cy="400110"/>
          </a:xfrm>
          <a:prstGeom prst="rect">
            <a:avLst/>
          </a:prstGeom>
          <a:noFill/>
        </p:spPr>
        <p:txBody>
          <a:bodyPr wrap="square" rtlCol="0">
            <a:spAutoFit/>
          </a:bodyPr>
          <a:lstStyle/>
          <a:p>
            <a:r>
              <a:rPr lang="tr-TR" sz="2000" dirty="0" smtClean="0"/>
              <a:t>Geçmiş duygusunun yitirilmesi</a:t>
            </a:r>
            <a:endParaRPr lang="tr-TR" sz="2000" dirty="0"/>
          </a:p>
        </p:txBody>
      </p:sp>
      <p:sp>
        <p:nvSpPr>
          <p:cNvPr id="22" name="TextBox 21"/>
          <p:cNvSpPr txBox="1"/>
          <p:nvPr/>
        </p:nvSpPr>
        <p:spPr>
          <a:xfrm>
            <a:off x="6997335" y="3671565"/>
            <a:ext cx="3384376" cy="400110"/>
          </a:xfrm>
          <a:prstGeom prst="rect">
            <a:avLst/>
          </a:prstGeom>
          <a:noFill/>
        </p:spPr>
        <p:txBody>
          <a:bodyPr wrap="square" rtlCol="0">
            <a:spAutoFit/>
          </a:bodyPr>
          <a:lstStyle/>
          <a:p>
            <a:r>
              <a:rPr lang="tr-TR" sz="2000" dirty="0" err="1" smtClean="0"/>
              <a:t>Şizoid</a:t>
            </a:r>
            <a:r>
              <a:rPr lang="tr-TR" sz="2000" dirty="0" smtClean="0"/>
              <a:t> kültür</a:t>
            </a:r>
            <a:endParaRPr lang="tr-TR" sz="2000" dirty="0"/>
          </a:p>
        </p:txBody>
      </p:sp>
      <p:sp>
        <p:nvSpPr>
          <p:cNvPr id="23" name="TextBox 22"/>
          <p:cNvSpPr txBox="1"/>
          <p:nvPr/>
        </p:nvSpPr>
        <p:spPr>
          <a:xfrm>
            <a:off x="6997335" y="4071675"/>
            <a:ext cx="4032448" cy="400110"/>
          </a:xfrm>
          <a:prstGeom prst="rect">
            <a:avLst/>
          </a:prstGeom>
          <a:noFill/>
        </p:spPr>
        <p:txBody>
          <a:bodyPr wrap="square" rtlCol="0">
            <a:spAutoFit/>
          </a:bodyPr>
          <a:lstStyle/>
          <a:p>
            <a:r>
              <a:rPr lang="tr-TR" sz="2000" dirty="0" smtClean="0"/>
              <a:t>İmajların gerçeğin yerine geçmesi</a:t>
            </a:r>
            <a:endParaRPr lang="tr-TR" sz="2000" dirty="0"/>
          </a:p>
        </p:txBody>
      </p:sp>
      <p:sp>
        <p:nvSpPr>
          <p:cNvPr id="24" name="TextBox 23"/>
          <p:cNvSpPr txBox="1"/>
          <p:nvPr/>
        </p:nvSpPr>
        <p:spPr>
          <a:xfrm>
            <a:off x="6997335" y="4482511"/>
            <a:ext cx="4032448" cy="400110"/>
          </a:xfrm>
          <a:prstGeom prst="rect">
            <a:avLst/>
          </a:prstGeom>
          <a:noFill/>
        </p:spPr>
        <p:txBody>
          <a:bodyPr wrap="square" rtlCol="0">
            <a:spAutoFit/>
          </a:bodyPr>
          <a:lstStyle/>
          <a:p>
            <a:r>
              <a:rPr lang="tr-TR" sz="2000" dirty="0" smtClean="0"/>
              <a:t>Bağımsız gösterenler</a:t>
            </a:r>
            <a:endParaRPr lang="tr-TR" sz="2000" dirty="0"/>
          </a:p>
        </p:txBody>
      </p:sp>
    </p:spTree>
    <p:extLst>
      <p:ext uri="{BB962C8B-B14F-4D97-AF65-F5344CB8AC3E}">
        <p14:creationId xmlns:p14="http://schemas.microsoft.com/office/powerpoint/2010/main" val="1459929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2" presetClass="entr" presetSubtype="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1+#ppt_w/2"/>
                                          </p:val>
                                        </p:tav>
                                        <p:tav tm="100000">
                                          <p:val>
                                            <p:strVal val="#ppt_x"/>
                                          </p:val>
                                        </p:tav>
                                      </p:tavLst>
                                    </p:anim>
                                    <p:anim calcmode="lin" valueType="num">
                                      <p:cBhvr additive="base">
                                        <p:cTn id="22"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1+#ppt_w/2"/>
                                          </p:val>
                                        </p:tav>
                                        <p:tav tm="100000">
                                          <p:val>
                                            <p:strVal val="#ppt_x"/>
                                          </p:val>
                                        </p:tav>
                                      </p:tavLst>
                                    </p:anim>
                                    <p:anim calcmode="lin" valueType="num">
                                      <p:cBhvr additive="base">
                                        <p:cTn id="2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1+#ppt_w/2"/>
                                          </p:val>
                                        </p:tav>
                                        <p:tav tm="100000">
                                          <p:val>
                                            <p:strVal val="#ppt_x"/>
                                          </p:val>
                                        </p:tav>
                                      </p:tavLst>
                                    </p:anim>
                                    <p:anim calcmode="lin" valueType="num">
                                      <p:cBhvr additive="base">
                                        <p:cTn id="3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1+#ppt_w/2"/>
                                          </p:val>
                                        </p:tav>
                                        <p:tav tm="100000">
                                          <p:val>
                                            <p:strVal val="#ppt_x"/>
                                          </p:val>
                                        </p:tav>
                                      </p:tavLst>
                                    </p:anim>
                                    <p:anim calcmode="lin" valueType="num">
                                      <p:cBhvr additive="base">
                                        <p:cTn id="40"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1+#ppt_w/2"/>
                                          </p:val>
                                        </p:tav>
                                        <p:tav tm="100000">
                                          <p:val>
                                            <p:strVal val="#ppt_x"/>
                                          </p:val>
                                        </p:tav>
                                      </p:tavLst>
                                    </p:anim>
                                    <p:anim calcmode="lin" valueType="num">
                                      <p:cBhvr additive="base">
                                        <p:cTn id="50"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1+#ppt_w/2"/>
                                          </p:val>
                                        </p:tav>
                                        <p:tav tm="100000">
                                          <p:val>
                                            <p:strVal val="#ppt_x"/>
                                          </p:val>
                                        </p:tav>
                                      </p:tavLst>
                                    </p:anim>
                                    <p:anim calcmode="lin" valueType="num">
                                      <p:cBhvr additive="base">
                                        <p:cTn id="56"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 calcmode="lin" valueType="num">
                                      <p:cBhvr additive="base">
                                        <p:cTn id="61" dur="500" fill="hold"/>
                                        <p:tgtEl>
                                          <p:spTgt spid="23"/>
                                        </p:tgtEl>
                                        <p:attrNameLst>
                                          <p:attrName>ppt_x</p:attrName>
                                        </p:attrNameLst>
                                      </p:cBhvr>
                                      <p:tavLst>
                                        <p:tav tm="0">
                                          <p:val>
                                            <p:strVal val="1+#ppt_w/2"/>
                                          </p:val>
                                        </p:tav>
                                        <p:tav tm="100000">
                                          <p:val>
                                            <p:strVal val="#ppt_x"/>
                                          </p:val>
                                        </p:tav>
                                      </p:tavLst>
                                    </p:anim>
                                    <p:anim calcmode="lin" valueType="num">
                                      <p:cBhvr additive="base">
                                        <p:cTn id="62"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fill="hold"/>
                                        <p:tgtEl>
                                          <p:spTgt spid="24"/>
                                        </p:tgtEl>
                                        <p:attrNameLst>
                                          <p:attrName>ppt_x</p:attrName>
                                        </p:attrNameLst>
                                      </p:cBhvr>
                                      <p:tavLst>
                                        <p:tav tm="0">
                                          <p:val>
                                            <p:strVal val="1+#ppt_w/2"/>
                                          </p:val>
                                        </p:tav>
                                        <p:tav tm="100000">
                                          <p:val>
                                            <p:strVal val="#ppt_x"/>
                                          </p:val>
                                        </p:tav>
                                      </p:tavLst>
                                    </p:anim>
                                    <p:anim calcmode="lin" valueType="num">
                                      <p:cBhvr additive="base">
                                        <p:cTn id="68"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animBg="1"/>
      <p:bldP spid="11" grpId="0"/>
      <p:bldP spid="12" grpId="0"/>
      <p:bldP spid="13" grpId="0"/>
      <p:bldP spid="14" grpId="0"/>
      <p:bldP spid="21" grpId="0"/>
      <p:bldP spid="22" grpId="0"/>
      <p:bldP spid="23"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62858" y="389145"/>
            <a:ext cx="4752528" cy="461665"/>
          </a:xfrm>
          <a:prstGeom prst="rect">
            <a:avLst/>
          </a:prstGeom>
          <a:noFill/>
        </p:spPr>
        <p:txBody>
          <a:bodyPr wrap="square" rtlCol="0">
            <a:spAutoFit/>
          </a:bodyPr>
          <a:lstStyle/>
          <a:p>
            <a:r>
              <a:rPr lang="tr-TR" sz="2400" b="1" dirty="0" err="1" smtClean="0">
                <a:solidFill>
                  <a:srgbClr val="F93B07"/>
                </a:solidFill>
              </a:rPr>
              <a:t>Postmodern</a:t>
            </a:r>
            <a:endParaRPr lang="tr-TR" sz="2400" b="1" dirty="0">
              <a:solidFill>
                <a:srgbClr val="F93B07"/>
              </a:solidFill>
            </a:endParaRPr>
          </a:p>
        </p:txBody>
      </p:sp>
      <p:sp>
        <p:nvSpPr>
          <p:cNvPr id="5" name="Dikdörtgen 4"/>
          <p:cNvSpPr/>
          <p:nvPr/>
        </p:nvSpPr>
        <p:spPr>
          <a:xfrm>
            <a:off x="762858" y="1503019"/>
            <a:ext cx="10995388" cy="3046988"/>
          </a:xfrm>
          <a:prstGeom prst="rect">
            <a:avLst/>
          </a:prstGeom>
        </p:spPr>
        <p:txBody>
          <a:bodyPr wrap="square">
            <a:spAutoFit/>
          </a:bodyPr>
          <a:lstStyle/>
          <a:p>
            <a:r>
              <a:rPr lang="tr-TR" sz="2400" dirty="0"/>
              <a:t> </a:t>
            </a:r>
          </a:p>
          <a:p>
            <a:r>
              <a:rPr lang="tr-TR" sz="2400" dirty="0"/>
              <a:t>“</a:t>
            </a:r>
            <a:r>
              <a:rPr lang="tr-TR" sz="2400" dirty="0" err="1"/>
              <a:t>Postmodern</a:t>
            </a:r>
            <a:r>
              <a:rPr lang="tr-TR" sz="2400" dirty="0"/>
              <a:t>” üzerinde uzlaşı bulunmayan ve bu nedenle mesafeli yaklaşılan bir kavramdır. Kavramın yarattığı karmaşanın önemli nedenlerinden birinin isminden kaynaklandığı söylenebilir. İçinde “modern” sözcüğü bulunması </a:t>
            </a:r>
            <a:r>
              <a:rPr lang="tr-TR" sz="2400" dirty="0" err="1"/>
              <a:t>postmodernin</a:t>
            </a:r>
            <a:r>
              <a:rPr lang="tr-TR" sz="2400" dirty="0"/>
              <a:t> </a:t>
            </a:r>
            <a:r>
              <a:rPr lang="tr-TR" sz="2400" dirty="0" err="1"/>
              <a:t>modernitenin</a:t>
            </a:r>
            <a:r>
              <a:rPr lang="tr-TR" sz="2400" dirty="0"/>
              <a:t> bir devamı mı, sonu mu, yeni bir aşaması mı, yoksa </a:t>
            </a:r>
            <a:r>
              <a:rPr lang="tr-TR" sz="2400" dirty="0" err="1"/>
              <a:t>modernizme</a:t>
            </a:r>
            <a:r>
              <a:rPr lang="tr-TR" sz="2400" dirty="0"/>
              <a:t> karşı yeni bir dönem mi ifade ettiği sorularını beraberinde getirmektedir. Benzer bir soru kümesi “post” sözcüğünü içermesiyle de ortaya çıkmaktadır. “</a:t>
            </a:r>
            <a:r>
              <a:rPr lang="tr-TR" sz="2400" dirty="0" err="1"/>
              <a:t>Post”un</a:t>
            </a:r>
            <a:r>
              <a:rPr lang="tr-TR" sz="2400" dirty="0"/>
              <a:t> bir devamlılığı mı yoksa kesin bir kopuşu mu ifade ettiği tartışmalıdır. </a:t>
            </a:r>
          </a:p>
        </p:txBody>
      </p:sp>
    </p:spTree>
    <p:extLst>
      <p:ext uri="{BB962C8B-B14F-4D97-AF65-F5344CB8AC3E}">
        <p14:creationId xmlns:p14="http://schemas.microsoft.com/office/powerpoint/2010/main" val="4097355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62858" y="389145"/>
            <a:ext cx="4752528" cy="461665"/>
          </a:xfrm>
          <a:prstGeom prst="rect">
            <a:avLst/>
          </a:prstGeom>
          <a:noFill/>
        </p:spPr>
        <p:txBody>
          <a:bodyPr wrap="square" rtlCol="0">
            <a:spAutoFit/>
          </a:bodyPr>
          <a:lstStyle/>
          <a:p>
            <a:r>
              <a:rPr lang="tr-TR" sz="2400" b="1" dirty="0" err="1" smtClean="0">
                <a:solidFill>
                  <a:srgbClr val="F93B07"/>
                </a:solidFill>
              </a:rPr>
              <a:t>Postmodern</a:t>
            </a:r>
            <a:endParaRPr lang="tr-TR" sz="2400" b="1" dirty="0">
              <a:solidFill>
                <a:srgbClr val="F93B07"/>
              </a:solidFill>
            </a:endParaRPr>
          </a:p>
        </p:txBody>
      </p:sp>
      <p:sp>
        <p:nvSpPr>
          <p:cNvPr id="2" name="Dikdörtgen 1"/>
          <p:cNvSpPr/>
          <p:nvPr/>
        </p:nvSpPr>
        <p:spPr>
          <a:xfrm>
            <a:off x="856642" y="1302055"/>
            <a:ext cx="10842988" cy="4154984"/>
          </a:xfrm>
          <a:prstGeom prst="rect">
            <a:avLst/>
          </a:prstGeom>
        </p:spPr>
        <p:txBody>
          <a:bodyPr wrap="square">
            <a:spAutoFit/>
          </a:bodyPr>
          <a:lstStyle/>
          <a:p>
            <a:r>
              <a:rPr lang="tr-TR" sz="2400" dirty="0" err="1"/>
              <a:t>Postmodernizmin</a:t>
            </a:r>
            <a:r>
              <a:rPr lang="tr-TR" sz="2400" dirty="0"/>
              <a:t> temel eleştirisi “akıl” ve “Aydınlanma Projesi” üzerine temellenmektedir. </a:t>
            </a:r>
            <a:r>
              <a:rPr lang="tr-TR" sz="2400" dirty="0" err="1"/>
              <a:t>Stuart</a:t>
            </a:r>
            <a:r>
              <a:rPr lang="tr-TR" sz="2400" dirty="0"/>
              <a:t> Sim (2006: IX)  </a:t>
            </a:r>
            <a:r>
              <a:rPr lang="tr-TR" sz="2400" dirty="0" err="1"/>
              <a:t>postmodernistlere</a:t>
            </a:r>
            <a:r>
              <a:rPr lang="tr-TR" sz="2400" dirty="0"/>
              <a:t> göre, bu projenin, bir zamanlar övgüye değer olmuş olsa da, daha sonra insanlığı baskı altına almaya ve belirli bir dizi düşünce ve eylem tarzına mahkûm etmeye başladığını söylemektedir. </a:t>
            </a:r>
            <a:r>
              <a:rPr lang="tr-TR" sz="2400" dirty="0" err="1"/>
              <a:t>Harvey</a:t>
            </a:r>
            <a:r>
              <a:rPr lang="tr-TR" sz="2400" dirty="0"/>
              <a:t> (2003: 27) ise, Aydınlanma Projesinin en başından itibaren problemli olduğunu savunmaktadır. Bu projenin bir dizi sorun ve sayısı pek az olmayan çelişkiler içerdiğini belirterek,  bunların en başında araç-amaç ilişkisinin geldiğini söylemektedir. Hem amaçların tam olarak tanımlanmasında, hem de tanımlandığı zaman bunların kimin “amaçları” olduğuyla ilgili problemler bulunmaktadır. Bu amaçlar kimileri için özgürleştirici, kimileri için baskıcı görünen planlardır. Ayrıca, kimin başkalarından üstün bir akla sahip olduğunu iddia edebileceği de başka bir tartışma konusudur.</a:t>
            </a:r>
          </a:p>
        </p:txBody>
      </p:sp>
    </p:spTree>
    <p:extLst>
      <p:ext uri="{BB962C8B-B14F-4D97-AF65-F5344CB8AC3E}">
        <p14:creationId xmlns:p14="http://schemas.microsoft.com/office/powerpoint/2010/main" val="3768720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04243" y="717391"/>
            <a:ext cx="4752528" cy="461665"/>
          </a:xfrm>
          <a:prstGeom prst="rect">
            <a:avLst/>
          </a:prstGeom>
          <a:noFill/>
        </p:spPr>
        <p:txBody>
          <a:bodyPr wrap="square" rtlCol="0">
            <a:spAutoFit/>
          </a:bodyPr>
          <a:lstStyle/>
          <a:p>
            <a:r>
              <a:rPr lang="tr-TR" sz="2400" b="1" dirty="0" err="1" smtClean="0">
                <a:solidFill>
                  <a:srgbClr val="F93B07"/>
                </a:solidFill>
              </a:rPr>
              <a:t>Postmodern</a:t>
            </a:r>
            <a:endParaRPr lang="tr-TR" sz="2400" b="1" dirty="0">
              <a:solidFill>
                <a:srgbClr val="F93B07"/>
              </a:solidFill>
            </a:endParaRPr>
          </a:p>
        </p:txBody>
      </p:sp>
      <p:sp>
        <p:nvSpPr>
          <p:cNvPr id="3" name="Dikdörtgen 2"/>
          <p:cNvSpPr/>
          <p:nvPr/>
        </p:nvSpPr>
        <p:spPr>
          <a:xfrm>
            <a:off x="1406769" y="2397259"/>
            <a:ext cx="9683262" cy="1569660"/>
          </a:xfrm>
          <a:prstGeom prst="rect">
            <a:avLst/>
          </a:prstGeom>
        </p:spPr>
        <p:txBody>
          <a:bodyPr wrap="square">
            <a:spAutoFit/>
          </a:bodyPr>
          <a:lstStyle/>
          <a:p>
            <a:r>
              <a:rPr lang="tr-TR" sz="2400" dirty="0" err="1"/>
              <a:t>Postmodernizmi</a:t>
            </a:r>
            <a:r>
              <a:rPr lang="tr-TR" sz="2400" dirty="0"/>
              <a:t> savunanlar aklın bireyleri özgürleştireceği savına karşı çıkmış, tek gerçek anlayışını eleştirmiş ve birden çok gerçek olabileceğini savunmaktadır. </a:t>
            </a:r>
            <a:r>
              <a:rPr lang="tr-TR" sz="2400" dirty="0" err="1"/>
              <a:t>Postmodernizm</a:t>
            </a:r>
            <a:r>
              <a:rPr lang="tr-TR" sz="2400" dirty="0"/>
              <a:t>, </a:t>
            </a:r>
            <a:r>
              <a:rPr lang="tr-TR" sz="2400" dirty="0" err="1"/>
              <a:t>modernitenin</a:t>
            </a:r>
            <a:r>
              <a:rPr lang="tr-TR" sz="2400" dirty="0"/>
              <a:t> yaratmış olduğu tekdüze yaşam biçimine ve topluma karşı çıkmaktadır.</a:t>
            </a:r>
          </a:p>
        </p:txBody>
      </p:sp>
    </p:spTree>
    <p:extLst>
      <p:ext uri="{BB962C8B-B14F-4D97-AF65-F5344CB8AC3E}">
        <p14:creationId xmlns:p14="http://schemas.microsoft.com/office/powerpoint/2010/main" val="16070196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04243" y="717391"/>
            <a:ext cx="4752528" cy="461665"/>
          </a:xfrm>
          <a:prstGeom prst="rect">
            <a:avLst/>
          </a:prstGeom>
          <a:noFill/>
        </p:spPr>
        <p:txBody>
          <a:bodyPr wrap="square" rtlCol="0">
            <a:spAutoFit/>
          </a:bodyPr>
          <a:lstStyle/>
          <a:p>
            <a:r>
              <a:rPr lang="tr-TR" sz="2400" b="1" dirty="0" err="1" smtClean="0">
                <a:solidFill>
                  <a:srgbClr val="F93B07"/>
                </a:solidFill>
              </a:rPr>
              <a:t>Postmodern</a:t>
            </a:r>
            <a:endParaRPr lang="tr-TR" sz="2400" b="1" dirty="0">
              <a:solidFill>
                <a:srgbClr val="F93B07"/>
              </a:solidFill>
            </a:endParaRPr>
          </a:p>
        </p:txBody>
      </p:sp>
      <p:sp>
        <p:nvSpPr>
          <p:cNvPr id="2" name="Dikdörtgen 1"/>
          <p:cNvSpPr/>
          <p:nvPr/>
        </p:nvSpPr>
        <p:spPr>
          <a:xfrm>
            <a:off x="844063" y="1441664"/>
            <a:ext cx="10925906" cy="3785652"/>
          </a:xfrm>
          <a:prstGeom prst="rect">
            <a:avLst/>
          </a:prstGeom>
        </p:spPr>
        <p:txBody>
          <a:bodyPr wrap="square">
            <a:spAutoFit/>
          </a:bodyPr>
          <a:lstStyle/>
          <a:p>
            <a:r>
              <a:rPr lang="tr-TR" sz="2400" dirty="0" err="1"/>
              <a:t>Postmodern</a:t>
            </a:r>
            <a:r>
              <a:rPr lang="tr-TR" sz="2400" dirty="0"/>
              <a:t> dönem tanımlanırken, en sık kullanılan kavramların başında “</a:t>
            </a:r>
            <a:r>
              <a:rPr lang="tr-TR" sz="2400" dirty="0" err="1"/>
              <a:t>hipergerçeklik</a:t>
            </a:r>
            <a:r>
              <a:rPr lang="tr-TR" sz="2400" dirty="0"/>
              <a:t>” ve “simülasyon” gelmektedir. Bu iki kavram </a:t>
            </a:r>
            <a:r>
              <a:rPr lang="tr-TR" sz="2400" dirty="0" err="1"/>
              <a:t>postmodern</a:t>
            </a:r>
            <a:r>
              <a:rPr lang="tr-TR" sz="2400" dirty="0"/>
              <a:t> dönemin “gerçek” anlayışının yansımaları olarak ortaya çıkmaktadır. Modern anlayış ile </a:t>
            </a:r>
            <a:r>
              <a:rPr lang="tr-TR" sz="2400" dirty="0" err="1"/>
              <a:t>postmodern</a:t>
            </a:r>
            <a:r>
              <a:rPr lang="tr-TR" sz="2400" dirty="0"/>
              <a:t> anlayış arasındaki en temel farklardan biri “</a:t>
            </a:r>
            <a:r>
              <a:rPr lang="tr-TR" sz="2400" dirty="0" err="1"/>
              <a:t>gerçek”in</a:t>
            </a:r>
            <a:r>
              <a:rPr lang="tr-TR" sz="2400" dirty="0"/>
              <a:t> ne olduğuna ilişkin kabulleridir. </a:t>
            </a:r>
            <a:r>
              <a:rPr lang="tr-TR" sz="2400" dirty="0" err="1"/>
              <a:t>Modernite</a:t>
            </a:r>
            <a:r>
              <a:rPr lang="tr-TR" sz="2400" dirty="0"/>
              <a:t> akla büyük bir önem verilmektedir ve akıl yoluyla her şeyin bilinebileceğine, her sorunu çözülebileceğine yönelik bir inanç bulunmaktadır. </a:t>
            </a:r>
            <a:r>
              <a:rPr lang="tr-TR" sz="2400" dirty="0" err="1"/>
              <a:t>Modernitede</a:t>
            </a:r>
            <a:r>
              <a:rPr lang="tr-TR" sz="2400" dirty="0"/>
              <a:t>, aklın insanı “tek ve evrensel” gerçeğe götürebilecek en doğru yol olduğunu düşünülmektedir. </a:t>
            </a:r>
            <a:r>
              <a:rPr lang="tr-TR" sz="2400" dirty="0" err="1"/>
              <a:t>Postmodernizm</a:t>
            </a:r>
            <a:r>
              <a:rPr lang="tr-TR" sz="2400" dirty="0"/>
              <a:t> ise, tek ve evrensel “gerçek” anlayışına karşı çıkmaktadır. </a:t>
            </a:r>
            <a:r>
              <a:rPr lang="tr-TR" sz="2400" dirty="0" err="1"/>
              <a:t>Postmodern</a:t>
            </a:r>
            <a:r>
              <a:rPr lang="tr-TR" sz="2400" dirty="0"/>
              <a:t> anlayışa göre gerçek çoğuldur; tek bir gerçekten söz etmek mümkün değildir.</a:t>
            </a:r>
          </a:p>
        </p:txBody>
      </p:sp>
    </p:spTree>
    <p:extLst>
      <p:ext uri="{BB962C8B-B14F-4D97-AF65-F5344CB8AC3E}">
        <p14:creationId xmlns:p14="http://schemas.microsoft.com/office/powerpoint/2010/main" val="1701306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04243" y="717391"/>
            <a:ext cx="4752528" cy="461665"/>
          </a:xfrm>
          <a:prstGeom prst="rect">
            <a:avLst/>
          </a:prstGeom>
          <a:noFill/>
        </p:spPr>
        <p:txBody>
          <a:bodyPr wrap="square" rtlCol="0">
            <a:spAutoFit/>
          </a:bodyPr>
          <a:lstStyle/>
          <a:p>
            <a:r>
              <a:rPr lang="tr-TR" sz="2400" b="1" dirty="0" err="1" smtClean="0">
                <a:solidFill>
                  <a:srgbClr val="F93B07"/>
                </a:solidFill>
              </a:rPr>
              <a:t>Postmodern</a:t>
            </a:r>
            <a:endParaRPr lang="tr-TR" sz="2400" b="1" dirty="0">
              <a:solidFill>
                <a:srgbClr val="F93B07"/>
              </a:solidFill>
            </a:endParaRPr>
          </a:p>
        </p:txBody>
      </p:sp>
      <p:sp>
        <p:nvSpPr>
          <p:cNvPr id="3" name="Dikdörtgen 2"/>
          <p:cNvSpPr/>
          <p:nvPr/>
        </p:nvSpPr>
        <p:spPr>
          <a:xfrm>
            <a:off x="704243" y="1613155"/>
            <a:ext cx="10574214" cy="3416320"/>
          </a:xfrm>
          <a:prstGeom prst="rect">
            <a:avLst/>
          </a:prstGeom>
        </p:spPr>
        <p:txBody>
          <a:bodyPr wrap="square">
            <a:spAutoFit/>
          </a:bodyPr>
          <a:lstStyle/>
          <a:p>
            <a:r>
              <a:rPr lang="tr-TR" sz="2400" dirty="0" err="1"/>
              <a:t>Postmodern</a:t>
            </a:r>
            <a:r>
              <a:rPr lang="tr-TR" sz="2400" dirty="0"/>
              <a:t> dönemde “gerçek” anlayışının erozyona uğradığı görülmektedir. </a:t>
            </a:r>
            <a:r>
              <a:rPr lang="tr-TR" sz="2400" dirty="0" err="1"/>
              <a:t>Baudrillard</a:t>
            </a:r>
            <a:r>
              <a:rPr lang="tr-TR" sz="2400" dirty="0"/>
              <a:t>, bu dönemde egemen olan “gerçek” anlayışını “</a:t>
            </a:r>
            <a:r>
              <a:rPr lang="tr-TR" sz="2400" dirty="0" err="1"/>
              <a:t>hipergerçeklik</a:t>
            </a:r>
            <a:r>
              <a:rPr lang="tr-TR" sz="2400" dirty="0"/>
              <a:t>” kavramıyla açıklamaktadır. </a:t>
            </a:r>
            <a:r>
              <a:rPr lang="tr-TR" sz="2400" dirty="0" err="1"/>
              <a:t>Baudrillard</a:t>
            </a:r>
            <a:r>
              <a:rPr lang="tr-TR" sz="2400" dirty="0"/>
              <a:t> (2008), bu dönemde egemen olan “gerçek” anlayışını “</a:t>
            </a:r>
            <a:r>
              <a:rPr lang="tr-TR" sz="2400" dirty="0" err="1"/>
              <a:t>hipergerçeklik</a:t>
            </a:r>
            <a:r>
              <a:rPr lang="tr-TR" sz="2400" dirty="0"/>
              <a:t>” kavramıyla simülasyon kuramı çerçevesinde açıklamaktadır. Ona göre, “eğer modernlik, kodları endüstri burjuvazisi tarafından belirlenen üretim çağı ise, </a:t>
            </a:r>
            <a:r>
              <a:rPr lang="tr-TR" sz="2400" dirty="0" err="1"/>
              <a:t>postmodernite</a:t>
            </a:r>
            <a:r>
              <a:rPr lang="tr-TR" sz="2400" dirty="0"/>
              <a:t> sibernetik tarafından yönetilen bir enformasyon ve göstergeler çağıdır”. Bu çağda imaj, simülasyon ve gerçeklik iç içe geçmektedir. </a:t>
            </a:r>
            <a:r>
              <a:rPr lang="tr-TR" sz="2400" dirty="0" err="1"/>
              <a:t>Hipergerçeklik</a:t>
            </a:r>
            <a:r>
              <a:rPr lang="tr-TR" sz="2400" dirty="0"/>
              <a:t> terimi gerçekle, kurgu ya da taklit olan arasındaki ayrımın ortadan kalkığını vurgulamaktadır. </a:t>
            </a:r>
          </a:p>
        </p:txBody>
      </p:sp>
    </p:spTree>
    <p:extLst>
      <p:ext uri="{BB962C8B-B14F-4D97-AF65-F5344CB8AC3E}">
        <p14:creationId xmlns:p14="http://schemas.microsoft.com/office/powerpoint/2010/main" val="3113955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82630" y="594490"/>
            <a:ext cx="9827171" cy="735725"/>
          </a:xfrm>
        </p:spPr>
        <p:txBody>
          <a:bodyPr>
            <a:normAutofit/>
          </a:bodyPr>
          <a:lstStyle/>
          <a:p>
            <a:pPr algn="l"/>
            <a:r>
              <a:rPr lang="tr-TR" sz="3200" b="1" dirty="0" err="1" smtClean="0">
                <a:solidFill>
                  <a:srgbClr val="F93B07"/>
                </a:solidFill>
              </a:rPr>
              <a:t>Immanuel</a:t>
            </a:r>
            <a:r>
              <a:rPr lang="tr-TR" sz="3200" b="1" dirty="0" smtClean="0">
                <a:solidFill>
                  <a:srgbClr val="F93B07"/>
                </a:solidFill>
              </a:rPr>
              <a:t> Kant</a:t>
            </a:r>
            <a:endParaRPr lang="tr-TR" sz="3200" b="1" dirty="0">
              <a:solidFill>
                <a:srgbClr val="F93B07"/>
              </a:solidFill>
            </a:endParaRPr>
          </a:p>
        </p:txBody>
      </p:sp>
      <p:sp>
        <p:nvSpPr>
          <p:cNvPr id="3" name="Unvan 1"/>
          <p:cNvSpPr txBox="1">
            <a:spLocks/>
          </p:cNvSpPr>
          <p:nvPr/>
        </p:nvSpPr>
        <p:spPr>
          <a:xfrm>
            <a:off x="766409" y="1545021"/>
            <a:ext cx="2407715"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İnsan hakları !</a:t>
            </a:r>
            <a:endParaRPr lang="tr-TR" sz="2400" dirty="0">
              <a:latin typeface="+mn-lt"/>
            </a:endParaRPr>
          </a:p>
        </p:txBody>
      </p:sp>
      <p:sp>
        <p:nvSpPr>
          <p:cNvPr id="4" name="Aşağı Ok 4"/>
          <p:cNvSpPr/>
          <p:nvPr/>
        </p:nvSpPr>
        <p:spPr>
          <a:xfrm>
            <a:off x="1464709" y="2032414"/>
            <a:ext cx="258987" cy="405986"/>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Unvan 1"/>
          <p:cNvSpPr txBox="1">
            <a:spLocks/>
          </p:cNvSpPr>
          <p:nvPr/>
        </p:nvSpPr>
        <p:spPr>
          <a:xfrm>
            <a:off x="766409" y="2527082"/>
            <a:ext cx="671695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İnsanlar saygı görmeye layıktır </a:t>
            </a:r>
            <a:r>
              <a:rPr lang="tr-TR" sz="2400" dirty="0" smtClean="0">
                <a:latin typeface="+mn-lt"/>
                <a:sym typeface="Wingdings" panose="05000000000000000000" pitchFamily="2" charset="2"/>
              </a:rPr>
              <a:t> rasyonel  özerk</a:t>
            </a:r>
            <a:endParaRPr lang="tr-TR" sz="2400" dirty="0">
              <a:latin typeface="+mn-lt"/>
            </a:endParaRPr>
          </a:p>
        </p:txBody>
      </p:sp>
      <p:sp>
        <p:nvSpPr>
          <p:cNvPr id="6" name="Unvan 1"/>
          <p:cNvSpPr txBox="1">
            <a:spLocks/>
          </p:cNvSpPr>
          <p:nvPr/>
        </p:nvSpPr>
        <p:spPr>
          <a:xfrm>
            <a:off x="677071" y="3309787"/>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Sahip olduğumuz arzulardan ahlak ilkeleri türetmeye çalışmak yanlıştır.</a:t>
            </a:r>
            <a:endParaRPr lang="tr-TR" sz="2000" dirty="0">
              <a:latin typeface="+mn-lt"/>
            </a:endParaRPr>
          </a:p>
        </p:txBody>
      </p:sp>
      <p:sp>
        <p:nvSpPr>
          <p:cNvPr id="7" name="Unvan 1"/>
          <p:cNvSpPr txBox="1">
            <a:spLocks/>
          </p:cNvSpPr>
          <p:nvPr/>
        </p:nvSpPr>
        <p:spPr>
          <a:xfrm>
            <a:off x="677071" y="3693781"/>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Bir şeyin insanlara sadece daha fazla haz vermesi, onu doğru yapmaz.</a:t>
            </a:r>
            <a:endParaRPr lang="tr-TR" sz="2000" dirty="0">
              <a:latin typeface="+mn-lt"/>
            </a:endParaRPr>
          </a:p>
        </p:txBody>
      </p:sp>
      <p:sp>
        <p:nvSpPr>
          <p:cNvPr id="8" name="Unvan 1"/>
          <p:cNvSpPr txBox="1">
            <a:spLocks/>
          </p:cNvSpPr>
          <p:nvPr/>
        </p:nvSpPr>
        <p:spPr>
          <a:xfrm>
            <a:off x="677070" y="4096119"/>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Akıl çok önemli !  Acı ve haz var ama «efendilerimiz» değil. </a:t>
            </a:r>
            <a:endParaRPr lang="tr-TR" sz="2000" dirty="0">
              <a:latin typeface="+mn-lt"/>
            </a:endParaRPr>
          </a:p>
        </p:txBody>
      </p:sp>
      <p:sp>
        <p:nvSpPr>
          <p:cNvPr id="9" name="Unvan 1"/>
          <p:cNvSpPr txBox="1">
            <a:spLocks/>
          </p:cNvSpPr>
          <p:nvPr/>
        </p:nvSpPr>
        <p:spPr>
          <a:xfrm>
            <a:off x="677070" y="4510280"/>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Hayvanlar gibi hazzı arayıp, acıdan saklanırken </a:t>
            </a:r>
            <a:r>
              <a:rPr lang="tr-TR" sz="2000" dirty="0" smtClean="0">
                <a:latin typeface="+mn-lt"/>
                <a:sym typeface="Wingdings" panose="05000000000000000000" pitchFamily="2" charset="2"/>
              </a:rPr>
              <a:t> özgür değiliz.</a:t>
            </a:r>
            <a:r>
              <a:rPr lang="tr-TR" sz="2000" dirty="0" smtClean="0">
                <a:latin typeface="+mn-lt"/>
              </a:rPr>
              <a:t> </a:t>
            </a:r>
            <a:endParaRPr lang="tr-TR" sz="2000" dirty="0">
              <a:latin typeface="+mn-lt"/>
            </a:endParaRPr>
          </a:p>
        </p:txBody>
      </p:sp>
      <p:sp>
        <p:nvSpPr>
          <p:cNvPr id="10" name="Unvan 1"/>
          <p:cNvSpPr txBox="1">
            <a:spLocks/>
          </p:cNvSpPr>
          <p:nvPr/>
        </p:nvSpPr>
        <p:spPr>
          <a:xfrm>
            <a:off x="677069" y="4924441"/>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Davranışım biyolojik ya da toplumsa olarak belirlediğinde </a:t>
            </a:r>
            <a:r>
              <a:rPr lang="tr-TR" sz="2000" dirty="0" smtClean="0">
                <a:latin typeface="+mn-lt"/>
                <a:sym typeface="Wingdings" panose="05000000000000000000" pitchFamily="2" charset="2"/>
              </a:rPr>
              <a:t> özgür değiliz.</a:t>
            </a:r>
            <a:r>
              <a:rPr lang="tr-TR" sz="2000" dirty="0" smtClean="0">
                <a:latin typeface="+mn-lt"/>
              </a:rPr>
              <a:t> </a:t>
            </a:r>
            <a:endParaRPr lang="tr-TR" sz="2000" dirty="0">
              <a:latin typeface="+mn-lt"/>
            </a:endParaRPr>
          </a:p>
        </p:txBody>
      </p:sp>
      <p:sp>
        <p:nvSpPr>
          <p:cNvPr id="11" name="Dikdörtgen 10"/>
          <p:cNvSpPr/>
          <p:nvPr/>
        </p:nvSpPr>
        <p:spPr>
          <a:xfrm>
            <a:off x="8651631" y="5343640"/>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937723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82630" y="594490"/>
            <a:ext cx="9827171" cy="735725"/>
          </a:xfrm>
        </p:spPr>
        <p:txBody>
          <a:bodyPr>
            <a:normAutofit/>
          </a:bodyPr>
          <a:lstStyle/>
          <a:p>
            <a:pPr algn="l"/>
            <a:r>
              <a:rPr lang="tr-TR" sz="3200" b="1" dirty="0" err="1" smtClean="0">
                <a:solidFill>
                  <a:srgbClr val="F93B07"/>
                </a:solidFill>
              </a:rPr>
              <a:t>Immanuel</a:t>
            </a:r>
            <a:r>
              <a:rPr lang="tr-TR" sz="3200" b="1" dirty="0" smtClean="0">
                <a:solidFill>
                  <a:srgbClr val="F93B07"/>
                </a:solidFill>
              </a:rPr>
              <a:t> Kant</a:t>
            </a:r>
            <a:endParaRPr lang="tr-TR" sz="3200" b="1" dirty="0">
              <a:solidFill>
                <a:srgbClr val="F93B07"/>
              </a:solidFill>
            </a:endParaRPr>
          </a:p>
        </p:txBody>
      </p:sp>
      <p:sp>
        <p:nvSpPr>
          <p:cNvPr id="3" name="Unvan 1"/>
          <p:cNvSpPr txBox="1">
            <a:spLocks/>
          </p:cNvSpPr>
          <p:nvPr/>
        </p:nvSpPr>
        <p:spPr>
          <a:xfrm>
            <a:off x="766409" y="1545021"/>
            <a:ext cx="4457232"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Özerk - </a:t>
            </a:r>
            <a:r>
              <a:rPr lang="tr-TR" sz="2400" dirty="0" err="1" smtClean="0">
                <a:latin typeface="+mn-lt"/>
              </a:rPr>
              <a:t>Heterenom</a:t>
            </a:r>
            <a:endParaRPr lang="tr-TR" sz="2400" dirty="0">
              <a:latin typeface="+mn-lt"/>
            </a:endParaRPr>
          </a:p>
        </p:txBody>
      </p:sp>
      <p:sp>
        <p:nvSpPr>
          <p:cNvPr id="6" name="Unvan 1"/>
          <p:cNvSpPr txBox="1">
            <a:spLocks/>
          </p:cNvSpPr>
          <p:nvPr/>
        </p:nvSpPr>
        <p:spPr>
          <a:xfrm>
            <a:off x="564507" y="3146271"/>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Özerklik yoksa </a:t>
            </a:r>
            <a:r>
              <a:rPr lang="tr-TR" sz="2000" dirty="0" smtClean="0">
                <a:latin typeface="+mn-lt"/>
                <a:sym typeface="Wingdings" panose="05000000000000000000" pitchFamily="2" charset="2"/>
              </a:rPr>
              <a:t> Ahlaki sorumluluk yoktur. </a:t>
            </a:r>
            <a:endParaRPr lang="tr-TR" sz="2000" dirty="0">
              <a:latin typeface="+mn-lt"/>
            </a:endParaRPr>
          </a:p>
        </p:txBody>
      </p:sp>
      <p:sp>
        <p:nvSpPr>
          <p:cNvPr id="7" name="Unvan 1"/>
          <p:cNvSpPr txBox="1">
            <a:spLocks/>
          </p:cNvSpPr>
          <p:nvPr/>
        </p:nvSpPr>
        <p:spPr>
          <a:xfrm>
            <a:off x="564506" y="3621195"/>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Önemli olan sonuçlar değil, eylemin dürtüsüdür (motive).</a:t>
            </a:r>
            <a:endParaRPr lang="tr-TR" sz="2000" dirty="0">
              <a:latin typeface="+mn-lt"/>
            </a:endParaRPr>
          </a:p>
        </p:txBody>
      </p:sp>
      <p:sp>
        <p:nvSpPr>
          <p:cNvPr id="8" name="Unvan 1"/>
          <p:cNvSpPr txBox="1">
            <a:spLocks/>
          </p:cNvSpPr>
          <p:nvPr/>
        </p:nvSpPr>
        <p:spPr>
          <a:xfrm>
            <a:off x="564506" y="4096119"/>
            <a:ext cx="9318267"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«Doğru olduğu için doğru şeyi yapmak» </a:t>
            </a:r>
            <a:r>
              <a:rPr lang="tr-TR" sz="2000" dirty="0" smtClean="0">
                <a:latin typeface="+mn-lt"/>
                <a:sym typeface="Wingdings" panose="05000000000000000000" pitchFamily="2" charset="2"/>
              </a:rPr>
              <a:t> ödev </a:t>
            </a:r>
            <a:endParaRPr lang="tr-TR" sz="2000" dirty="0">
              <a:latin typeface="+mn-lt"/>
            </a:endParaRPr>
          </a:p>
        </p:txBody>
      </p:sp>
      <p:pic>
        <p:nvPicPr>
          <p:cNvPr id="11" name="Resim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9959" y="761343"/>
            <a:ext cx="2270234" cy="1996966"/>
          </a:xfrm>
          <a:prstGeom prst="rect">
            <a:avLst/>
          </a:prstGeom>
        </p:spPr>
      </p:pic>
    </p:spTree>
    <p:extLst>
      <p:ext uri="{BB962C8B-B14F-4D97-AF65-F5344CB8AC3E}">
        <p14:creationId xmlns:p14="http://schemas.microsoft.com/office/powerpoint/2010/main" val="1788340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82630" y="594490"/>
            <a:ext cx="9827171" cy="735725"/>
          </a:xfrm>
        </p:spPr>
        <p:txBody>
          <a:bodyPr>
            <a:normAutofit/>
          </a:bodyPr>
          <a:lstStyle/>
          <a:p>
            <a:pPr algn="l"/>
            <a:r>
              <a:rPr lang="tr-TR" sz="3200" b="1" dirty="0" smtClean="0">
                <a:solidFill>
                  <a:srgbClr val="F93B07"/>
                </a:solidFill>
              </a:rPr>
              <a:t>NY Tüketiciyi Koruma Derneği</a:t>
            </a:r>
            <a:endParaRPr lang="tr-TR" sz="3200" b="1" dirty="0">
              <a:solidFill>
                <a:srgbClr val="F93B07"/>
              </a:solidFill>
            </a:endParaRPr>
          </a:p>
        </p:txBody>
      </p:sp>
      <p:sp>
        <p:nvSpPr>
          <p:cNvPr id="3" name="Unvan 1"/>
          <p:cNvSpPr txBox="1">
            <a:spLocks/>
          </p:cNvSpPr>
          <p:nvPr/>
        </p:nvSpPr>
        <p:spPr>
          <a:xfrm>
            <a:off x="1596725" y="1801426"/>
            <a:ext cx="8482695" cy="3987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«Dürüstlük en iyi politikadır ve aynı zamanda en kârlı olanıdır»</a:t>
            </a:r>
            <a:endParaRPr lang="tr-TR" sz="2400" dirty="0">
              <a:latin typeface="+mn-lt"/>
            </a:endParaRPr>
          </a:p>
        </p:txBody>
      </p:sp>
      <p:sp>
        <p:nvSpPr>
          <p:cNvPr id="6" name="Unvan 1"/>
          <p:cNvSpPr txBox="1">
            <a:spLocks/>
          </p:cNvSpPr>
          <p:nvPr/>
        </p:nvSpPr>
        <p:spPr>
          <a:xfrm>
            <a:off x="1344477" y="3259928"/>
            <a:ext cx="9318267" cy="12625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2400" dirty="0" smtClean="0">
                <a:latin typeface="+mn-lt"/>
              </a:rPr>
              <a:t>Dürüstlük. Herhangi bir diğer sermaye kadar önemlidir. Dürüst, aleni ve adil fiyatla yapılan ticaret, yardım etmese de, en iyisini yapar. Bu amaçla tüketiciyi koruma kurumunu destekliyoruz. Bize katılın ve bundan yararlanın. </a:t>
            </a:r>
            <a:endParaRPr lang="tr-TR" sz="2400" dirty="0">
              <a:latin typeface="+mn-lt"/>
            </a:endParaRPr>
          </a:p>
        </p:txBody>
      </p:sp>
      <p:sp>
        <p:nvSpPr>
          <p:cNvPr id="5" name="Dikdörtgen 4"/>
          <p:cNvSpPr/>
          <p:nvPr/>
        </p:nvSpPr>
        <p:spPr>
          <a:xfrm>
            <a:off x="8651631" y="5295873"/>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580168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40937" y="2357976"/>
            <a:ext cx="9827171" cy="735725"/>
          </a:xfrm>
        </p:spPr>
        <p:txBody>
          <a:bodyPr>
            <a:normAutofit/>
          </a:bodyPr>
          <a:lstStyle/>
          <a:p>
            <a:r>
              <a:rPr lang="tr-TR" sz="4000" b="1" dirty="0" smtClean="0">
                <a:solidFill>
                  <a:srgbClr val="F93B07"/>
                </a:solidFill>
              </a:rPr>
              <a:t>Normatif Olmayan Teoriler</a:t>
            </a:r>
            <a:endParaRPr lang="tr-TR" sz="4000" b="1" dirty="0">
              <a:solidFill>
                <a:srgbClr val="F93B07"/>
              </a:solidFill>
            </a:endParaRPr>
          </a:p>
        </p:txBody>
      </p:sp>
    </p:spTree>
    <p:extLst>
      <p:ext uri="{BB962C8B-B14F-4D97-AF65-F5344CB8AC3E}">
        <p14:creationId xmlns:p14="http://schemas.microsoft.com/office/powerpoint/2010/main" val="4032190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82630" y="594490"/>
            <a:ext cx="9827171" cy="735725"/>
          </a:xfrm>
        </p:spPr>
        <p:txBody>
          <a:bodyPr>
            <a:normAutofit/>
          </a:bodyPr>
          <a:lstStyle/>
          <a:p>
            <a:pPr algn="l"/>
            <a:r>
              <a:rPr lang="tr-TR" sz="3200" b="1" dirty="0" smtClean="0">
                <a:solidFill>
                  <a:srgbClr val="F93B07"/>
                </a:solidFill>
              </a:rPr>
              <a:t>1. Betimleyicilik</a:t>
            </a:r>
            <a:endParaRPr lang="tr-TR" sz="3200" b="1" dirty="0">
              <a:solidFill>
                <a:srgbClr val="F93B07"/>
              </a:solidFill>
            </a:endParaRPr>
          </a:p>
        </p:txBody>
      </p:sp>
      <p:sp>
        <p:nvSpPr>
          <p:cNvPr id="3" name="Unvan 1"/>
          <p:cNvSpPr txBox="1">
            <a:spLocks/>
          </p:cNvSpPr>
          <p:nvPr/>
        </p:nvSpPr>
        <p:spPr>
          <a:xfrm>
            <a:off x="580601" y="1519578"/>
            <a:ext cx="11415456" cy="11113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«Ahlaksal ilkeler dünyanın nesnel özelliği midir? Yoksa kişiye, türlere ve kültüre göre değişir mi?» sorusuna yanıt arar.</a:t>
            </a:r>
            <a:endParaRPr lang="tr-TR" sz="2400" dirty="0">
              <a:latin typeface="+mn-lt"/>
            </a:endParaRPr>
          </a:p>
        </p:txBody>
      </p:sp>
      <p:sp>
        <p:nvSpPr>
          <p:cNvPr id="4" name="Aşağı Ok 4"/>
          <p:cNvSpPr/>
          <p:nvPr/>
        </p:nvSpPr>
        <p:spPr>
          <a:xfrm>
            <a:off x="2726678" y="2811921"/>
            <a:ext cx="196073" cy="402429"/>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şağı Ok 4"/>
          <p:cNvSpPr/>
          <p:nvPr/>
        </p:nvSpPr>
        <p:spPr>
          <a:xfrm>
            <a:off x="5523671" y="2752390"/>
            <a:ext cx="196073" cy="402429"/>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Unvan 1"/>
          <p:cNvSpPr txBox="1">
            <a:spLocks/>
          </p:cNvSpPr>
          <p:nvPr/>
        </p:nvSpPr>
        <p:spPr>
          <a:xfrm>
            <a:off x="1827270" y="3711832"/>
            <a:ext cx="2190962"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Objektivistler</a:t>
            </a:r>
            <a:endParaRPr lang="tr-TR" sz="2400" dirty="0">
              <a:latin typeface="+mn-lt"/>
            </a:endParaRPr>
          </a:p>
        </p:txBody>
      </p:sp>
      <p:sp>
        <p:nvSpPr>
          <p:cNvPr id="8" name="Unvan 1"/>
          <p:cNvSpPr txBox="1">
            <a:spLocks/>
          </p:cNvSpPr>
          <p:nvPr/>
        </p:nvSpPr>
        <p:spPr>
          <a:xfrm>
            <a:off x="4924788" y="3711832"/>
            <a:ext cx="1933211"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Rölativsitler</a:t>
            </a:r>
            <a:endParaRPr lang="tr-TR" sz="2400" dirty="0">
              <a:latin typeface="+mn-lt"/>
            </a:endParaRPr>
          </a:p>
        </p:txBody>
      </p:sp>
    </p:spTree>
    <p:extLst>
      <p:ext uri="{BB962C8B-B14F-4D97-AF65-F5344CB8AC3E}">
        <p14:creationId xmlns:p14="http://schemas.microsoft.com/office/powerpoint/2010/main" val="17361913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1"/>
          <p:cNvSpPr txBox="1">
            <a:spLocks/>
          </p:cNvSpPr>
          <p:nvPr/>
        </p:nvSpPr>
        <p:spPr>
          <a:xfrm>
            <a:off x="3481237" y="1169415"/>
            <a:ext cx="269884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Yurttaşlık görevleri</a:t>
            </a:r>
            <a:endParaRPr lang="tr-TR" sz="2000" dirty="0">
              <a:latin typeface="+mn-lt"/>
            </a:endParaRPr>
          </a:p>
        </p:txBody>
      </p:sp>
      <p:sp>
        <p:nvSpPr>
          <p:cNvPr id="11" name="Unvan 1"/>
          <p:cNvSpPr txBox="1">
            <a:spLocks/>
          </p:cNvSpPr>
          <p:nvPr/>
        </p:nvSpPr>
        <p:spPr>
          <a:xfrm>
            <a:off x="821310" y="1186231"/>
            <a:ext cx="189308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Demokrasi</a:t>
            </a:r>
            <a:endParaRPr lang="tr-TR" sz="2400" dirty="0">
              <a:latin typeface="+mn-lt"/>
            </a:endParaRPr>
          </a:p>
        </p:txBody>
      </p:sp>
      <p:sp>
        <p:nvSpPr>
          <p:cNvPr id="13" name="Aşağı Ok 4"/>
          <p:cNvSpPr/>
          <p:nvPr/>
        </p:nvSpPr>
        <p:spPr>
          <a:xfrm rot="16200000" flipH="1">
            <a:off x="2662773" y="1137154"/>
            <a:ext cx="286059" cy="66245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Unvan 1"/>
          <p:cNvSpPr txBox="1">
            <a:spLocks/>
          </p:cNvSpPr>
          <p:nvPr/>
        </p:nvSpPr>
        <p:spPr>
          <a:xfrm>
            <a:off x="3351579" y="2528018"/>
            <a:ext cx="7875771"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2000" dirty="0" smtClean="0">
                <a:latin typeface="+mn-lt"/>
              </a:rPr>
              <a:t>«Başarı için; insanın mantıklı düşünmesi ve karşısındakini kandırabilecek kadar düzgün söz söylemesi gerekiyor.»</a:t>
            </a:r>
            <a:endParaRPr lang="tr-TR" sz="2000" dirty="0">
              <a:latin typeface="+mn-lt"/>
            </a:endParaRPr>
          </a:p>
        </p:txBody>
      </p:sp>
      <p:sp>
        <p:nvSpPr>
          <p:cNvPr id="17" name="Unvan 1"/>
          <p:cNvSpPr txBox="1">
            <a:spLocks/>
          </p:cNvSpPr>
          <p:nvPr/>
        </p:nvSpPr>
        <p:spPr>
          <a:xfrm>
            <a:off x="3729949" y="5015323"/>
            <a:ext cx="797857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latin typeface="+mn-lt"/>
            </a:endParaRPr>
          </a:p>
        </p:txBody>
      </p:sp>
      <p:sp>
        <p:nvSpPr>
          <p:cNvPr id="20" name="Aşağı Ok 4"/>
          <p:cNvSpPr/>
          <p:nvPr/>
        </p:nvSpPr>
        <p:spPr>
          <a:xfrm>
            <a:off x="6969559" y="1867936"/>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Aşağı Ok 4"/>
          <p:cNvSpPr/>
          <p:nvPr/>
        </p:nvSpPr>
        <p:spPr>
          <a:xfrm rot="16200000" flipH="1">
            <a:off x="6004757" y="1127587"/>
            <a:ext cx="286059" cy="66245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Unvan 1"/>
          <p:cNvSpPr txBox="1">
            <a:spLocks/>
          </p:cNvSpPr>
          <p:nvPr/>
        </p:nvSpPr>
        <p:spPr>
          <a:xfrm>
            <a:off x="6629085" y="1193811"/>
            <a:ext cx="269884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EĞİTİM</a:t>
            </a:r>
            <a:endParaRPr lang="tr-TR" sz="2000" dirty="0">
              <a:latin typeface="+mn-lt"/>
            </a:endParaRPr>
          </a:p>
        </p:txBody>
      </p:sp>
      <p:sp>
        <p:nvSpPr>
          <p:cNvPr id="21" name="Aşağı Ok 4"/>
          <p:cNvSpPr/>
          <p:nvPr/>
        </p:nvSpPr>
        <p:spPr>
          <a:xfrm>
            <a:off x="6969558" y="3201283"/>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Unvan 1"/>
          <p:cNvSpPr txBox="1">
            <a:spLocks/>
          </p:cNvSpPr>
          <p:nvPr/>
        </p:nvSpPr>
        <p:spPr>
          <a:xfrm>
            <a:off x="6629085" y="3534395"/>
            <a:ext cx="269884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Sofistler</a:t>
            </a:r>
            <a:endParaRPr lang="tr-TR" sz="2000" dirty="0">
              <a:latin typeface="+mn-lt"/>
            </a:endParaRPr>
          </a:p>
        </p:txBody>
      </p:sp>
      <p:sp>
        <p:nvSpPr>
          <p:cNvPr id="23" name="Aşağı Ok 4"/>
          <p:cNvSpPr/>
          <p:nvPr/>
        </p:nvSpPr>
        <p:spPr>
          <a:xfrm>
            <a:off x="7012618" y="4052832"/>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4671236" y="4513862"/>
            <a:ext cx="6096000" cy="646331"/>
          </a:xfrm>
          <a:prstGeom prst="rect">
            <a:avLst/>
          </a:prstGeom>
        </p:spPr>
        <p:txBody>
          <a:bodyPr>
            <a:spAutoFit/>
          </a:bodyPr>
          <a:lstStyle/>
          <a:p>
            <a:r>
              <a:rPr lang="tr-TR" dirty="0"/>
              <a:t>«Sofistler ruh ilimlerinde tüccardır. Evrensel ilimin kendisini değil, uydurma bir görünüşünü bilirler» Platon</a:t>
            </a:r>
          </a:p>
        </p:txBody>
      </p:sp>
      <p:sp>
        <p:nvSpPr>
          <p:cNvPr id="18" name="Unvan 1"/>
          <p:cNvSpPr txBox="1">
            <a:spLocks/>
          </p:cNvSpPr>
          <p:nvPr/>
        </p:nvSpPr>
        <p:spPr>
          <a:xfrm>
            <a:off x="821309" y="404846"/>
            <a:ext cx="4066001"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solidFill>
                  <a:srgbClr val="F93B07"/>
                </a:solidFill>
                <a:latin typeface="+mn-lt"/>
              </a:rPr>
              <a:t>Antik Yunan- Sofistler</a:t>
            </a:r>
            <a:endParaRPr lang="tr-TR" sz="2400" b="1" dirty="0">
              <a:solidFill>
                <a:srgbClr val="F93B07"/>
              </a:solidFill>
              <a:latin typeface="+mn-lt"/>
            </a:endParaRPr>
          </a:p>
        </p:txBody>
      </p:sp>
    </p:spTree>
    <p:extLst>
      <p:ext uri="{BB962C8B-B14F-4D97-AF65-F5344CB8AC3E}">
        <p14:creationId xmlns:p14="http://schemas.microsoft.com/office/powerpoint/2010/main" val="34125506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93931" y="651642"/>
            <a:ext cx="2843234" cy="735725"/>
          </a:xfrm>
        </p:spPr>
        <p:txBody>
          <a:bodyPr>
            <a:normAutofit/>
          </a:bodyPr>
          <a:lstStyle/>
          <a:p>
            <a:pPr algn="l"/>
            <a:r>
              <a:rPr lang="tr-TR" sz="3200" b="1" dirty="0" smtClean="0">
                <a:solidFill>
                  <a:srgbClr val="F93B07"/>
                </a:solidFill>
                <a:latin typeface="+mn-lt"/>
              </a:rPr>
              <a:t>Sofistler</a:t>
            </a:r>
            <a:endParaRPr lang="tr-TR" sz="3200" b="1" dirty="0">
              <a:solidFill>
                <a:srgbClr val="F93B07"/>
              </a:solidFill>
              <a:latin typeface="+mn-lt"/>
            </a:endParaRPr>
          </a:p>
        </p:txBody>
      </p:sp>
      <p:sp>
        <p:nvSpPr>
          <p:cNvPr id="9" name="Unvan 1"/>
          <p:cNvSpPr txBox="1">
            <a:spLocks/>
          </p:cNvSpPr>
          <p:nvPr/>
        </p:nvSpPr>
        <p:spPr>
          <a:xfrm>
            <a:off x="1490118" y="2731243"/>
            <a:ext cx="1772840"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err="1" smtClean="0">
                <a:latin typeface="+mn-lt"/>
              </a:rPr>
              <a:t>Protagoras</a:t>
            </a:r>
            <a:endParaRPr lang="tr-TR" sz="2000" dirty="0">
              <a:latin typeface="+mn-lt"/>
            </a:endParaRPr>
          </a:p>
        </p:txBody>
      </p:sp>
      <p:sp>
        <p:nvSpPr>
          <p:cNvPr id="11" name="Unvan 1"/>
          <p:cNvSpPr txBox="1">
            <a:spLocks/>
          </p:cNvSpPr>
          <p:nvPr/>
        </p:nvSpPr>
        <p:spPr>
          <a:xfrm>
            <a:off x="503390" y="1913421"/>
            <a:ext cx="5329852"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Rölativist Etik Anlayışı (Göreceli) </a:t>
            </a:r>
            <a:endParaRPr lang="tr-TR" sz="2400" dirty="0">
              <a:latin typeface="+mn-lt"/>
            </a:endParaRPr>
          </a:p>
        </p:txBody>
      </p:sp>
      <p:sp>
        <p:nvSpPr>
          <p:cNvPr id="13" name="Aşağı Ok 4"/>
          <p:cNvSpPr/>
          <p:nvPr/>
        </p:nvSpPr>
        <p:spPr>
          <a:xfrm>
            <a:off x="1254354" y="1455865"/>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Aşağı Ok 4"/>
          <p:cNvSpPr/>
          <p:nvPr/>
        </p:nvSpPr>
        <p:spPr>
          <a:xfrm>
            <a:off x="1973506" y="2525144"/>
            <a:ext cx="201329"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9602" y="3317299"/>
            <a:ext cx="3230453" cy="2150281"/>
          </a:xfrm>
          <a:prstGeom prst="rect">
            <a:avLst/>
          </a:prstGeom>
        </p:spPr>
      </p:pic>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1600" y="513561"/>
            <a:ext cx="2701158" cy="4802059"/>
          </a:xfrm>
          <a:prstGeom prst="rect">
            <a:avLst/>
          </a:prstGeom>
        </p:spPr>
      </p:pic>
      <p:sp>
        <p:nvSpPr>
          <p:cNvPr id="21" name="Unvan 1"/>
          <p:cNvSpPr txBox="1">
            <a:spLocks/>
          </p:cNvSpPr>
          <p:nvPr/>
        </p:nvSpPr>
        <p:spPr>
          <a:xfrm>
            <a:off x="8115375" y="1387367"/>
            <a:ext cx="37718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Ölümün nedeni nedir?</a:t>
            </a:r>
            <a:endParaRPr lang="tr-TR" sz="2400" dirty="0">
              <a:latin typeface="+mn-lt"/>
            </a:endParaRPr>
          </a:p>
        </p:txBody>
      </p:sp>
      <p:sp>
        <p:nvSpPr>
          <p:cNvPr id="22" name="Unvan 1"/>
          <p:cNvSpPr txBox="1">
            <a:spLocks/>
          </p:cNvSpPr>
          <p:nvPr/>
        </p:nvSpPr>
        <p:spPr>
          <a:xfrm>
            <a:off x="8178438" y="2031696"/>
            <a:ext cx="37718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 Mızrak ?</a:t>
            </a:r>
            <a:endParaRPr lang="tr-TR" sz="2400" dirty="0">
              <a:latin typeface="+mn-lt"/>
            </a:endParaRPr>
          </a:p>
        </p:txBody>
      </p:sp>
      <p:sp>
        <p:nvSpPr>
          <p:cNvPr id="23" name="Unvan 1"/>
          <p:cNvSpPr txBox="1">
            <a:spLocks/>
          </p:cNvSpPr>
          <p:nvPr/>
        </p:nvSpPr>
        <p:spPr>
          <a:xfrm>
            <a:off x="8178438" y="2500365"/>
            <a:ext cx="37718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 Stat görevlileri ?</a:t>
            </a:r>
            <a:endParaRPr lang="tr-TR" sz="2400" dirty="0">
              <a:latin typeface="+mn-lt"/>
            </a:endParaRPr>
          </a:p>
        </p:txBody>
      </p:sp>
      <p:sp>
        <p:nvSpPr>
          <p:cNvPr id="24" name="Unvan 1"/>
          <p:cNvSpPr txBox="1">
            <a:spLocks/>
          </p:cNvSpPr>
          <p:nvPr/>
        </p:nvSpPr>
        <p:spPr>
          <a:xfrm>
            <a:off x="8178438" y="2968518"/>
            <a:ext cx="37718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 Mızrağı atan kişi ?</a:t>
            </a:r>
            <a:endParaRPr lang="tr-TR" sz="2400" dirty="0">
              <a:latin typeface="+mn-lt"/>
            </a:endParaRPr>
          </a:p>
        </p:txBody>
      </p:sp>
    </p:spTree>
    <p:extLst>
      <p:ext uri="{BB962C8B-B14F-4D97-AF65-F5344CB8AC3E}">
        <p14:creationId xmlns:p14="http://schemas.microsoft.com/office/powerpoint/2010/main" val="404809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93931" y="651642"/>
            <a:ext cx="2843234" cy="735725"/>
          </a:xfrm>
        </p:spPr>
        <p:txBody>
          <a:bodyPr>
            <a:normAutofit/>
          </a:bodyPr>
          <a:lstStyle/>
          <a:p>
            <a:pPr algn="l"/>
            <a:r>
              <a:rPr lang="tr-TR" sz="3200" b="1" dirty="0" smtClean="0">
                <a:solidFill>
                  <a:srgbClr val="F93B07"/>
                </a:solidFill>
                <a:latin typeface="+mn-lt"/>
              </a:rPr>
              <a:t>Sofistler</a:t>
            </a:r>
            <a:endParaRPr lang="tr-TR" sz="3200" b="1" dirty="0">
              <a:solidFill>
                <a:srgbClr val="F93B07"/>
              </a:solidFill>
              <a:latin typeface="+mn-lt"/>
            </a:endParaRPr>
          </a:p>
        </p:txBody>
      </p:sp>
      <p:sp>
        <p:nvSpPr>
          <p:cNvPr id="9" name="Unvan 1"/>
          <p:cNvSpPr txBox="1">
            <a:spLocks/>
          </p:cNvSpPr>
          <p:nvPr/>
        </p:nvSpPr>
        <p:spPr>
          <a:xfrm>
            <a:off x="846799" y="2801144"/>
            <a:ext cx="2768760"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Bireysel (acı- tatlı)</a:t>
            </a:r>
            <a:endParaRPr lang="tr-TR" sz="2000" dirty="0">
              <a:latin typeface="+mn-lt"/>
            </a:endParaRPr>
          </a:p>
        </p:txBody>
      </p:sp>
      <p:sp>
        <p:nvSpPr>
          <p:cNvPr id="11" name="Unvan 1"/>
          <p:cNvSpPr txBox="1">
            <a:spLocks/>
          </p:cNvSpPr>
          <p:nvPr/>
        </p:nvSpPr>
        <p:spPr>
          <a:xfrm>
            <a:off x="846799" y="1947545"/>
            <a:ext cx="2250320"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İrade var!</a:t>
            </a:r>
            <a:endParaRPr lang="tr-TR" sz="2400" dirty="0">
              <a:latin typeface="+mn-lt"/>
            </a:endParaRPr>
          </a:p>
        </p:txBody>
      </p:sp>
      <p:sp>
        <p:nvSpPr>
          <p:cNvPr id="13" name="Aşağı Ok 4"/>
          <p:cNvSpPr/>
          <p:nvPr/>
        </p:nvSpPr>
        <p:spPr>
          <a:xfrm>
            <a:off x="1254354" y="1455865"/>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Aşağı Ok 4"/>
          <p:cNvSpPr/>
          <p:nvPr/>
        </p:nvSpPr>
        <p:spPr>
          <a:xfrm>
            <a:off x="1281911" y="2484295"/>
            <a:ext cx="201329"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Aşağı Ok 4"/>
          <p:cNvSpPr/>
          <p:nvPr/>
        </p:nvSpPr>
        <p:spPr>
          <a:xfrm rot="16200000">
            <a:off x="3401154" y="2712206"/>
            <a:ext cx="271245" cy="85573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Unvan 1"/>
          <p:cNvSpPr txBox="1">
            <a:spLocks/>
          </p:cNvSpPr>
          <p:nvPr/>
        </p:nvSpPr>
        <p:spPr>
          <a:xfrm>
            <a:off x="4125430" y="2247020"/>
            <a:ext cx="7047068"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2000" dirty="0" smtClean="0">
                <a:latin typeface="+mn-lt"/>
              </a:rPr>
              <a:t>Toplumun ayakta kalması için gereken norm ve değerler genel geçerliliğini kaybeder.</a:t>
            </a:r>
            <a:endParaRPr lang="tr-TR" sz="2000" dirty="0">
              <a:latin typeface="+mn-lt"/>
            </a:endParaRPr>
          </a:p>
        </p:txBody>
      </p:sp>
      <p:sp>
        <p:nvSpPr>
          <p:cNvPr id="17" name="Unvan 1"/>
          <p:cNvSpPr txBox="1">
            <a:spLocks/>
          </p:cNvSpPr>
          <p:nvPr/>
        </p:nvSpPr>
        <p:spPr>
          <a:xfrm>
            <a:off x="4246299" y="3140071"/>
            <a:ext cx="7047068"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2000" dirty="0" smtClean="0">
                <a:latin typeface="+mn-lt"/>
              </a:rPr>
              <a:t>Bireylerin davranışta bulunurken merkeze aldıkları ölçütler ortadan kalkar.</a:t>
            </a:r>
            <a:endParaRPr lang="tr-TR" sz="2000" dirty="0">
              <a:latin typeface="+mn-lt"/>
            </a:endParaRPr>
          </a:p>
        </p:txBody>
      </p:sp>
      <p:sp>
        <p:nvSpPr>
          <p:cNvPr id="18" name="Unvan 1"/>
          <p:cNvSpPr txBox="1">
            <a:spLocks/>
          </p:cNvSpPr>
          <p:nvPr/>
        </p:nvSpPr>
        <p:spPr>
          <a:xfrm>
            <a:off x="4398699" y="3891560"/>
            <a:ext cx="7047068"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2000" dirty="0" smtClean="0">
                <a:latin typeface="+mn-lt"/>
              </a:rPr>
              <a:t>Ahlaki çözülme…</a:t>
            </a:r>
            <a:endParaRPr lang="tr-TR" sz="2000" dirty="0">
              <a:latin typeface="+mn-lt"/>
            </a:endParaRPr>
          </a:p>
        </p:txBody>
      </p:sp>
    </p:spTree>
    <p:extLst>
      <p:ext uri="{BB962C8B-B14F-4D97-AF65-F5344CB8AC3E}">
        <p14:creationId xmlns:p14="http://schemas.microsoft.com/office/powerpoint/2010/main" val="1806610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11713</TotalTime>
  <Words>804</Words>
  <Application>Microsoft Office PowerPoint</Application>
  <PresentationFormat>Özel</PresentationFormat>
  <Paragraphs>70</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Office Teması</vt:lpstr>
      <vt:lpstr>2. Deontolojik Etik Anlayışı</vt:lpstr>
      <vt:lpstr>Immanuel Kant</vt:lpstr>
      <vt:lpstr>Immanuel Kant</vt:lpstr>
      <vt:lpstr>NY Tüketiciyi Koruma Derneği</vt:lpstr>
      <vt:lpstr>Normatif Olmayan Teoriler</vt:lpstr>
      <vt:lpstr>1. Betimleyicilik</vt:lpstr>
      <vt:lpstr>PowerPoint Sunusu</vt:lpstr>
      <vt:lpstr>Sofistler</vt:lpstr>
      <vt:lpstr>Sofistler</vt:lpstr>
      <vt:lpstr>2. Meta etik</vt:lpstr>
      <vt:lpstr>Postmodern Etik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ilaum</dc:creator>
  <cp:lastModifiedBy>SINIF</cp:lastModifiedBy>
  <cp:revision>371</cp:revision>
  <dcterms:created xsi:type="dcterms:W3CDTF">2019-01-17T10:01:17Z</dcterms:created>
  <dcterms:modified xsi:type="dcterms:W3CDTF">2019-04-16T09:21:51Z</dcterms:modified>
</cp:coreProperties>
</file>