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52425-18DD-45DB-98AB-CB4EB1F62BEF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36723-DF34-46F0-A244-53B6E0A27D56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0201943-6EC6-4C9F-92E5-EAF0C575D96E}" type="slidenum">
              <a:rPr lang="en-US"/>
              <a:pPr/>
              <a:t>2</a:t>
            </a:fld>
            <a:endParaRPr lang="en-US"/>
          </a:p>
        </p:txBody>
      </p:sp>
      <p:sp>
        <p:nvSpPr>
          <p:cNvPr id="121859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21860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BBFEF03-A5D5-44E0-9482-AF58B89047E7}" type="slidenum">
              <a:rPr lang="en-US"/>
              <a:pPr/>
              <a:t>11</a:t>
            </a:fld>
            <a:endParaRPr lang="en-US"/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0526" cy="342178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40292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B3B335D-FAB9-4070-9173-6BFBC66144B0}" type="slidenum">
              <a:rPr lang="en-US"/>
              <a:pPr/>
              <a:t>3</a:t>
            </a:fld>
            <a:endParaRPr lang="en-US"/>
          </a:p>
        </p:txBody>
      </p:sp>
      <p:sp>
        <p:nvSpPr>
          <p:cNvPr id="123907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23908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ABC4260-A00B-4561-AC9D-736A985DD582}" type="slidenum">
              <a:rPr lang="en-US"/>
              <a:pPr/>
              <a:t>4</a:t>
            </a:fld>
            <a:endParaRPr lang="en-US"/>
          </a:p>
        </p:txBody>
      </p:sp>
      <p:sp>
        <p:nvSpPr>
          <p:cNvPr id="125955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25956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9CFA750-BAB2-4916-AC1C-F2597BD79BF4}" type="slidenum">
              <a:rPr lang="en-US"/>
              <a:pPr/>
              <a:t>5</a:t>
            </a:fld>
            <a:endParaRPr lang="en-US"/>
          </a:p>
        </p:txBody>
      </p:sp>
      <p:sp>
        <p:nvSpPr>
          <p:cNvPr id="128003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28004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3BDDB3D-887D-45FA-9222-44FAEAA37260}" type="slidenum">
              <a:rPr lang="en-US"/>
              <a:pPr/>
              <a:t>6</a:t>
            </a:fld>
            <a:endParaRPr lang="en-US"/>
          </a:p>
        </p:txBody>
      </p:sp>
      <p:sp>
        <p:nvSpPr>
          <p:cNvPr id="130051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30052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554355A-13F8-468E-9AE5-B994AC7E6B9F}" type="slidenum">
              <a:rPr lang="en-US"/>
              <a:pPr/>
              <a:t>7</a:t>
            </a:fld>
            <a:endParaRPr lang="en-US"/>
          </a:p>
        </p:txBody>
      </p:sp>
      <p:sp>
        <p:nvSpPr>
          <p:cNvPr id="132099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32100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135B54-172A-4AD7-9CCA-963D7E300F4D}" type="slidenum">
              <a:rPr lang="en-US"/>
              <a:pPr/>
              <a:t>8</a:t>
            </a:fld>
            <a:endParaRPr lang="en-US"/>
          </a:p>
        </p:txBody>
      </p:sp>
      <p:sp>
        <p:nvSpPr>
          <p:cNvPr id="134147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34148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6EF4032-899A-454E-BBC4-6B6089AD9DD4}" type="slidenum">
              <a:rPr lang="en-US"/>
              <a:pPr/>
              <a:t>9</a:t>
            </a:fld>
            <a:endParaRPr lang="en-US"/>
          </a:p>
        </p:txBody>
      </p:sp>
      <p:sp>
        <p:nvSpPr>
          <p:cNvPr id="136195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36196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F450CE2-ABE7-4435-BB2E-862D2577593C}" type="slidenum">
              <a:rPr lang="en-US"/>
              <a:pPr/>
              <a:t>10</a:t>
            </a:fld>
            <a:endParaRPr lang="en-US"/>
          </a:p>
        </p:txBody>
      </p:sp>
      <p:sp>
        <p:nvSpPr>
          <p:cNvPr id="138243" name="Text Box 1"/>
          <p:cNvSpPr txBox="1">
            <a:spLocks noChangeArrowheads="1"/>
          </p:cNvSpPr>
          <p:nvPr/>
        </p:nvSpPr>
        <p:spPr bwMode="auto">
          <a:xfrm>
            <a:off x="1210235" y="694171"/>
            <a:ext cx="4433328" cy="342467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38244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13760" cy="1130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F09C344-D732-4235-A545-48037592A6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13010-0E08-4EAC-B0B6-C23E90601E2C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720CA-6F93-4DCE-9979-F3ECF61AE5DD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dirty="0">
                <a:solidFill>
                  <a:srgbClr val="FF0000"/>
                </a:solidFill>
                <a:ea typeface="ＭＳ Ｐゴシック" pitchFamily="34" charset="-128"/>
              </a:rPr>
              <a:t>B-La </a:t>
            </a:r>
            <a:r>
              <a:rPr lang="en-US" sz="2500" dirty="0" err="1">
                <a:solidFill>
                  <a:srgbClr val="FF0000"/>
                </a:solidFill>
                <a:ea typeface="ＭＳ Ｐゴシック" pitchFamily="34" charset="-128"/>
              </a:rPr>
              <a:t>poésie</a:t>
            </a:r>
            <a:r>
              <a:rPr lang="en-US" sz="2500" dirty="0">
                <a:solidFill>
                  <a:srgbClr val="FF0000"/>
                </a:solidFill>
                <a:ea typeface="ＭＳ Ｐゴシック" pitchFamily="34" charset="-128"/>
              </a:rPr>
              <a:t> au </a:t>
            </a:r>
            <a:r>
              <a:rPr lang="en-US" sz="2500" dirty="0" err="1">
                <a:solidFill>
                  <a:srgbClr val="FF0000"/>
                </a:solidFill>
                <a:ea typeface="ＭＳ Ｐゴシック" pitchFamily="34" charset="-128"/>
              </a:rPr>
              <a:t>XIXe</a:t>
            </a:r>
            <a:r>
              <a:rPr lang="en-US" sz="2500" dirty="0">
                <a:solidFill>
                  <a:srgbClr val="FF0000"/>
                </a:solidFill>
                <a:ea typeface="ＭＳ Ｐゴシック" pitchFamily="34" charset="-128"/>
              </a:rPr>
              <a:t> siècle</a:t>
            </a:r>
          </a:p>
          <a:p>
            <a:pPr marL="0" indent="0"/>
            <a:r>
              <a:rPr lang="en-US" sz="2500" dirty="0">
                <a:ea typeface="ＭＳ Ｐゴシック" pitchFamily="34" charset="-128"/>
              </a:rPr>
              <a:t>Lamartine</a:t>
            </a:r>
          </a:p>
          <a:p>
            <a:pPr marL="0" indent="0"/>
            <a:r>
              <a:rPr lang="en-US" sz="2500" dirty="0">
                <a:ea typeface="ＭＳ Ｐゴシック" pitchFamily="34" charset="-128"/>
              </a:rPr>
              <a:t>Vigny</a:t>
            </a:r>
          </a:p>
          <a:p>
            <a:pPr marL="0" indent="0"/>
            <a:r>
              <a:rPr lang="en-US" sz="2500" dirty="0">
                <a:ea typeface="ＭＳ Ｐゴシック" pitchFamily="34" charset="-128"/>
              </a:rPr>
              <a:t>Musset</a:t>
            </a:r>
          </a:p>
          <a:p>
            <a:pPr marL="0" indent="0"/>
            <a:r>
              <a:rPr lang="en-US" sz="2500" dirty="0" err="1">
                <a:ea typeface="ＭＳ Ｐゴシック" pitchFamily="34" charset="-128"/>
              </a:rPr>
              <a:t>Nerval</a:t>
            </a:r>
            <a:endParaRPr lang="en-US" sz="2500" dirty="0">
              <a:ea typeface="ＭＳ Ｐゴシック" pitchFamily="34" charset="-128"/>
            </a:endParaRPr>
          </a:p>
          <a:p>
            <a:pPr marL="0" indent="0"/>
            <a:r>
              <a:rPr lang="en-US" sz="2500" dirty="0">
                <a:ea typeface="ＭＳ Ｐゴシック" pitchFamily="34" charset="-128"/>
              </a:rPr>
              <a:t>Hugo</a:t>
            </a:r>
          </a:p>
          <a:p>
            <a:pPr marL="0" indent="0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0" y="273629"/>
            <a:ext cx="8223840" cy="1140600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altLang="fr-FR" dirty="0" smtClean="0">
                <a:latin typeface="Arial" pitchFamily="34" charset="0"/>
                <a:ea typeface="ＭＳ Ｐゴシック" pitchFamily="34" charset="-128"/>
              </a:rPr>
              <a:t>“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Le</a:t>
            </a: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 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Lac</a:t>
            </a:r>
            <a:r>
              <a:rPr lang="tr-TR" altLang="fr-FR" dirty="0" smtClean="0">
                <a:latin typeface="Arial" pitchFamily="34" charset="0"/>
                <a:ea typeface="ＭＳ Ｐゴシック" pitchFamily="34" charset="-128"/>
              </a:rPr>
              <a:t>”</a:t>
            </a:r>
            <a:endParaRPr lang="tr-TR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37218" name="Rectangle 2"/>
          <p:cNvSpPr>
            <a:spLocks noGrp="1" noChangeArrowheads="1"/>
          </p:cNvSpPr>
          <p:nvPr>
            <p:ph idx="1"/>
          </p:nvPr>
        </p:nvSpPr>
        <p:spPr>
          <a:xfrm>
            <a:off x="326880" y="1600008"/>
            <a:ext cx="8223840" cy="4522075"/>
          </a:xfrm>
        </p:spPr>
        <p:txBody>
          <a:bodyPr/>
          <a:lstStyle/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Ainsi, toujours poussés vers de nouveaux rivages,</a:t>
            </a: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Dans la nuit éternelle emportés sans retour,</a:t>
            </a: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Ne pourrons-nous jamais sur l</a:t>
            </a:r>
            <a:r>
              <a:rPr lang="fr-FR" altLang="fr-FR" dirty="0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océan des âges</a:t>
            </a: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Jeter l</a:t>
            </a:r>
            <a:r>
              <a:rPr lang="fr-FR" altLang="fr-FR" dirty="0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ancre un seul jour ?</a:t>
            </a:r>
            <a:br>
              <a:rPr lang="fr-FR" dirty="0" smtClean="0">
                <a:latin typeface="Times New Roman" pitchFamily="18" charset="0"/>
                <a:ea typeface="ＭＳ Ｐゴシック" pitchFamily="34" charset="-128"/>
              </a:rPr>
            </a:br>
            <a:endParaRPr lang="fr-FR" dirty="0" smtClean="0">
              <a:latin typeface="Times New Roman" pitchFamily="18" charset="0"/>
              <a:ea typeface="ＭＳ Ｐゴシック" pitchFamily="34" charset="-128"/>
            </a:endParaRP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Ô lac ! l</a:t>
            </a:r>
            <a:r>
              <a:rPr lang="fr-FR" altLang="fr-FR" dirty="0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année à peine a fini sa carrière,</a:t>
            </a: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Et près des flots chéris qu</a:t>
            </a:r>
            <a:r>
              <a:rPr lang="fr-FR" altLang="fr-FR" dirty="0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elle devait revoir,</a:t>
            </a: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Regarde ! je viens seul m</a:t>
            </a:r>
            <a:r>
              <a:rPr lang="fr-FR" altLang="fr-FR" dirty="0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asseoir sur cette pierre</a:t>
            </a:r>
          </a:p>
          <a:p>
            <a:pPr>
              <a:lnSpc>
                <a:spcPct val="67000"/>
              </a:lnSpc>
              <a:buNone/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Où tu la vis s</a:t>
            </a:r>
            <a:r>
              <a:rPr lang="fr-FR" altLang="fr-FR" dirty="0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fr-FR" dirty="0" smtClean="0">
                <a:latin typeface="Times New Roman" pitchFamily="18" charset="0"/>
                <a:ea typeface="ＭＳ Ｐゴシック" pitchFamily="34" charset="-128"/>
              </a:rPr>
              <a:t>asseoir !</a:t>
            </a:r>
            <a:r>
              <a:rPr lang="fr-FR" sz="2500" b="1" dirty="0">
                <a:latin typeface="Times New Roman" pitchFamily="18" charset="0"/>
                <a:ea typeface="ＭＳ Ｐゴシック" pitchFamily="34" charset="-128"/>
              </a:rPr>
              <a:t/>
            </a:r>
            <a:br>
              <a:rPr lang="fr-FR" sz="2500" b="1" dirty="0">
                <a:latin typeface="Times New Roman" pitchFamily="18" charset="0"/>
                <a:ea typeface="ＭＳ Ｐゴシック" pitchFamily="34" charset="-128"/>
              </a:rPr>
            </a:br>
            <a:r>
              <a:rPr lang="fr-FR" sz="2200" b="1" dirty="0">
                <a:latin typeface="Goudy Old Style" pitchFamily="18" charset="0"/>
                <a:ea typeface="ＭＳ Ｐゴシック" pitchFamily="34" charset="-128"/>
              </a:rPr>
              <a:t/>
            </a:r>
            <a:br>
              <a:rPr lang="fr-FR" sz="2200" b="1" dirty="0">
                <a:latin typeface="Goudy Old Style" pitchFamily="18" charset="0"/>
                <a:ea typeface="ＭＳ Ｐゴシック" pitchFamily="34" charset="-128"/>
              </a:rPr>
            </a:br>
            <a:endParaRPr lang="fr-FR" sz="2200" b="1" dirty="0">
              <a:latin typeface="Goudy Old Style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Text Box 1"/>
          <p:cNvSpPr txBox="1">
            <a:spLocks noChangeArrowheads="1"/>
          </p:cNvSpPr>
          <p:nvPr/>
        </p:nvSpPr>
        <p:spPr bwMode="auto">
          <a:xfrm>
            <a:off x="923041" y="227545"/>
            <a:ext cx="8220960" cy="570011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tr-TR" sz="2900" dirty="0">
              <a:solidFill>
                <a:srgbClr val="000000"/>
              </a:solidFill>
              <a:latin typeface="Goudy Old Style" pitchFamily="18" charset="0"/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Tu mugissais ainsi sous ces roches profondes,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Ainsi tu te brisais sur leurs flancs déchirés,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Ainsi le vent jetait l</a:t>
            </a:r>
            <a:r>
              <a:rPr lang="fr-FR" altLang="fr-FR" sz="2900" dirty="0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écume de tes ondes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Sur ses pieds adorés.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tr-TR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Un soir, t</a:t>
            </a:r>
            <a:r>
              <a:rPr lang="fr-FR" altLang="fr-FR" sz="2900" dirty="0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en souvient-il ? nous voguions en silence ;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On n</a:t>
            </a:r>
            <a:r>
              <a:rPr lang="fr-FR" altLang="fr-FR" sz="2900" dirty="0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entendait au loin, sur l</a:t>
            </a:r>
            <a:r>
              <a:rPr lang="fr-FR" altLang="fr-FR" sz="2900" dirty="0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onde et sous les cieux,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Que le bruit des rameurs qui frappaient en cadence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r-FR" sz="2900" dirty="0">
                <a:solidFill>
                  <a:srgbClr val="000000"/>
                </a:solidFill>
                <a:latin typeface="Times New Roman" pitchFamily="18" charset="0"/>
              </a:rPr>
              <a:t>Tes flots harmonieux</a:t>
            </a:r>
            <a:r>
              <a:rPr lang="tr-TR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456480" y="1604329"/>
            <a:ext cx="4014720" cy="4444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b="1" dirty="0">
                <a:solidFill>
                  <a:srgbClr val="000000"/>
                </a:solidFill>
                <a:latin typeface="Times New Roman" pitchFamily="18" charset="0"/>
              </a:rPr>
              <a:t>1) </a:t>
            </a:r>
            <a:r>
              <a:rPr lang="en-US" sz="2900" b="1" dirty="0">
                <a:solidFill>
                  <a:srgbClr val="000000"/>
                </a:solidFill>
                <a:latin typeface="Times New Roman" pitchFamily="18" charset="0"/>
              </a:rPr>
              <a:t>Alphonse de Lamartine 1790-1869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Mâcon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père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emprisonné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par La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Terreur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mère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pieuse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nature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collège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des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Jésuites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08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9280" y="1451673"/>
            <a:ext cx="3939840" cy="49642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20835" name="Text Box 3"/>
          <p:cNvSpPr txBox="1">
            <a:spLocks noChangeArrowheads="1"/>
          </p:cNvSpPr>
          <p:nvPr/>
        </p:nvSpPr>
        <p:spPr bwMode="auto">
          <a:xfrm>
            <a:off x="0" y="273629"/>
            <a:ext cx="8220960" cy="113771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7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4000" dirty="0" err="1">
                <a:solidFill>
                  <a:srgbClr val="000000"/>
                </a:solidFill>
              </a:rPr>
              <a:t>Le</a:t>
            </a:r>
            <a:r>
              <a:rPr lang="tr-TR" sz="4000" dirty="0">
                <a:solidFill>
                  <a:srgbClr val="000000"/>
                </a:solidFill>
              </a:rPr>
              <a:t> </a:t>
            </a:r>
            <a:r>
              <a:rPr lang="tr-TR" sz="4000" dirty="0" err="1">
                <a:solidFill>
                  <a:srgbClr val="000000"/>
                </a:solidFill>
              </a:rPr>
              <a:t>romantisme</a:t>
            </a:r>
            <a:endParaRPr lang="tr-TR" sz="4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456480" y="1604328"/>
            <a:ext cx="4014720" cy="44932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*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lectures: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Virgile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Horace, Chateaubriand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cinq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soeurs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tendresse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de la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mère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aristocratie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oisif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il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rêve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il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lit: La Bible, 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Paul et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Virginie</a:t>
            </a:r>
            <a:endParaRPr lang="en-US" sz="29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* voyage en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Italie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1811-1812,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Graziella</a:t>
            </a:r>
            <a:endParaRPr lang="en-US" sz="2900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6640" y="1451673"/>
            <a:ext cx="3317760" cy="43550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456480" y="1604329"/>
            <a:ext cx="4014720" cy="4444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1816 </a:t>
            </a:r>
            <a:r>
              <a:rPr lang="en-US" sz="2900" dirty="0" err="1">
                <a:solidFill>
                  <a:srgbClr val="000000"/>
                </a:solidFill>
              </a:rPr>
              <a:t>une</a:t>
            </a:r>
            <a:r>
              <a:rPr lang="en-US" sz="2900" dirty="0">
                <a:solidFill>
                  <a:srgbClr val="000000"/>
                </a:solidFill>
              </a:rPr>
              <a:t> cure à Aix-les </a:t>
            </a:r>
            <a:r>
              <a:rPr lang="en-US" sz="2900" dirty="0" err="1">
                <a:solidFill>
                  <a:srgbClr val="000000"/>
                </a:solidFill>
              </a:rPr>
              <a:t>Bains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troubles </a:t>
            </a:r>
            <a:r>
              <a:rPr lang="en-US" sz="2900" dirty="0" err="1">
                <a:solidFill>
                  <a:srgbClr val="000000"/>
                </a:solidFill>
              </a:rPr>
              <a:t>nerveux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Julie Charles, </a:t>
            </a:r>
            <a:r>
              <a:rPr lang="en-US" sz="2900" dirty="0" err="1">
                <a:solidFill>
                  <a:srgbClr val="000000"/>
                </a:solidFill>
              </a:rPr>
              <a:t>malade</a:t>
            </a:r>
            <a:r>
              <a:rPr lang="en-US" sz="2900" dirty="0">
                <a:solidFill>
                  <a:srgbClr val="000000"/>
                </a:solidFill>
              </a:rPr>
              <a:t> de </a:t>
            </a:r>
            <a:r>
              <a:rPr lang="en-US" sz="2900" dirty="0" err="1">
                <a:solidFill>
                  <a:srgbClr val="000000"/>
                </a:solidFill>
              </a:rPr>
              <a:t>poitrine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Lac du Bourget</a:t>
            </a:r>
            <a:r>
              <a:rPr lang="tr-TR" sz="2900" dirty="0">
                <a:solidFill>
                  <a:srgbClr val="000000"/>
                </a:solidFill>
              </a:rPr>
              <a:t>,</a:t>
            </a:r>
            <a:r>
              <a:rPr lang="en-US" sz="2900" dirty="0">
                <a:solidFill>
                  <a:srgbClr val="000000"/>
                </a:solidFill>
              </a:rPr>
              <a:t> amour </a:t>
            </a:r>
            <a:r>
              <a:rPr lang="en-US" sz="2900" dirty="0" err="1">
                <a:solidFill>
                  <a:srgbClr val="000000"/>
                </a:solidFill>
              </a:rPr>
              <a:t>spritualisé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Elvire</a:t>
            </a:r>
            <a:r>
              <a:rPr lang="en-US" sz="2900" dirty="0">
                <a:solidFill>
                  <a:srgbClr val="000000"/>
                </a:solidFill>
              </a:rPr>
              <a:t>, hiver 1817 </a:t>
            </a:r>
            <a:r>
              <a:rPr lang="en-US" sz="2900" dirty="0" err="1">
                <a:solidFill>
                  <a:srgbClr val="000000"/>
                </a:solidFill>
              </a:rPr>
              <a:t>rendez-vous</a:t>
            </a:r>
            <a:endParaRPr lang="en-US" sz="2900" dirty="0">
              <a:solidFill>
                <a:srgbClr val="000000"/>
              </a:solidFill>
            </a:endParaRPr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9280" y="1866436"/>
            <a:ext cx="3752640" cy="41476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456481" y="1615850"/>
            <a:ext cx="8228160" cy="4504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 anchor="ctr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Amour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brisé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Méditations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1820</a:t>
            </a: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Premier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recueil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lyrique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Attaché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fr-FR" sz="2900" dirty="0" err="1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ambassade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à Naples</a:t>
            </a: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Nouvelles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Méditations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La Mort de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Socrate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1823</a:t>
            </a: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Secrétaire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fr-FR" sz="2900" dirty="0" err="1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ambassade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è Florence 1825</a:t>
            </a: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Reçu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à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</a:t>
            </a:r>
            <a:r>
              <a:rPr lang="en-US" altLang="fr-FR" sz="2900" dirty="0" err="1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Académie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Révolution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de 1830</a:t>
            </a: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Harmonies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poétiques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 et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religieuses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1830</a:t>
            </a: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Vers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le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libéralisme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Réponse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 à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Némésis</a:t>
            </a:r>
            <a:endParaRPr lang="en-US" sz="29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	Ode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sur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 les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Révolutions</a:t>
            </a:r>
            <a:endParaRPr lang="en-US" sz="2900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456480" y="1604329"/>
            <a:ext cx="4014720" cy="4651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épopée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Jocelyne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1836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voyage en Orient, aux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lieux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saints:Grèce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Liban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député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1833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orateur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vers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la gauche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activité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littéraier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et 			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politique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littérature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sociale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2720" y="1958606"/>
            <a:ext cx="3271680" cy="34333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456480" y="622146"/>
            <a:ext cx="4014720" cy="6450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1848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gouvernement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provisoire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drapeau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rouge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tricolore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candidat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à la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présidence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contre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Napoléon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fin de la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carrière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politique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Voyage en Orient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1835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La Chute d</a:t>
            </a:r>
            <a:r>
              <a:rPr lang="en-US" altLang="fr-FR" sz="2900" i="1" dirty="0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un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ange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1838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Histoire des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Girondins</a:t>
            </a:r>
            <a:endParaRPr lang="en-US" sz="2900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9521" y="1142040"/>
            <a:ext cx="3723840" cy="51615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080" y="829527"/>
            <a:ext cx="8087040" cy="497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596223"/>
            <a:ext cx="8228160" cy="1065712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646094"/>
            <a:ext cx="8228160" cy="4444307"/>
          </a:xfrm>
        </p:spPr>
        <p:txBody>
          <a:bodyPr tIns="25471" anchor="ctr"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000" dirty="0">
                <a:latin typeface="Goudy Old Style" pitchFamily="18" charset="0"/>
                <a:ea typeface="ＭＳ Ｐゴシック" pitchFamily="34" charset="-128"/>
              </a:rPr>
              <a:t>questions </a:t>
            </a:r>
            <a:r>
              <a:rPr lang="en-US" sz="2000" dirty="0" err="1">
                <a:latin typeface="Goudy Old Style" pitchFamily="18" charset="0"/>
                <a:ea typeface="ＭＳ Ｐゴシック" pitchFamily="34" charset="-128"/>
              </a:rPr>
              <a:t>d</a:t>
            </a:r>
            <a:r>
              <a:rPr lang="en-US" altLang="fr-FR" sz="2000" dirty="0" err="1">
                <a:latin typeface="Goudy Old Style" pitchFamily="18" charset="0"/>
                <a:ea typeface="ＭＳ Ｐゴシック" pitchFamily="34" charset="-128"/>
              </a:rPr>
              <a:t>’</a:t>
            </a:r>
            <a:r>
              <a:rPr lang="en-US" sz="2000" dirty="0" err="1">
                <a:latin typeface="Goudy Old Style" pitchFamily="18" charset="0"/>
                <a:ea typeface="ＭＳ Ｐゴシック" pitchFamily="34" charset="-128"/>
              </a:rPr>
              <a:t>argent</a:t>
            </a:r>
            <a:r>
              <a:rPr lang="en-US" sz="2000" dirty="0">
                <a:latin typeface="Goudy Old Style" pitchFamily="18" charset="0"/>
                <a:ea typeface="ＭＳ Ｐゴシック" pitchFamily="34" charset="-128"/>
              </a:rPr>
              <a:t>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000" dirty="0">
              <a:latin typeface="Goudy Old Style" pitchFamily="18" charset="0"/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Histoire de la </a:t>
            </a:r>
            <a:r>
              <a:rPr lang="en-US" sz="2000" i="1" dirty="0" err="1">
                <a:latin typeface="Goudy Old Style" pitchFamily="18" charset="0"/>
                <a:ea typeface="ＭＳ Ｐゴシック" pitchFamily="34" charset="-128"/>
              </a:rPr>
              <a:t>Restauration</a:t>
            </a: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Histoire de </a:t>
            </a:r>
            <a:r>
              <a:rPr lang="en-US" sz="2000" i="1" dirty="0" err="1">
                <a:latin typeface="Goudy Old Style" pitchFamily="18" charset="0"/>
                <a:ea typeface="ＭＳ Ｐゴシック" pitchFamily="34" charset="-128"/>
              </a:rPr>
              <a:t>de</a:t>
            </a: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 la </a:t>
            </a:r>
            <a:r>
              <a:rPr lang="en-US" sz="2000" i="1" dirty="0" err="1">
                <a:latin typeface="Goudy Old Style" pitchFamily="18" charset="0"/>
                <a:ea typeface="ＭＳ Ｐゴシック" pitchFamily="34" charset="-128"/>
              </a:rPr>
              <a:t>Turquie</a:t>
            </a: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Histoire de </a:t>
            </a:r>
            <a:r>
              <a:rPr lang="en-US" sz="2000" i="1" dirty="0" err="1">
                <a:latin typeface="Goudy Old Style" pitchFamily="18" charset="0"/>
                <a:ea typeface="ＭＳ Ｐゴシック" pitchFamily="34" charset="-128"/>
              </a:rPr>
              <a:t>de</a:t>
            </a:r>
            <a:r>
              <a:rPr lang="en-US" sz="2000" i="1" dirty="0">
                <a:latin typeface="Goudy Old Style" pitchFamily="18" charset="0"/>
                <a:ea typeface="ＭＳ Ｐゴシック" pitchFamily="34" charset="-128"/>
              </a:rPr>
              <a:t> la </a:t>
            </a:r>
            <a:r>
              <a:rPr lang="en-US" sz="2000" i="1" dirty="0" err="1">
                <a:latin typeface="Goudy Old Style" pitchFamily="18" charset="0"/>
                <a:ea typeface="ＭＳ Ｐゴシック" pitchFamily="34" charset="-128"/>
              </a:rPr>
              <a:t>Russie</a:t>
            </a:r>
            <a:endParaRPr lang="en-US" sz="2000" i="1" dirty="0">
              <a:latin typeface="Goudy Old Style" pitchFamily="18" charset="0"/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endParaRPr lang="tr-TR" sz="2000" dirty="0">
              <a:latin typeface="Goudy Old Style" pitchFamily="18" charset="0"/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Poétique</a:t>
            </a: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 de </a:t>
            </a: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Lamartine</a:t>
            </a:r>
            <a:endParaRPr lang="tr-TR" sz="2000" dirty="0">
              <a:latin typeface="Goudy Old Style" pitchFamily="18" charset="0"/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	</a:t>
            </a: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Épanchement</a:t>
            </a: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 </a:t>
            </a: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du</a:t>
            </a: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 </a:t>
            </a: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coeur</a:t>
            </a:r>
            <a:endParaRPr lang="tr-TR" sz="2000" dirty="0">
              <a:latin typeface="Goudy Old Style" pitchFamily="18" charset="0"/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	</a:t>
            </a: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Inspiration</a:t>
            </a: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 / </a:t>
            </a:r>
            <a:r>
              <a:rPr lang="tr-TR" sz="2000" dirty="0" err="1">
                <a:latin typeface="Goudy Old Style" pitchFamily="18" charset="0"/>
                <a:ea typeface="ＭＳ Ｐゴシック" pitchFamily="34" charset="-128"/>
              </a:rPr>
              <a:t>improvisation</a:t>
            </a:r>
            <a:r>
              <a:rPr lang="tr-TR" sz="2000" dirty="0">
                <a:latin typeface="Goudy Old Style" pitchFamily="18" charset="0"/>
                <a:ea typeface="ＭＳ Ｐゴシック" pitchFamily="34" charset="-128"/>
              </a:rPr>
              <a:t> </a:t>
            </a: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Ekran Gösterisi (4:3)</PresentationFormat>
  <Paragraphs>87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“Le Lac”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istanbul</dc:creator>
  <cp:lastModifiedBy>istanbul</cp:lastModifiedBy>
  <cp:revision>1</cp:revision>
  <dcterms:created xsi:type="dcterms:W3CDTF">2018-09-12T07:16:17Z</dcterms:created>
  <dcterms:modified xsi:type="dcterms:W3CDTF">2018-09-12T07:16:38Z</dcterms:modified>
</cp:coreProperties>
</file>