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06" r:id="rId13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5CE8"/>
    <a:srgbClr val="EB5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76667"/>
  </p:normalViewPr>
  <p:slideViewPr>
    <p:cSldViewPr>
      <p:cViewPr varScale="1">
        <p:scale>
          <a:sx n="47" d="100"/>
          <a:sy n="47" d="100"/>
        </p:scale>
        <p:origin x="1504" y="20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88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2769" y="850899"/>
            <a:ext cx="556646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3886" y="2187955"/>
            <a:ext cx="10984227" cy="3796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btecer@ankara.edu.t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048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27950" y="1441703"/>
            <a:ext cx="8597265" cy="1319530"/>
          </a:xfrm>
          <a:custGeom>
            <a:avLst/>
            <a:gdLst/>
            <a:ahLst/>
            <a:cxnLst/>
            <a:rect l="l" t="t" r="r" b="b"/>
            <a:pathLst>
              <a:path w="8597265" h="1319530">
                <a:moveTo>
                  <a:pt x="0" y="219862"/>
                </a:moveTo>
                <a:lnTo>
                  <a:pt x="4466" y="175552"/>
                </a:lnTo>
                <a:lnTo>
                  <a:pt x="17277" y="134281"/>
                </a:lnTo>
                <a:lnTo>
                  <a:pt x="37548" y="96935"/>
                </a:lnTo>
                <a:lnTo>
                  <a:pt x="64396" y="64396"/>
                </a:lnTo>
                <a:lnTo>
                  <a:pt x="96935" y="37549"/>
                </a:lnTo>
                <a:lnTo>
                  <a:pt x="134281" y="17277"/>
                </a:lnTo>
                <a:lnTo>
                  <a:pt x="175552" y="4466"/>
                </a:lnTo>
                <a:lnTo>
                  <a:pt x="219862" y="0"/>
                </a:lnTo>
                <a:lnTo>
                  <a:pt x="8376814" y="0"/>
                </a:lnTo>
                <a:lnTo>
                  <a:pt x="8421122" y="4466"/>
                </a:lnTo>
                <a:lnTo>
                  <a:pt x="8462392" y="17277"/>
                </a:lnTo>
                <a:lnTo>
                  <a:pt x="8499738" y="37549"/>
                </a:lnTo>
                <a:lnTo>
                  <a:pt x="8532277" y="64396"/>
                </a:lnTo>
                <a:lnTo>
                  <a:pt x="8559124" y="96935"/>
                </a:lnTo>
                <a:lnTo>
                  <a:pt x="8579396" y="134281"/>
                </a:lnTo>
                <a:lnTo>
                  <a:pt x="8592207" y="175552"/>
                </a:lnTo>
                <a:lnTo>
                  <a:pt x="8596674" y="219862"/>
                </a:lnTo>
                <a:lnTo>
                  <a:pt x="8596674" y="1099310"/>
                </a:lnTo>
                <a:lnTo>
                  <a:pt x="8592207" y="1143621"/>
                </a:lnTo>
                <a:lnTo>
                  <a:pt x="8579396" y="1184893"/>
                </a:lnTo>
                <a:lnTo>
                  <a:pt x="8559124" y="1222241"/>
                </a:lnTo>
                <a:lnTo>
                  <a:pt x="8532277" y="1254781"/>
                </a:lnTo>
                <a:lnTo>
                  <a:pt x="8499738" y="1281630"/>
                </a:lnTo>
                <a:lnTo>
                  <a:pt x="8462392" y="1301902"/>
                </a:lnTo>
                <a:lnTo>
                  <a:pt x="8421122" y="1314713"/>
                </a:lnTo>
                <a:lnTo>
                  <a:pt x="8376814" y="1319180"/>
                </a:lnTo>
                <a:lnTo>
                  <a:pt x="219862" y="1319180"/>
                </a:lnTo>
                <a:lnTo>
                  <a:pt x="175552" y="1314713"/>
                </a:lnTo>
                <a:lnTo>
                  <a:pt x="134281" y="1301902"/>
                </a:lnTo>
                <a:lnTo>
                  <a:pt x="96935" y="1281630"/>
                </a:lnTo>
                <a:lnTo>
                  <a:pt x="64396" y="1254781"/>
                </a:lnTo>
                <a:lnTo>
                  <a:pt x="37548" y="1222241"/>
                </a:lnTo>
                <a:lnTo>
                  <a:pt x="17277" y="1184893"/>
                </a:lnTo>
                <a:lnTo>
                  <a:pt x="4466" y="1143621"/>
                </a:lnTo>
                <a:lnTo>
                  <a:pt x="0" y="1099310"/>
                </a:lnTo>
                <a:lnTo>
                  <a:pt x="0" y="219862"/>
                </a:lnTo>
                <a:close/>
              </a:path>
            </a:pathLst>
          </a:custGeom>
          <a:ln w="12700">
            <a:solidFill>
              <a:srgbClr val="FE8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34185" y="1656765"/>
            <a:ext cx="891753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5500" spc="-225" dirty="0">
                <a:solidFill>
                  <a:srgbClr val="92D050"/>
                </a:solidFill>
              </a:rPr>
              <a:t>GENEL</a:t>
            </a:r>
            <a:r>
              <a:rPr sz="5500" spc="-465" dirty="0">
                <a:solidFill>
                  <a:srgbClr val="92D050"/>
                </a:solidFill>
              </a:rPr>
              <a:t> </a:t>
            </a:r>
            <a:r>
              <a:rPr sz="5500" spc="-280" dirty="0">
                <a:solidFill>
                  <a:srgbClr val="92D050"/>
                </a:solidFill>
              </a:rPr>
              <a:t>MİKROBİYOLOJİ</a:t>
            </a:r>
            <a:endParaRPr sz="5500" dirty="0"/>
          </a:p>
        </p:txBody>
      </p:sp>
      <p:sp>
        <p:nvSpPr>
          <p:cNvPr id="6" name="object 6"/>
          <p:cNvSpPr txBox="1"/>
          <p:nvPr/>
        </p:nvSpPr>
        <p:spPr>
          <a:xfrm>
            <a:off x="3429000" y="3415748"/>
            <a:ext cx="5785359" cy="24650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NİLGÜN 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BAŞAK</a:t>
            </a:r>
            <a:r>
              <a:rPr sz="36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Verdana"/>
                <a:cs typeface="Verdana"/>
              </a:rPr>
              <a:t>TECER</a:t>
            </a:r>
            <a:endParaRPr sz="3600" dirty="0"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ÖĞRETİM 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GÖREVLİSİ  </a:t>
            </a: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ANKARA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ÜNİVERSİTESİ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KALECİK </a:t>
            </a:r>
            <a:r>
              <a:rPr sz="2200" spc="-190" dirty="0">
                <a:solidFill>
                  <a:srgbClr val="FFFFFF"/>
                </a:solidFill>
                <a:latin typeface="Verdana"/>
                <a:cs typeface="Verdana"/>
              </a:rPr>
              <a:t>MESLEK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YÜKSEKOKULU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E-posta: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nbtecer@ankara.edu.tr</a:t>
            </a:r>
            <a:endParaRPr sz="2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1318022"/>
            <a:ext cx="10984227" cy="4616648"/>
          </a:xfrm>
        </p:spPr>
        <p:txBody>
          <a:bodyPr/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Bunzen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Beki ile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çalışırken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aşağıdaki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işlemlere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dikkat edilmelidir: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Ç̧alışma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sırasında bek yanında alev alıcı, parlayıcı maddeler bulunmamalıdır.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Analiz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güvenliği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açısından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pipet ile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tüp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erlen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ağzının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bunzen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beki alevinden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geçirilmesi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gereklidir. Bu esnada cam malzemenin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aşırı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ısınmasına sebebiyet verilmemelidir.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Aleve yakın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çalışılmalı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ağzı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açılan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petri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tüp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erlen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gibi malzemelerin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ağzı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aleve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dönük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tutulmalıdır.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Öze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aleve 45℃lik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açıyla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tutulmalı, etrafa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sıçrama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olmamasına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özen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gösterilmelidir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127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1318022"/>
            <a:ext cx="10984227" cy="5786199"/>
          </a:xfrm>
        </p:spPr>
        <p:txBody>
          <a:bodyPr/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Mikrobiyolojide aktarma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şekilleri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1"/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tüpten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tüpe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/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tüpten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kutusuna, </a:t>
            </a:r>
          </a:p>
          <a:p>
            <a:pPr lvl="1"/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kutusundan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tüpe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/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 Pipetle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tüpten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tüpe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/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 Pipetle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tüpten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kutusuna, </a:t>
            </a:r>
          </a:p>
          <a:p>
            <a:pPr lvl="1"/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 Direkt aktarma olarak sıralanabilir. </a:t>
            </a:r>
          </a:p>
          <a:p>
            <a:pPr algn="just"/>
            <a:endParaRPr lang="tr-TR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931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71339B-3578-5C4E-A73D-C2327E1B1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895600"/>
            <a:ext cx="10984227" cy="492443"/>
          </a:xfrm>
        </p:spPr>
        <p:txBody>
          <a:bodyPr/>
          <a:lstStyle/>
          <a:p>
            <a:pPr algn="ctr"/>
            <a:r>
              <a:rPr lang="tr-TR" sz="32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91476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62000" y="1676400"/>
            <a:ext cx="10984227" cy="4062651"/>
          </a:xfrm>
        </p:spPr>
        <p:txBody>
          <a:bodyPr/>
          <a:lstStyle/>
          <a:p>
            <a:pPr algn="just"/>
            <a:r>
              <a:rPr lang="tr-TR" b="1" dirty="0"/>
              <a:t> </a:t>
            </a:r>
          </a:p>
          <a:p>
            <a:pPr algn="just"/>
            <a:r>
              <a:rPr lang="tr-TR" b="1" dirty="0"/>
              <a:t> </a:t>
            </a:r>
          </a:p>
          <a:p>
            <a:pPr lvl="0" algn="just"/>
            <a:r>
              <a:rPr lang="tr-TR" b="1" dirty="0"/>
              <a:t>MİKROBİYOLOJİDE ASEPTİK ÇALIŞMA </a:t>
            </a:r>
          </a:p>
          <a:p>
            <a:pPr lvl="0" algn="just"/>
            <a:endParaRPr lang="tr-TR" b="1" dirty="0"/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Mikroorganizmaların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korunmus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bir alana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bulaşmalarının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önlenmesi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bunun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devamlılığının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sağlanmasına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asepsi,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amaçla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yapılan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işlemlerin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tamamına da aseptik teknik denir. Mikrobiyoloji uygulamalarında mikroorganizmalardan uzak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arındırılmıs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koşullarda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çalışmak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ancak aseptik teknik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sağlanır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/>
            <a:endParaRPr lang="tr-TR" b="1" dirty="0"/>
          </a:p>
          <a:p>
            <a:pPr lvl="0" algn="just"/>
            <a:endParaRPr lang="tr-TR" b="1" dirty="0"/>
          </a:p>
          <a:p>
            <a:pPr lvl="0"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0686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62000" y="1676400"/>
            <a:ext cx="10984227" cy="4616648"/>
          </a:xfrm>
        </p:spPr>
        <p:txBody>
          <a:bodyPr/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Aseptik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tekniğin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amaçları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İncelenmek istenilen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kültürlere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çevreden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diğer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istenmeyen ve incelemeyi yanıltacak mikroorganizmaların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bulaşmasını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kontaminasyonunu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kültürün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karışık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kültür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halini almasını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önlemek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Kültürdeki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mikroorganizmaların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özellikle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patojen olabileceklerin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çevreye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laboratuvarda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çalışanlara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bulaşmasını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önlemek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742950" lvl="1" indent="-285750" algn="just">
              <a:buFont typeface="Wingdings" pitchFamily="2" charset="2"/>
              <a:buChar char="ü"/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Laboratuvar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çalışma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güvenliğini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sağlanmaktır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340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62000" y="1676400"/>
            <a:ext cx="10984227" cy="4062651"/>
          </a:xfrm>
        </p:spPr>
        <p:txBody>
          <a:bodyPr/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Laboratuvar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çalışmalarında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kontaminasyon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tehlikesi her zaman vardır. Bu nedenle aseptik ortamlarda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kurallarına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önerilere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uygun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çalışılmalıdır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Aseptik ortam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oluşturulabilmesi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alanlarının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temizliği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dezenfeksiyonu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sağlanmalı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çalışmalar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daima bek alevi altında yapılmalıdır. </a:t>
            </a: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494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1318022"/>
            <a:ext cx="10984227" cy="5539978"/>
          </a:xfrm>
        </p:spPr>
        <p:txBody>
          <a:bodyPr/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Aseptik Teknikle </a:t>
            </a:r>
            <a:r>
              <a:rPr lang="tr-T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İlgili</a:t>
            </a:r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 Tanımlar </a:t>
            </a:r>
          </a:p>
          <a:p>
            <a:pPr algn="just"/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Asepsi: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kullanılacak alet ve malzemenin veya bulunulan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mekânın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hastalığa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neden olan mikroorganizmalardan arındırılması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Diğer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ifade ile mikroorganizmaların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korunmus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̧ bir alana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bulaşmalarının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önlenmesi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bunun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devamlılığının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sağlanmasına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asepsi denir. Bir ortam mikroorganizma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içeriyorsa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septik,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içermiyorsa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aseptik ortam olarak tanımlanır. Ameliyat gibi tıbbi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girişimler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mikrobiyoloji laboratuvar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çalışmaları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aseptik ortamlarda yapılmalıdır. </a:t>
            </a:r>
          </a:p>
          <a:p>
            <a:pPr algn="just"/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Antisepsi;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canlı doku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içindeki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patojen mikroorganizmaların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öldürülmesi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üremelerinin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engellenmesidir. </a:t>
            </a:r>
          </a:p>
          <a:p>
            <a:pPr algn="just"/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Antiseptik;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antisepsi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kullanılan kimyasal maddelerdir. Canlı doku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içindeki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mikroorganizmaların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öldürülmesi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üremelerinin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engellenmesi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kullanılan kimyasal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ürünlerdir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Canlı dokulara zarar vermemelidir.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44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0984227" cy="4616648"/>
          </a:xfrm>
        </p:spPr>
        <p:txBody>
          <a:bodyPr/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Aseptik Teknikle </a:t>
            </a:r>
            <a:r>
              <a:rPr lang="tr-T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İlgili</a:t>
            </a:r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 Tanımlar </a:t>
            </a:r>
          </a:p>
          <a:p>
            <a:pPr lvl="0"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Mikrobiyosidal</a:t>
            </a:r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Madde (</a:t>
            </a:r>
            <a:r>
              <a:rPr lang="tr-TR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Bakterisid</a:t>
            </a:r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Fungusid</a:t>
            </a:r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Virüsid</a:t>
            </a:r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vb.):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Mikroorganizmalar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öldürücu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̈ etki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gösteren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maddelere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mikrobiyosidal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madde denir. Genel olarak her hangi bir canlı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türu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̈ isminin sonuna “-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” eki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getirilmişse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 canlı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türu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̈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öldürücu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̈ etki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gösteren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madde anlamına gelir.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Bakterisid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bakteriler;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virüsid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virüsler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fungisid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funguslar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öldürücu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̈ etki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gösteren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madde anlamına gelmektedir.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41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1318022"/>
            <a:ext cx="10984227" cy="5232202"/>
          </a:xfrm>
        </p:spPr>
        <p:txBody>
          <a:bodyPr/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Aseptik Teknikle </a:t>
            </a:r>
            <a:r>
              <a:rPr lang="tr-T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İlgili</a:t>
            </a:r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 Tanımlar </a:t>
            </a:r>
          </a:p>
          <a:p>
            <a:pPr lvl="0" algn="just"/>
            <a:endParaRPr lang="tr-TR" sz="2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Temizlik: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Kir ve organik maddelerin mekanik olarak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uzaklaştırılması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Sterilizasyon: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maddenin;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bulunan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tüm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mikroorganizmalardan arındırılması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işlemine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sterilizasyon denir. 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sonrasında hastalık yapan ve yapmayan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tüm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mikroorganizmalar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öldürülmekte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uzaklaştırılmaktadır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Sterilizasyon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yapılmıs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̧ materyale de steril denir. </a:t>
            </a:r>
          </a:p>
          <a:p>
            <a:pPr algn="just"/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Dezenfeksiyon: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Cansız bir nesne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bakteri sporları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haric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̧ patojen mikroorganizmaların yok edilmesine dezenfeksiyon denir. Bu iş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kullanılan kimyasal maddelere de dezenfektan denir.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801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1318022"/>
            <a:ext cx="10984227" cy="4924425"/>
          </a:xfrm>
        </p:spPr>
        <p:txBody>
          <a:bodyPr/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Aseptik Teknikle </a:t>
            </a:r>
            <a:r>
              <a:rPr lang="tr-T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İlgili</a:t>
            </a:r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 Tanımlar </a:t>
            </a:r>
          </a:p>
          <a:p>
            <a:pPr lvl="0" algn="just"/>
            <a:endParaRPr lang="tr-TR" sz="2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Kontaminasyon</a:t>
            </a:r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Kirlenme,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bulaşma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anlamına gelir.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İstenmeyen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bir mikroorganizmanın ya da hastalık etmeninin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bulaşmasıdır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sz="2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Dekontaminasyon</a:t>
            </a:r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Cansız maddelerin emniyetle kullanılmasını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sağlamak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amacıyla patojen mikroorganizmaların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uzaklaştırılması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veya yok edilmesi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işlemidir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Enfeksiyon: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Hastalık yapıcı mikroorganizmanın canlıya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bulaşması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canlı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üreyerek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canlıda meydana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getirdiği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rahatsızlıklara verilen genel isimdir.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379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1318022"/>
            <a:ext cx="10984227" cy="4924425"/>
          </a:xfrm>
        </p:spPr>
        <p:txBody>
          <a:bodyPr/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MİKROBİYOLOJİDE ASEPTİK ÇALIŞMA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u="sng" dirty="0">
                <a:latin typeface="Arial" panose="020B0604020202020204" pitchFamily="34" charset="0"/>
                <a:cs typeface="Arial" panose="020B0604020202020204" pitchFamily="34" charset="0"/>
              </a:rPr>
              <a:t>Bek Alevi ile Çalışma</a:t>
            </a:r>
          </a:p>
          <a:p>
            <a:pPr lvl="0" algn="just"/>
            <a:endParaRPr lang="tr-TR" sz="2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Standart bir mikrobiyoloji laboratuvarında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çalışanların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analizin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güvenliğini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sağlayan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temel aygıt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bunzen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bekidir. Sistem, gaz ile hava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karışımının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yanma noktasından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önce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karıştırılmasından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ibarettir. Buna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içte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parlak mavi,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dışta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soluk mavi bir alev elde edilir ve alevin en sıcak yeri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içteki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alevin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üst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noktasıdır. Alev, sarı kırmızı renkli ise gaz hava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karışımı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doğru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değildir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yanma tam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gerçekleşmiyor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demektir. Mikrobiyoloji laboratuvar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çalışmaları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daima bek alev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çatısı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altında yapılmalıdır. </a:t>
            </a: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957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1219</TotalTime>
  <Words>1096</Words>
  <Application>Microsoft Macintosh PowerPoint</Application>
  <PresentationFormat>Geniş ekran</PresentationFormat>
  <Paragraphs>101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Verdana</vt:lpstr>
      <vt:lpstr>Wingdings</vt:lpstr>
      <vt:lpstr>Office Theme</vt:lpstr>
      <vt:lpstr>GENEL MİKROBİYOLOJİ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MİKROBİYOLOJİ</dc:title>
  <cp:lastModifiedBy>Özgür Tecer</cp:lastModifiedBy>
  <cp:revision>118</cp:revision>
  <dcterms:created xsi:type="dcterms:W3CDTF">2018-10-10T06:12:19Z</dcterms:created>
  <dcterms:modified xsi:type="dcterms:W3CDTF">2019-12-13T17:52:48Z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