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FD4B-A96F-4ACC-BF85-73504D0B8380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797F-AC95-43F8-917C-E758E4FD5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3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7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8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59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0FBC-24C0-4402-B832-DCF6ED343E8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3617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95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2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91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3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12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09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2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06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2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200"/>
              <a:t>Types of N fixers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tr-TR"/>
              <a:t>Associative N fixers</a:t>
            </a:r>
          </a:p>
          <a:p>
            <a:pPr lvl="1" eaLnBrk="1" hangingPunct="1"/>
            <a:r>
              <a:rPr lang="en-US" altLang="tr-TR" smtClean="0"/>
              <a:t>Occur in </a:t>
            </a:r>
            <a:r>
              <a:rPr lang="en-US" altLang="tr-TR" b="1" smtClean="0"/>
              <a:t>rhizosphere</a:t>
            </a:r>
            <a:r>
              <a:rPr lang="en-US" altLang="tr-TR" smtClean="0"/>
              <a:t> of plants (non-nodulated); moderate rates with C supply from plant root turnover and exudates (1-5 g-N m</a:t>
            </a:r>
            <a:r>
              <a:rPr lang="en-US" altLang="tr-TR" baseline="30000" smtClean="0"/>
              <a:t>-2</a:t>
            </a:r>
            <a:r>
              <a:rPr lang="en-US" altLang="tr-TR" smtClean="0"/>
              <a:t> y</a:t>
            </a:r>
            <a:r>
              <a:rPr lang="en-US" altLang="tr-TR" baseline="30000" smtClean="0"/>
              <a:t>-1</a:t>
            </a:r>
            <a:r>
              <a:rPr lang="en-US" altLang="tr-TR" smtClean="0"/>
              <a:t>)</a:t>
            </a:r>
          </a:p>
          <a:p>
            <a:pPr lvl="1" eaLnBrk="1" hangingPunct="1"/>
            <a:r>
              <a:rPr lang="en-US" altLang="tr-TR" smtClean="0"/>
              <a:t>Reduced [O</a:t>
            </a:r>
            <a:r>
              <a:rPr lang="en-US" altLang="tr-TR" baseline="-25000" smtClean="0"/>
              <a:t>2</a:t>
            </a:r>
            <a:r>
              <a:rPr lang="en-US" altLang="tr-TR" smtClean="0"/>
              <a:t>] by rapid respiration from plant roots</a:t>
            </a:r>
          </a:p>
          <a:p>
            <a:pPr lvl="1" eaLnBrk="1" hangingPunct="1"/>
            <a:r>
              <a:rPr lang="en-US" altLang="tr-TR" i="1" smtClean="0"/>
              <a:t>Azotobacter</a:t>
            </a:r>
            <a:r>
              <a:rPr lang="en-US" altLang="tr-TR" smtClean="0"/>
              <a:t>, </a:t>
            </a:r>
            <a:r>
              <a:rPr lang="en-US" altLang="tr-TR" i="1" smtClean="0"/>
              <a:t>Bacillus</a:t>
            </a:r>
            <a:r>
              <a:rPr lang="en-US" altLang="tr-TR" smtClean="0"/>
              <a:t>	</a:t>
            </a:r>
          </a:p>
          <a:p>
            <a:pPr lvl="1"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96708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4" descr="C:\USERS\esimms\COURSES\CURRENT\Soil Microbiology\Cyanobacteria\cycad_symbiosis\Cycas_micronesica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4000500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Text Box 5"/>
          <p:cNvSpPr txBox="1">
            <a:spLocks noChangeArrowheads="1"/>
          </p:cNvSpPr>
          <p:nvPr/>
        </p:nvSpPr>
        <p:spPr bwMode="auto">
          <a:xfrm>
            <a:off x="9067801" y="5805488"/>
            <a:ext cx="1343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olidFill>
                  <a:schemeClr val="bg1"/>
                </a:solidFill>
              </a:rPr>
              <a:t>© Paul Cox</a:t>
            </a:r>
          </a:p>
        </p:txBody>
      </p:sp>
      <p:sp>
        <p:nvSpPr>
          <p:cNvPr id="194564" name="Text Box 6"/>
          <p:cNvSpPr txBox="1">
            <a:spLocks noChangeArrowheads="1"/>
          </p:cNvSpPr>
          <p:nvPr/>
        </p:nvSpPr>
        <p:spPr bwMode="auto">
          <a:xfrm>
            <a:off x="7543800" y="76200"/>
            <a:ext cx="274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 i="1"/>
              <a:t>Cycas micronesica</a:t>
            </a:r>
          </a:p>
        </p:txBody>
      </p:sp>
      <p:pic>
        <p:nvPicPr>
          <p:cNvPr id="194565" name="Picture 8" descr="C:\USERS\esimms\COURSES\CURRENT\Soil Microbiology\Cyanobacteria\cycad_symbiosis\BMAA_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8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7" descr="C:\USERS\esimms\COURSES\CURRENT\Soil Microbiology\Cyanobacteria\cycad_symbiosis\Cycas_armstrongii_fru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325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Rectangle 9"/>
          <p:cNvSpPr>
            <a:spLocks noChangeArrowheads="1"/>
          </p:cNvSpPr>
          <p:nvPr/>
        </p:nvSpPr>
        <p:spPr bwMode="auto">
          <a:xfrm>
            <a:off x="1600201" y="228600"/>
            <a:ext cx="2938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ym typeface="Symbol" panose="05050102010706020507" pitchFamily="18" charset="2"/>
              </a:rPr>
              <a:t></a:t>
            </a:r>
            <a:r>
              <a:rPr lang="en-US" altLang="tr-TR"/>
              <a:t>-N-methylamino-L-alanine</a:t>
            </a:r>
            <a:br>
              <a:rPr lang="en-US" altLang="tr-TR"/>
            </a:br>
            <a:r>
              <a:rPr lang="en-US" altLang="tr-TR"/>
              <a:t>   (BMAA)</a:t>
            </a:r>
          </a:p>
        </p:txBody>
      </p:sp>
    </p:spTree>
    <p:extLst>
      <p:ext uri="{BB962C8B-B14F-4D97-AF65-F5344CB8AC3E}">
        <p14:creationId xmlns:p14="http://schemas.microsoft.com/office/powerpoint/2010/main" val="185377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4"/>
          <p:cNvSpPr txBox="1">
            <a:spLocks noChangeArrowheads="1"/>
          </p:cNvSpPr>
          <p:nvPr/>
        </p:nvSpPr>
        <p:spPr bwMode="auto">
          <a:xfrm>
            <a:off x="7434264" y="5638801"/>
            <a:ext cx="2624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2000"/>
              <a:t>Guam flying fox</a:t>
            </a:r>
            <a:br>
              <a:rPr lang="en-US" altLang="tr-TR" sz="2000"/>
            </a:br>
            <a:r>
              <a:rPr lang="en-US" altLang="tr-TR" sz="2000"/>
              <a:t>(</a:t>
            </a:r>
            <a:r>
              <a:rPr lang="en-US" altLang="tr-TR" sz="2000" i="1"/>
              <a:t>Pteropus mariannus</a:t>
            </a:r>
            <a:r>
              <a:rPr lang="en-US" altLang="tr-TR" sz="2000"/>
              <a:t>)</a:t>
            </a:r>
            <a:br>
              <a:rPr lang="en-US" altLang="tr-TR" sz="2000"/>
            </a:br>
            <a:r>
              <a:rPr lang="en-US" altLang="tr-TR" sz="2000"/>
              <a:t>bio-magnification</a:t>
            </a:r>
          </a:p>
        </p:txBody>
      </p:sp>
      <p:pic>
        <p:nvPicPr>
          <p:cNvPr id="195587" name="Picture 5" descr="C:\USERS\esimms\COURSES\CURRENT\Soil Microbiology\Cyanobacteria\cycad_symbiosis\flyingf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35941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8" name="Picture 6" descr="C:\USERS\esimms\COURSES\CURRENT\Soil Microbiology\Cyanobacteria\cycad_symbiosis\Cycas_armstrongii_fru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25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9" name="Picture 7" descr="C:\USERS\esimms\COURSES\CURRENT\Soil Microbiology\Cyanobacteria\cycad_symbiosis\flyingfox_DavidWorthing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810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0" name="Picture 9" descr="C:\USERS\esimms\COURSES\CURRENT\Soil Microbiology\Cyanobacteria\cycad_symbiosis\BMAA_stru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1" name="Rectangle 10"/>
          <p:cNvSpPr>
            <a:spLocks noChangeArrowheads="1"/>
          </p:cNvSpPr>
          <p:nvPr/>
        </p:nvSpPr>
        <p:spPr bwMode="auto">
          <a:xfrm>
            <a:off x="4071938" y="76200"/>
            <a:ext cx="2938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ym typeface="Symbol" panose="05050102010706020507" pitchFamily="18" charset="2"/>
              </a:rPr>
              <a:t></a:t>
            </a:r>
            <a:r>
              <a:rPr lang="en-US" altLang="tr-TR"/>
              <a:t>-N-methylamino-L-alanine</a:t>
            </a:r>
            <a:br>
              <a:rPr lang="en-US" altLang="tr-TR"/>
            </a:br>
            <a:r>
              <a:rPr lang="en-US" altLang="tr-TR"/>
              <a:t>   (BMAA)</a:t>
            </a:r>
          </a:p>
        </p:txBody>
      </p:sp>
    </p:spTree>
    <p:extLst>
      <p:ext uri="{BB962C8B-B14F-4D97-AF65-F5344CB8AC3E}">
        <p14:creationId xmlns:p14="http://schemas.microsoft.com/office/powerpoint/2010/main" val="27014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C:\USERS\esimms\COURSES\CURRENT\Soil Microbiology\SymbioticNfixation\Frankia-plant\Frankia_vesicles_Benson_Bourret_Harriott-Sims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467601" y="152400"/>
            <a:ext cx="237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 i="1"/>
              <a:t>Frankia</a:t>
            </a:r>
            <a:r>
              <a:rPr lang="en-US" altLang="tr-TR" sz="2400"/>
              <a:t> vesicles</a:t>
            </a:r>
          </a:p>
        </p:txBody>
      </p:sp>
      <p:pic>
        <p:nvPicPr>
          <p:cNvPr id="196612" name="Picture 4" descr="C:\USERS\esimms\COURSES\CURRENT\Soil Microbiology\SymbioticNfixation\Frankia-plant\Nod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37126"/>
            <a:ext cx="7543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286000" y="3962400"/>
            <a:ext cx="296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 i="1"/>
              <a:t>Frankia</a:t>
            </a:r>
            <a:r>
              <a:rPr lang="en-US" altLang="tr-TR" sz="2400"/>
              <a:t> root nodules</a:t>
            </a:r>
          </a:p>
        </p:txBody>
      </p:sp>
      <p:pic>
        <p:nvPicPr>
          <p:cNvPr id="196614" name="Picture 6" descr="C:\USERS\esimms\COURSES\CURRENT\Soil Microbiology\SymbioticNfixation\Frankia-plant\frankia_alnus.p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6324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5" name="Picture 7" descr="C:\USERS\esimms\COURSES\CURRENT\Soil Microbiology\SymbioticNfixation\Frankia-plant\CpI1SporesC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2819401"/>
            <a:ext cx="16541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9286876" y="4343401"/>
            <a:ext cx="1533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Spores &amp; hyphae</a:t>
            </a:r>
          </a:p>
        </p:txBody>
      </p:sp>
    </p:spTree>
    <p:extLst>
      <p:ext uri="{BB962C8B-B14F-4D97-AF65-F5344CB8AC3E}">
        <p14:creationId xmlns:p14="http://schemas.microsoft.com/office/powerpoint/2010/main" val="273961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C:\USERS\esimms\COURSES\CURRENT\Soil Microbiology\SymbioticNfixation\Frankia-plant\RhamPhy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371600"/>
            <a:ext cx="3952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5" name="Picture 3" descr="C:\USERS\esimms\COURSES\CURRENT\Soil Microbiology\SymbioticNfixation\Frankia-plant\15a_Ceanothus_cuneatus-Plantago_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-381000"/>
            <a:ext cx="10182226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133601" y="4114800"/>
            <a:ext cx="166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 i="1"/>
              <a:t>Ceanothus</a:t>
            </a:r>
            <a:endParaRPr lang="en-US" altLang="tr-TR" sz="2400"/>
          </a:p>
        </p:txBody>
      </p:sp>
    </p:spTree>
    <p:extLst>
      <p:ext uri="{BB962C8B-B14F-4D97-AF65-F5344CB8AC3E}">
        <p14:creationId xmlns:p14="http://schemas.microsoft.com/office/powerpoint/2010/main" val="322559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tr-TR" sz="3200"/>
              <a:t>Types of N fixers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762000"/>
            <a:ext cx="78486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tr-TR" sz="1800"/>
              <a:t>Free-living N fixers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1600"/>
              <a:t>Heterotrophic bacteria that get organic C from environment and where N is limiting (e.g., decaying logs)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1600"/>
              <a:t>Rates low due to low C supply and lack of O</a:t>
            </a:r>
            <a:r>
              <a:rPr lang="en-US" altLang="tr-TR" sz="1600" baseline="-25000"/>
              <a:t>2</a:t>
            </a:r>
            <a:r>
              <a:rPr lang="en-US" altLang="tr-TR" sz="1600"/>
              <a:t> protection (0.1-0.5 g-N m</a:t>
            </a:r>
            <a:r>
              <a:rPr lang="en-US" altLang="tr-TR" sz="1600" baseline="30000"/>
              <a:t>-2</a:t>
            </a:r>
            <a:r>
              <a:rPr lang="en-US" altLang="tr-TR" sz="1600"/>
              <a:t> y</a:t>
            </a:r>
            <a:r>
              <a:rPr lang="en-US" altLang="tr-TR" sz="1600" baseline="30000"/>
              <a:t>-1</a:t>
            </a:r>
            <a:r>
              <a:rPr lang="en-US" altLang="tr-TR" sz="16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tr-TR" sz="1800"/>
              <a:t>Also, </a:t>
            </a:r>
            <a:r>
              <a:rPr lang="en-US" altLang="tr-TR" sz="1800" b="1"/>
              <a:t>cyanobacteria</a:t>
            </a:r>
            <a:r>
              <a:rPr lang="en-US" altLang="tr-TR" sz="1800"/>
              <a:t> (free-living photo-autotrophs); symbiotic </a:t>
            </a:r>
            <a:r>
              <a:rPr lang="en-US" altLang="tr-TR" sz="1800" b="1"/>
              <a:t>lichens</a:t>
            </a:r>
            <a:r>
              <a:rPr lang="en-US" altLang="tr-TR" sz="1800"/>
              <a:t> (cyanobacteria with fungi offering physical protection)</a:t>
            </a:r>
          </a:p>
        </p:txBody>
      </p:sp>
      <p:pic>
        <p:nvPicPr>
          <p:cNvPr id="198660" name="Picture 4" descr="31-17-LichenAnatomy-L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3965576"/>
            <a:ext cx="6629400" cy="2892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8661" name="Picture 6" descr="31-16-Lichen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048000"/>
            <a:ext cx="2524125" cy="3810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33495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066800"/>
            <a:ext cx="4495800" cy="1295400"/>
          </a:xfrm>
        </p:spPr>
        <p:txBody>
          <a:bodyPr/>
          <a:lstStyle/>
          <a:p>
            <a:pPr eaLnBrk="1" hangingPunct="1"/>
            <a:r>
              <a:rPr lang="en-US" altLang="tr-TR" sz="2000"/>
              <a:t>C. When/where does it happen?</a:t>
            </a:r>
            <a:br>
              <a:rPr lang="en-US" altLang="tr-TR" sz="2000"/>
            </a:br>
            <a:r>
              <a:rPr lang="en-US" altLang="tr-TR" sz="2000"/>
              <a:t>N-fixing species are common in early succession</a:t>
            </a:r>
          </a:p>
        </p:txBody>
      </p:sp>
      <p:pic>
        <p:nvPicPr>
          <p:cNvPr id="199683" name="Picture 3" descr="successionneacolas copy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0" y="0"/>
            <a:ext cx="454025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6172200" y="6324600"/>
            <a:ext cx="1779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1600">
                <a:solidFill>
                  <a:schemeClr val="bg1"/>
                </a:solidFill>
                <a:latin typeface="Comic Sans MS" panose="030F0702030302020204" pitchFamily="66" charset="0"/>
              </a:rPr>
              <a:t>Photo: D. Hooper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2422526" y="4648201"/>
            <a:ext cx="3597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tr-TR" sz="2000">
                <a:latin typeface="Comic Sans MS" panose="030F0702030302020204" pitchFamily="66" charset="0"/>
              </a:rPr>
              <a:t> Lichens early in primary succession following deglaciation in Alaska. </a:t>
            </a:r>
          </a:p>
          <a:p>
            <a:pPr eaLnBrk="1" hangingPunct="1">
              <a:buFontTx/>
              <a:buChar char="-"/>
            </a:pPr>
            <a:r>
              <a:rPr lang="en-US" altLang="tr-TR" sz="2000">
                <a:latin typeface="Comic Sans MS" panose="030F0702030302020204" pitchFamily="66" charset="0"/>
              </a:rPr>
              <a:t> Alder at later stages.</a:t>
            </a:r>
          </a:p>
        </p:txBody>
      </p:sp>
    </p:spTree>
    <p:extLst>
      <p:ext uri="{BB962C8B-B14F-4D97-AF65-F5344CB8AC3E}">
        <p14:creationId xmlns:p14="http://schemas.microsoft.com/office/powerpoint/2010/main" val="43161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tr-TR" sz="2800">
                <a:solidFill>
                  <a:srgbClr val="FF0000"/>
                </a:solidFill>
              </a:rPr>
              <a:t>Red alder in secondary succession following clearcutting near Lake Whatcom</a:t>
            </a:r>
          </a:p>
        </p:txBody>
      </p:sp>
      <p:pic>
        <p:nvPicPr>
          <p:cNvPr id="200707" name="Picture 3" descr="log2ndgrowth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5556" r="3134" b="5556"/>
          <a:stretch>
            <a:fillRect/>
          </a:stretch>
        </p:blipFill>
        <p:spPr>
          <a:xfrm>
            <a:off x="1524000" y="1047750"/>
            <a:ext cx="8991600" cy="5657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8610600" y="6248400"/>
            <a:ext cx="1779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1600">
                <a:solidFill>
                  <a:schemeClr val="bg1"/>
                </a:solidFill>
                <a:latin typeface="Comic Sans MS" panose="030F0702030302020204" pitchFamily="66" charset="0"/>
              </a:rPr>
              <a:t>Photo: D. Hooper</a:t>
            </a:r>
          </a:p>
        </p:txBody>
      </p:sp>
    </p:spTree>
    <p:extLst>
      <p:ext uri="{BB962C8B-B14F-4D97-AF65-F5344CB8AC3E}">
        <p14:creationId xmlns:p14="http://schemas.microsoft.com/office/powerpoint/2010/main" val="196012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a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1"/>
            <a:ext cx="6400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676400" y="381000"/>
            <a:ext cx="21336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r-TR" sz="1600">
                <a:latin typeface="Comic Sans MS" panose="030F0702030302020204" pitchFamily="66" charset="0"/>
              </a:rPr>
              <a:t>Alder and the other woody hosts of </a:t>
            </a:r>
            <a:r>
              <a:rPr lang="en-US" altLang="tr-TR" sz="1600" i="1">
                <a:latin typeface="Comic Sans MS" panose="030F0702030302020204" pitchFamily="66" charset="0"/>
              </a:rPr>
              <a:t>Frankia</a:t>
            </a:r>
            <a:r>
              <a:rPr lang="en-US" altLang="tr-TR" sz="1600">
                <a:latin typeface="Comic Sans MS" panose="030F0702030302020204" pitchFamily="66" charset="0"/>
              </a:rPr>
              <a:t> are typical pioneer species that invade nutrient-poor soils. These plants probably benefit from the nitrogen-fixing association, while supplying the bacterial symbiont with photosynthetic products.</a:t>
            </a:r>
          </a:p>
        </p:txBody>
      </p:sp>
    </p:spTree>
    <p:extLst>
      <p:ext uri="{BB962C8B-B14F-4D97-AF65-F5344CB8AC3E}">
        <p14:creationId xmlns:p14="http://schemas.microsoft.com/office/powerpoint/2010/main" val="29594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09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tr-TR" smtClean="0"/>
              <a:t>d. Paradox of N limitation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tr-TR" smtClean="0"/>
              <a:t>Nitrogen is the element that most frequently limits terrestrial NPP</a:t>
            </a:r>
          </a:p>
          <a:p>
            <a:pPr eaLnBrk="1" hangingPunct="1"/>
            <a:r>
              <a:rPr lang="en-US" altLang="tr-TR" smtClean="0"/>
              <a:t>N</a:t>
            </a:r>
            <a:r>
              <a:rPr lang="en-US" altLang="tr-TR" baseline="-25000" smtClean="0"/>
              <a:t>2</a:t>
            </a:r>
            <a:r>
              <a:rPr lang="en-US" altLang="tr-TR" smtClean="0"/>
              <a:t> is the most abundant component of the atmosphere</a:t>
            </a:r>
          </a:p>
          <a:p>
            <a:pPr eaLnBrk="1" hangingPunct="1"/>
            <a:r>
              <a:rPr lang="en-US" altLang="tr-TR" smtClean="0"/>
              <a:t>Why doesn’t nitrogen fixation occur almost everywhere?</a:t>
            </a:r>
          </a:p>
          <a:p>
            <a:pPr eaLnBrk="1" hangingPunct="1"/>
            <a:r>
              <a:rPr lang="en-US" altLang="tr-TR" smtClean="0"/>
              <a:t>Why don’t N fixers have competitive advantage until N becomes non-limiting?</a:t>
            </a:r>
          </a:p>
        </p:txBody>
      </p:sp>
    </p:spTree>
    <p:extLst>
      <p:ext uri="{BB962C8B-B14F-4D97-AF65-F5344CB8AC3E}">
        <p14:creationId xmlns:p14="http://schemas.microsoft.com/office/powerpoint/2010/main" val="73751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 smtClean="0"/>
              <a:t>Environmental limitations to N fixation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tr-TR" smtClean="0"/>
              <a:t>Energy availability in closed-canopy ecosystems</a:t>
            </a:r>
          </a:p>
          <a:p>
            <a:pPr lvl="1" eaLnBrk="1" hangingPunct="1"/>
            <a:r>
              <a:rPr lang="en-US" altLang="tr-TR" smtClean="0"/>
              <a:t>N-fixers seldom light-limited in well-mixed aquatic ecosystems (e.g., lakes)</a:t>
            </a:r>
          </a:p>
          <a:p>
            <a:pPr eaLnBrk="1" hangingPunct="1"/>
            <a:r>
              <a:rPr lang="en-US" altLang="tr-TR" smtClean="0"/>
              <a:t>Nutrient limitation (e.g., P, Mo, Fe, S)</a:t>
            </a:r>
          </a:p>
          <a:p>
            <a:pPr lvl="1" eaLnBrk="1" hangingPunct="1"/>
            <a:r>
              <a:rPr lang="en-US" altLang="tr-TR" smtClean="0"/>
              <a:t>These elements may be the ultimate controls over N supply and NPP</a:t>
            </a:r>
          </a:p>
          <a:p>
            <a:pPr eaLnBrk="1" hangingPunct="1"/>
            <a:r>
              <a:rPr lang="en-US" altLang="tr-TR" smtClean="0"/>
              <a:t>Grazing</a:t>
            </a:r>
          </a:p>
          <a:p>
            <a:pPr lvl="1" eaLnBrk="1" hangingPunct="1"/>
            <a:r>
              <a:rPr lang="en-US" altLang="tr-TR" smtClean="0"/>
              <a:t>N fixers often preferred forage</a:t>
            </a:r>
          </a:p>
        </p:txBody>
      </p:sp>
    </p:spTree>
    <p:extLst>
      <p:ext uri="{BB962C8B-B14F-4D97-AF65-F5344CB8AC3E}">
        <p14:creationId xmlns:p14="http://schemas.microsoft.com/office/powerpoint/2010/main" val="339838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6781800" y="2832100"/>
            <a:ext cx="3835400" cy="5842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100000">
                <a:srgbClr val="13061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 sz="2400"/>
          </a:p>
        </p:txBody>
      </p:sp>
      <p:sp>
        <p:nvSpPr>
          <p:cNvPr id="186371" name="Line 3"/>
          <p:cNvSpPr>
            <a:spLocks noChangeShapeType="1"/>
          </p:cNvSpPr>
          <p:nvPr/>
        </p:nvSpPr>
        <p:spPr bwMode="auto">
          <a:xfrm>
            <a:off x="1524000" y="1066800"/>
            <a:ext cx="9144000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372" name="Line 4"/>
          <p:cNvSpPr>
            <a:spLocks noChangeShapeType="1"/>
          </p:cNvSpPr>
          <p:nvPr/>
        </p:nvSpPr>
        <p:spPr bwMode="auto">
          <a:xfrm flipV="1">
            <a:off x="3200400" y="304800"/>
            <a:ext cx="3657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3200400" y="812800"/>
            <a:ext cx="3657600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374" name="Line 6"/>
          <p:cNvSpPr>
            <a:spLocks noChangeShapeType="1"/>
          </p:cNvSpPr>
          <p:nvPr/>
        </p:nvSpPr>
        <p:spPr bwMode="auto">
          <a:xfrm>
            <a:off x="3200400" y="2514600"/>
            <a:ext cx="3657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>
            <a:off x="3200400" y="3124200"/>
            <a:ext cx="3657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3200400" y="5562600"/>
            <a:ext cx="3657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3200400" y="5029200"/>
            <a:ext cx="3657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>
            <a:off x="3200400" y="3810000"/>
            <a:ext cx="3657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86379" name="Group 11"/>
          <p:cNvGrpSpPr>
            <a:grpSpLocks/>
          </p:cNvGrpSpPr>
          <p:nvPr/>
        </p:nvGrpSpPr>
        <p:grpSpPr bwMode="auto">
          <a:xfrm>
            <a:off x="6858000" y="127000"/>
            <a:ext cx="457200" cy="330200"/>
            <a:chOff x="4896" y="1440"/>
            <a:chExt cx="288" cy="288"/>
          </a:xfrm>
        </p:grpSpPr>
        <p:sp>
          <p:nvSpPr>
            <p:cNvPr id="186492" name="Line 12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93" name="Line 13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94" name="Line 14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95" name="Line 15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96" name="Line 16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86380" name="Group 17"/>
          <p:cNvGrpSpPr>
            <a:grpSpLocks/>
          </p:cNvGrpSpPr>
          <p:nvPr/>
        </p:nvGrpSpPr>
        <p:grpSpPr bwMode="auto">
          <a:xfrm>
            <a:off x="6858000" y="660400"/>
            <a:ext cx="457200" cy="330200"/>
            <a:chOff x="4896" y="1440"/>
            <a:chExt cx="288" cy="288"/>
          </a:xfrm>
        </p:grpSpPr>
        <p:sp>
          <p:nvSpPr>
            <p:cNvPr id="186487" name="Line 18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88" name="Line 19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89" name="Line 20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90" name="Line 21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91" name="Line 22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86381" name="Group 23"/>
          <p:cNvGrpSpPr>
            <a:grpSpLocks/>
          </p:cNvGrpSpPr>
          <p:nvPr/>
        </p:nvGrpSpPr>
        <p:grpSpPr bwMode="auto">
          <a:xfrm>
            <a:off x="6858000" y="4648200"/>
            <a:ext cx="457200" cy="609600"/>
            <a:chOff x="4896" y="1440"/>
            <a:chExt cx="288" cy="288"/>
          </a:xfrm>
        </p:grpSpPr>
        <p:sp>
          <p:nvSpPr>
            <p:cNvPr id="186482" name="Line 24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83" name="Line 25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84" name="Line 26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85" name="Line 27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86" name="Line 28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86382" name="Group 29"/>
          <p:cNvGrpSpPr>
            <a:grpSpLocks/>
          </p:cNvGrpSpPr>
          <p:nvPr/>
        </p:nvGrpSpPr>
        <p:grpSpPr bwMode="auto">
          <a:xfrm>
            <a:off x="3657600" y="3962400"/>
            <a:ext cx="1600200" cy="457200"/>
            <a:chOff x="4896" y="1440"/>
            <a:chExt cx="288" cy="288"/>
          </a:xfrm>
        </p:grpSpPr>
        <p:sp>
          <p:nvSpPr>
            <p:cNvPr id="186477" name="Line 30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78" name="Line 31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79" name="Line 32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80" name="Line 33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81" name="Line 34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86383" name="Group 35"/>
          <p:cNvGrpSpPr>
            <a:grpSpLocks/>
          </p:cNvGrpSpPr>
          <p:nvPr/>
        </p:nvGrpSpPr>
        <p:grpSpPr bwMode="auto">
          <a:xfrm>
            <a:off x="6858000" y="3505200"/>
            <a:ext cx="457200" cy="457200"/>
            <a:chOff x="4896" y="1440"/>
            <a:chExt cx="288" cy="288"/>
          </a:xfrm>
        </p:grpSpPr>
        <p:sp>
          <p:nvSpPr>
            <p:cNvPr id="186472" name="Line 36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73" name="Line 37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74" name="Line 38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75" name="Line 39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76" name="Line 40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86384" name="Line 41"/>
          <p:cNvSpPr>
            <a:spLocks noChangeShapeType="1"/>
          </p:cNvSpPr>
          <p:nvPr/>
        </p:nvSpPr>
        <p:spPr bwMode="auto">
          <a:xfrm>
            <a:off x="3200400" y="4114800"/>
            <a:ext cx="457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86385" name="Group 42"/>
          <p:cNvGrpSpPr>
            <a:grpSpLocks/>
          </p:cNvGrpSpPr>
          <p:nvPr/>
        </p:nvGrpSpPr>
        <p:grpSpPr bwMode="auto">
          <a:xfrm>
            <a:off x="6858000" y="2895600"/>
            <a:ext cx="457200" cy="457200"/>
            <a:chOff x="4896" y="1440"/>
            <a:chExt cx="288" cy="288"/>
          </a:xfrm>
        </p:grpSpPr>
        <p:sp>
          <p:nvSpPr>
            <p:cNvPr id="186467" name="Line 43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68" name="Line 44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69" name="Line 45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70" name="Line 46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71" name="Line 47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86386" name="Group 48"/>
          <p:cNvGrpSpPr>
            <a:grpSpLocks/>
          </p:cNvGrpSpPr>
          <p:nvPr/>
        </p:nvGrpSpPr>
        <p:grpSpPr bwMode="auto">
          <a:xfrm>
            <a:off x="6858000" y="2438400"/>
            <a:ext cx="457200" cy="304800"/>
            <a:chOff x="4896" y="1440"/>
            <a:chExt cx="288" cy="288"/>
          </a:xfrm>
        </p:grpSpPr>
        <p:sp>
          <p:nvSpPr>
            <p:cNvPr id="186462" name="Line 49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63" name="Line 50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64" name="Line 51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65" name="Line 52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66" name="Line 53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86387" name="Rectangle 54"/>
          <p:cNvSpPr>
            <a:spLocks noChangeArrowheads="1"/>
          </p:cNvSpPr>
          <p:nvPr/>
        </p:nvSpPr>
        <p:spPr bwMode="auto">
          <a:xfrm>
            <a:off x="8421688" y="5257801"/>
            <a:ext cx="1504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1600" i="1"/>
              <a:t>Rhizobium</a:t>
            </a:r>
            <a:endParaRPr lang="en-US" altLang="tr-TR" sz="1600" i="1">
              <a:solidFill>
                <a:schemeClr val="bg1"/>
              </a:solidFill>
            </a:endParaRPr>
          </a:p>
          <a:p>
            <a:pPr algn="ctr"/>
            <a:r>
              <a:rPr lang="en-US" altLang="tr-TR" sz="1600" i="1">
                <a:solidFill>
                  <a:srgbClr val="FFFF00"/>
                </a:solidFill>
              </a:rPr>
              <a:t>Agrobacterium</a:t>
            </a:r>
            <a:endParaRPr lang="en-US" altLang="tr-TR" sz="1600" i="1">
              <a:solidFill>
                <a:schemeClr val="hlink"/>
              </a:solidFill>
            </a:endParaRPr>
          </a:p>
        </p:txBody>
      </p:sp>
      <p:sp>
        <p:nvSpPr>
          <p:cNvPr id="186388" name="Rectangle 55"/>
          <p:cNvSpPr>
            <a:spLocks noChangeArrowheads="1"/>
          </p:cNvSpPr>
          <p:nvPr/>
        </p:nvSpPr>
        <p:spPr bwMode="auto">
          <a:xfrm>
            <a:off x="8686801" y="6400800"/>
            <a:ext cx="192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/>
              <a:t>Sawada et al. 2003</a:t>
            </a:r>
          </a:p>
        </p:txBody>
      </p:sp>
      <p:sp>
        <p:nvSpPr>
          <p:cNvPr id="186389" name="Rectangle 56"/>
          <p:cNvSpPr>
            <a:spLocks noChangeArrowheads="1"/>
          </p:cNvSpPr>
          <p:nvPr/>
        </p:nvSpPr>
        <p:spPr bwMode="auto">
          <a:xfrm>
            <a:off x="8334375" y="4648200"/>
            <a:ext cx="14684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1600" i="1"/>
              <a:t>Sinorhizobium</a:t>
            </a:r>
            <a:endParaRPr lang="en-US" altLang="tr-TR" sz="1600" i="1">
              <a:solidFill>
                <a:schemeClr val="bg1"/>
              </a:solidFill>
            </a:endParaRPr>
          </a:p>
          <a:p>
            <a:pPr algn="ctr"/>
            <a:r>
              <a:rPr lang="en-US" altLang="tr-TR" sz="1600" i="1">
                <a:solidFill>
                  <a:srgbClr val="FFFF00"/>
                </a:solidFill>
              </a:rPr>
              <a:t>Ensifer</a:t>
            </a:r>
            <a:endParaRPr lang="en-US" altLang="tr-TR" sz="1600" i="1">
              <a:solidFill>
                <a:schemeClr val="hlink"/>
              </a:solidFill>
            </a:endParaRPr>
          </a:p>
          <a:p>
            <a:pPr algn="ctr"/>
            <a:endParaRPr lang="en-US" altLang="tr-TR" sz="1600" i="1">
              <a:solidFill>
                <a:schemeClr val="bg1"/>
              </a:solidFill>
            </a:endParaRPr>
          </a:p>
        </p:txBody>
      </p:sp>
      <p:grpSp>
        <p:nvGrpSpPr>
          <p:cNvPr id="186390" name="Group 57"/>
          <p:cNvGrpSpPr>
            <a:grpSpLocks/>
          </p:cNvGrpSpPr>
          <p:nvPr/>
        </p:nvGrpSpPr>
        <p:grpSpPr bwMode="auto">
          <a:xfrm>
            <a:off x="3657600" y="4572000"/>
            <a:ext cx="1600200" cy="228600"/>
            <a:chOff x="4896" y="1440"/>
            <a:chExt cx="288" cy="288"/>
          </a:xfrm>
        </p:grpSpPr>
        <p:sp>
          <p:nvSpPr>
            <p:cNvPr id="186457" name="Line 58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58" name="Line 59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59" name="Line 60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60" name="Line 61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61" name="Line 62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86391" name="Line 63"/>
          <p:cNvSpPr>
            <a:spLocks noChangeShapeType="1"/>
          </p:cNvSpPr>
          <p:nvPr/>
        </p:nvSpPr>
        <p:spPr bwMode="auto">
          <a:xfrm>
            <a:off x="3200400" y="4724400"/>
            <a:ext cx="457200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392" name="Rectangle 64"/>
          <p:cNvSpPr>
            <a:spLocks noChangeArrowheads="1"/>
          </p:cNvSpPr>
          <p:nvPr/>
        </p:nvSpPr>
        <p:spPr bwMode="auto">
          <a:xfrm>
            <a:off x="8458201" y="3548063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/>
              <a:t>Mesorhizobium</a:t>
            </a:r>
            <a:r>
              <a:rPr lang="en-US" altLang="tr-TR" sz="1600" i="1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186393" name="Rectangle 65"/>
          <p:cNvSpPr>
            <a:spLocks noChangeArrowheads="1"/>
          </p:cNvSpPr>
          <p:nvPr/>
        </p:nvSpPr>
        <p:spPr bwMode="auto">
          <a:xfrm>
            <a:off x="8205789" y="2817814"/>
            <a:ext cx="17986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1600" i="1"/>
              <a:t>Bradyrhizobium</a:t>
            </a:r>
            <a:endParaRPr lang="en-US" altLang="tr-TR" sz="1600" i="1">
              <a:solidFill>
                <a:schemeClr val="bg1"/>
              </a:solidFill>
            </a:endParaRPr>
          </a:p>
          <a:p>
            <a:pPr algn="ctr"/>
            <a:r>
              <a:rPr lang="en-US" altLang="tr-TR" sz="1600" i="1">
                <a:solidFill>
                  <a:srgbClr val="FFFF00"/>
                </a:solidFill>
              </a:rPr>
              <a:t>Nitrobacter, Afipia</a:t>
            </a:r>
            <a:endParaRPr lang="en-US" altLang="tr-TR" sz="1600" i="1">
              <a:solidFill>
                <a:schemeClr val="folHlink"/>
              </a:solidFill>
            </a:endParaRPr>
          </a:p>
        </p:txBody>
      </p:sp>
      <p:sp>
        <p:nvSpPr>
          <p:cNvPr id="186394" name="Rectangle 66"/>
          <p:cNvSpPr>
            <a:spLocks noChangeArrowheads="1"/>
          </p:cNvSpPr>
          <p:nvPr/>
        </p:nvSpPr>
        <p:spPr bwMode="auto">
          <a:xfrm>
            <a:off x="8305801" y="2436813"/>
            <a:ext cx="1787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/>
              <a:t>Methylobacterium</a:t>
            </a:r>
          </a:p>
        </p:txBody>
      </p:sp>
      <p:sp>
        <p:nvSpPr>
          <p:cNvPr id="186395" name="Rectangle 67"/>
          <p:cNvSpPr>
            <a:spLocks noChangeArrowheads="1"/>
          </p:cNvSpPr>
          <p:nvPr/>
        </p:nvSpPr>
        <p:spPr bwMode="auto">
          <a:xfrm>
            <a:off x="8458200" y="2100263"/>
            <a:ext cx="1468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/>
              <a:t>Sinorhizobium</a:t>
            </a:r>
          </a:p>
        </p:txBody>
      </p:sp>
      <p:grpSp>
        <p:nvGrpSpPr>
          <p:cNvPr id="186396" name="Group 68"/>
          <p:cNvGrpSpPr>
            <a:grpSpLocks/>
          </p:cNvGrpSpPr>
          <p:nvPr/>
        </p:nvGrpSpPr>
        <p:grpSpPr bwMode="auto">
          <a:xfrm>
            <a:off x="3200400" y="1676400"/>
            <a:ext cx="4114800" cy="177800"/>
            <a:chOff x="2016" y="720"/>
            <a:chExt cx="2592" cy="192"/>
          </a:xfrm>
        </p:grpSpPr>
        <p:sp>
          <p:nvSpPr>
            <p:cNvPr id="186450" name="Line 69"/>
            <p:cNvSpPr>
              <a:spLocks noChangeShapeType="1"/>
            </p:cNvSpPr>
            <p:nvPr/>
          </p:nvSpPr>
          <p:spPr bwMode="auto">
            <a:xfrm>
              <a:off x="2016" y="864"/>
              <a:ext cx="2304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86451" name="Group 70"/>
            <p:cNvGrpSpPr>
              <a:grpSpLocks/>
            </p:cNvGrpSpPr>
            <p:nvPr/>
          </p:nvGrpSpPr>
          <p:grpSpPr bwMode="auto">
            <a:xfrm>
              <a:off x="4320" y="720"/>
              <a:ext cx="288" cy="192"/>
              <a:chOff x="4896" y="1440"/>
              <a:chExt cx="288" cy="288"/>
            </a:xfrm>
          </p:grpSpPr>
          <p:sp>
            <p:nvSpPr>
              <p:cNvPr id="186452" name="Line 71"/>
              <p:cNvSpPr>
                <a:spLocks noChangeShapeType="1"/>
              </p:cNvSpPr>
              <p:nvPr/>
            </p:nvSpPr>
            <p:spPr bwMode="auto">
              <a:xfrm flipV="1">
                <a:off x="4896" y="1440"/>
                <a:ext cx="0" cy="2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53" name="Line 72"/>
              <p:cNvSpPr>
                <a:spLocks noChangeShapeType="1"/>
              </p:cNvSpPr>
              <p:nvPr/>
            </p:nvSpPr>
            <p:spPr bwMode="auto">
              <a:xfrm flipV="1">
                <a:off x="4896" y="1440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54" name="Line 73"/>
              <p:cNvSpPr>
                <a:spLocks noChangeShapeType="1"/>
              </p:cNvSpPr>
              <p:nvPr/>
            </p:nvSpPr>
            <p:spPr bwMode="auto">
              <a:xfrm flipV="1">
                <a:off x="4896" y="1536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55" name="Line 74"/>
              <p:cNvSpPr>
                <a:spLocks noChangeShapeType="1"/>
              </p:cNvSpPr>
              <p:nvPr/>
            </p:nvSpPr>
            <p:spPr bwMode="auto">
              <a:xfrm flipV="1">
                <a:off x="4896" y="1632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56" name="Line 75"/>
              <p:cNvSpPr>
                <a:spLocks noChangeShapeType="1"/>
              </p:cNvSpPr>
              <p:nvPr/>
            </p:nvSpPr>
            <p:spPr bwMode="auto">
              <a:xfrm flipV="1">
                <a:off x="4896" y="172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86397" name="Group 76"/>
          <p:cNvGrpSpPr>
            <a:grpSpLocks/>
          </p:cNvGrpSpPr>
          <p:nvPr/>
        </p:nvGrpSpPr>
        <p:grpSpPr bwMode="auto">
          <a:xfrm>
            <a:off x="3200400" y="2133600"/>
            <a:ext cx="4114800" cy="254000"/>
            <a:chOff x="2016" y="720"/>
            <a:chExt cx="2592" cy="192"/>
          </a:xfrm>
        </p:grpSpPr>
        <p:sp>
          <p:nvSpPr>
            <p:cNvPr id="186443" name="Line 77"/>
            <p:cNvSpPr>
              <a:spLocks noChangeShapeType="1"/>
            </p:cNvSpPr>
            <p:nvPr/>
          </p:nvSpPr>
          <p:spPr bwMode="auto">
            <a:xfrm>
              <a:off x="2016" y="864"/>
              <a:ext cx="2304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86444" name="Group 78"/>
            <p:cNvGrpSpPr>
              <a:grpSpLocks/>
            </p:cNvGrpSpPr>
            <p:nvPr/>
          </p:nvGrpSpPr>
          <p:grpSpPr bwMode="auto">
            <a:xfrm>
              <a:off x="4320" y="720"/>
              <a:ext cx="288" cy="192"/>
              <a:chOff x="4896" y="1440"/>
              <a:chExt cx="288" cy="288"/>
            </a:xfrm>
          </p:grpSpPr>
          <p:sp>
            <p:nvSpPr>
              <p:cNvPr id="186445" name="Line 79"/>
              <p:cNvSpPr>
                <a:spLocks noChangeShapeType="1"/>
              </p:cNvSpPr>
              <p:nvPr/>
            </p:nvSpPr>
            <p:spPr bwMode="auto">
              <a:xfrm flipV="1">
                <a:off x="4896" y="1440"/>
                <a:ext cx="0" cy="2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46" name="Line 80"/>
              <p:cNvSpPr>
                <a:spLocks noChangeShapeType="1"/>
              </p:cNvSpPr>
              <p:nvPr/>
            </p:nvSpPr>
            <p:spPr bwMode="auto">
              <a:xfrm flipV="1">
                <a:off x="4896" y="1440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47" name="Line 81"/>
              <p:cNvSpPr>
                <a:spLocks noChangeShapeType="1"/>
              </p:cNvSpPr>
              <p:nvPr/>
            </p:nvSpPr>
            <p:spPr bwMode="auto">
              <a:xfrm flipV="1">
                <a:off x="4896" y="1536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48" name="Line 82"/>
              <p:cNvSpPr>
                <a:spLocks noChangeShapeType="1"/>
              </p:cNvSpPr>
              <p:nvPr/>
            </p:nvSpPr>
            <p:spPr bwMode="auto">
              <a:xfrm flipV="1">
                <a:off x="4896" y="1632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49" name="Line 83"/>
              <p:cNvSpPr>
                <a:spLocks noChangeShapeType="1"/>
              </p:cNvSpPr>
              <p:nvPr/>
            </p:nvSpPr>
            <p:spPr bwMode="auto">
              <a:xfrm flipV="1">
                <a:off x="4896" y="172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86398" name="Group 84"/>
          <p:cNvGrpSpPr>
            <a:grpSpLocks/>
          </p:cNvGrpSpPr>
          <p:nvPr/>
        </p:nvGrpSpPr>
        <p:grpSpPr bwMode="auto">
          <a:xfrm>
            <a:off x="3200400" y="1905000"/>
            <a:ext cx="4114800" cy="177800"/>
            <a:chOff x="2016" y="720"/>
            <a:chExt cx="2592" cy="192"/>
          </a:xfrm>
        </p:grpSpPr>
        <p:sp>
          <p:nvSpPr>
            <p:cNvPr id="186436" name="Line 85"/>
            <p:cNvSpPr>
              <a:spLocks noChangeShapeType="1"/>
            </p:cNvSpPr>
            <p:nvPr/>
          </p:nvSpPr>
          <p:spPr bwMode="auto">
            <a:xfrm>
              <a:off x="2016" y="864"/>
              <a:ext cx="2304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86437" name="Group 86"/>
            <p:cNvGrpSpPr>
              <a:grpSpLocks/>
            </p:cNvGrpSpPr>
            <p:nvPr/>
          </p:nvGrpSpPr>
          <p:grpSpPr bwMode="auto">
            <a:xfrm>
              <a:off x="4320" y="720"/>
              <a:ext cx="288" cy="192"/>
              <a:chOff x="4896" y="1440"/>
              <a:chExt cx="288" cy="288"/>
            </a:xfrm>
          </p:grpSpPr>
          <p:sp>
            <p:nvSpPr>
              <p:cNvPr id="186438" name="Line 87"/>
              <p:cNvSpPr>
                <a:spLocks noChangeShapeType="1"/>
              </p:cNvSpPr>
              <p:nvPr/>
            </p:nvSpPr>
            <p:spPr bwMode="auto">
              <a:xfrm flipV="1">
                <a:off x="4896" y="1440"/>
                <a:ext cx="0" cy="2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39" name="Line 88"/>
              <p:cNvSpPr>
                <a:spLocks noChangeShapeType="1"/>
              </p:cNvSpPr>
              <p:nvPr/>
            </p:nvSpPr>
            <p:spPr bwMode="auto">
              <a:xfrm flipV="1">
                <a:off x="4896" y="1440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40" name="Line 89"/>
              <p:cNvSpPr>
                <a:spLocks noChangeShapeType="1"/>
              </p:cNvSpPr>
              <p:nvPr/>
            </p:nvSpPr>
            <p:spPr bwMode="auto">
              <a:xfrm flipV="1">
                <a:off x="4896" y="1536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41" name="Line 90"/>
              <p:cNvSpPr>
                <a:spLocks noChangeShapeType="1"/>
              </p:cNvSpPr>
              <p:nvPr/>
            </p:nvSpPr>
            <p:spPr bwMode="auto">
              <a:xfrm flipV="1">
                <a:off x="4896" y="1632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6442" name="Line 91"/>
              <p:cNvSpPr>
                <a:spLocks noChangeShapeType="1"/>
              </p:cNvSpPr>
              <p:nvPr/>
            </p:nvSpPr>
            <p:spPr bwMode="auto">
              <a:xfrm flipV="1">
                <a:off x="4896" y="1728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186399" name="Rectangle 92"/>
          <p:cNvSpPr>
            <a:spLocks noChangeArrowheads="1"/>
          </p:cNvSpPr>
          <p:nvPr/>
        </p:nvSpPr>
        <p:spPr bwMode="auto">
          <a:xfrm>
            <a:off x="8674100" y="1598613"/>
            <a:ext cx="91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/>
              <a:t>Devosia</a:t>
            </a:r>
          </a:p>
        </p:txBody>
      </p:sp>
      <p:sp>
        <p:nvSpPr>
          <p:cNvPr id="186400" name="Rectangle 93"/>
          <p:cNvSpPr>
            <a:spLocks noChangeArrowheads="1"/>
          </p:cNvSpPr>
          <p:nvPr/>
        </p:nvSpPr>
        <p:spPr bwMode="auto">
          <a:xfrm>
            <a:off x="8534401" y="1871663"/>
            <a:ext cx="1412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/>
              <a:t>Azorhizobium</a:t>
            </a:r>
          </a:p>
        </p:txBody>
      </p:sp>
      <p:sp>
        <p:nvSpPr>
          <p:cNvPr id="186401" name="Rectangle 94"/>
          <p:cNvSpPr>
            <a:spLocks noChangeArrowheads="1"/>
          </p:cNvSpPr>
          <p:nvPr/>
        </p:nvSpPr>
        <p:spPr bwMode="auto">
          <a:xfrm>
            <a:off x="8712200" y="120650"/>
            <a:ext cx="1028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/>
              <a:t>Ralstonia</a:t>
            </a:r>
          </a:p>
        </p:txBody>
      </p:sp>
      <p:sp>
        <p:nvSpPr>
          <p:cNvPr id="186402" name="Rectangle 95"/>
          <p:cNvSpPr>
            <a:spLocks noChangeArrowheads="1"/>
          </p:cNvSpPr>
          <p:nvPr/>
        </p:nvSpPr>
        <p:spPr bwMode="auto">
          <a:xfrm>
            <a:off x="8686800" y="531813"/>
            <a:ext cx="1322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/>
              <a:t>Burkholderia</a:t>
            </a:r>
          </a:p>
        </p:txBody>
      </p:sp>
      <p:grpSp>
        <p:nvGrpSpPr>
          <p:cNvPr id="186403" name="Group 96"/>
          <p:cNvGrpSpPr>
            <a:grpSpLocks/>
          </p:cNvGrpSpPr>
          <p:nvPr/>
        </p:nvGrpSpPr>
        <p:grpSpPr bwMode="auto">
          <a:xfrm>
            <a:off x="3581400" y="1219200"/>
            <a:ext cx="1600200" cy="304800"/>
            <a:chOff x="4896" y="1440"/>
            <a:chExt cx="288" cy="288"/>
          </a:xfrm>
        </p:grpSpPr>
        <p:sp>
          <p:nvSpPr>
            <p:cNvPr id="186431" name="Line 97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32" name="Line 98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33" name="Line 99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34" name="Line 100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35" name="Line 101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86404" name="Rectangle 102"/>
          <p:cNvSpPr>
            <a:spLocks noChangeArrowheads="1"/>
          </p:cNvSpPr>
          <p:nvPr/>
        </p:nvSpPr>
        <p:spPr bwMode="auto">
          <a:xfrm>
            <a:off x="5410201" y="1217613"/>
            <a:ext cx="106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>
                <a:solidFill>
                  <a:srgbClr val="FFFF00"/>
                </a:solidFill>
              </a:rPr>
              <a:t>Rickettsia</a:t>
            </a:r>
          </a:p>
        </p:txBody>
      </p:sp>
      <p:sp>
        <p:nvSpPr>
          <p:cNvPr id="186405" name="Line 103"/>
          <p:cNvSpPr>
            <a:spLocks noChangeShapeType="1"/>
          </p:cNvSpPr>
          <p:nvPr/>
        </p:nvSpPr>
        <p:spPr bwMode="auto">
          <a:xfrm>
            <a:off x="3200400" y="1828800"/>
            <a:ext cx="0" cy="3733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406" name="Line 104"/>
          <p:cNvSpPr>
            <a:spLocks noChangeShapeType="1"/>
          </p:cNvSpPr>
          <p:nvPr/>
        </p:nvSpPr>
        <p:spPr bwMode="auto">
          <a:xfrm>
            <a:off x="3200400" y="304800"/>
            <a:ext cx="12700" cy="508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407" name="Line 105"/>
          <p:cNvSpPr>
            <a:spLocks noChangeShapeType="1"/>
          </p:cNvSpPr>
          <p:nvPr/>
        </p:nvSpPr>
        <p:spPr bwMode="auto">
          <a:xfrm>
            <a:off x="3048000" y="3200400"/>
            <a:ext cx="152400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408" name="Line 106"/>
          <p:cNvSpPr>
            <a:spLocks noChangeShapeType="1"/>
          </p:cNvSpPr>
          <p:nvPr/>
        </p:nvSpPr>
        <p:spPr bwMode="auto">
          <a:xfrm>
            <a:off x="3048000" y="533400"/>
            <a:ext cx="152400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409" name="Line 107"/>
          <p:cNvSpPr>
            <a:spLocks noChangeShapeType="1"/>
          </p:cNvSpPr>
          <p:nvPr/>
        </p:nvSpPr>
        <p:spPr bwMode="auto">
          <a:xfrm>
            <a:off x="3048000" y="533400"/>
            <a:ext cx="0" cy="2667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410" name="Line 108"/>
          <p:cNvSpPr>
            <a:spLocks noChangeShapeType="1"/>
          </p:cNvSpPr>
          <p:nvPr/>
        </p:nvSpPr>
        <p:spPr bwMode="auto">
          <a:xfrm>
            <a:off x="3048000" y="1371600"/>
            <a:ext cx="53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411" name="Rectangle 109"/>
          <p:cNvSpPr>
            <a:spLocks noChangeArrowheads="1"/>
          </p:cNvSpPr>
          <p:nvPr/>
        </p:nvSpPr>
        <p:spPr bwMode="auto">
          <a:xfrm>
            <a:off x="5486401" y="3960813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>
                <a:solidFill>
                  <a:srgbClr val="FFFF00"/>
                </a:solidFill>
              </a:rPr>
              <a:t>Bartonella</a:t>
            </a:r>
          </a:p>
        </p:txBody>
      </p:sp>
      <p:sp>
        <p:nvSpPr>
          <p:cNvPr id="186412" name="Rectangle 110"/>
          <p:cNvSpPr>
            <a:spLocks noChangeArrowheads="1"/>
          </p:cNvSpPr>
          <p:nvPr/>
        </p:nvSpPr>
        <p:spPr bwMode="auto">
          <a:xfrm>
            <a:off x="7615238" y="3808413"/>
            <a:ext cx="2881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>
                <a:solidFill>
                  <a:srgbClr val="FFFF00"/>
                </a:solidFill>
              </a:rPr>
              <a:t>Aminobacter, Phyllobacterium</a:t>
            </a:r>
          </a:p>
        </p:txBody>
      </p:sp>
      <p:sp>
        <p:nvSpPr>
          <p:cNvPr id="186413" name="Rectangle 111"/>
          <p:cNvSpPr>
            <a:spLocks noChangeArrowheads="1"/>
          </p:cNvSpPr>
          <p:nvPr/>
        </p:nvSpPr>
        <p:spPr bwMode="auto">
          <a:xfrm>
            <a:off x="1905000" y="3722688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5400" b="1" i="1">
                <a:sym typeface="Symbol" panose="05050102010706020507" pitchFamily="18" charset="2"/>
              </a:rPr>
              <a:t></a:t>
            </a:r>
            <a:endParaRPr lang="en-US" altLang="tr-TR" sz="5400" b="1" i="1"/>
          </a:p>
        </p:txBody>
      </p:sp>
      <p:sp>
        <p:nvSpPr>
          <p:cNvPr id="186414" name="Rectangle 112"/>
          <p:cNvSpPr>
            <a:spLocks noChangeArrowheads="1"/>
          </p:cNvSpPr>
          <p:nvPr/>
        </p:nvSpPr>
        <p:spPr bwMode="auto">
          <a:xfrm>
            <a:off x="1981200" y="2032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5400" b="1" i="1">
                <a:sym typeface="Symbol" panose="05050102010706020507" pitchFamily="18" charset="2"/>
              </a:rPr>
              <a:t></a:t>
            </a:r>
          </a:p>
        </p:txBody>
      </p:sp>
      <p:sp>
        <p:nvSpPr>
          <p:cNvPr id="186415" name="Rectangle 113"/>
          <p:cNvSpPr>
            <a:spLocks noChangeArrowheads="1"/>
          </p:cNvSpPr>
          <p:nvPr/>
        </p:nvSpPr>
        <p:spPr bwMode="auto">
          <a:xfrm>
            <a:off x="1600200" y="5943601"/>
            <a:ext cx="73421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600" b="1"/>
              <a:t>-Rhizobial symbioses have evolved ~10 times</a:t>
            </a:r>
            <a:endParaRPr lang="en-US" altLang="tr-TR" sz="2600" b="1">
              <a:solidFill>
                <a:schemeClr val="bg1"/>
              </a:solidFill>
            </a:endParaRPr>
          </a:p>
          <a:p>
            <a:r>
              <a:rPr lang="en-US" altLang="tr-TR" sz="2600" b="1">
                <a:solidFill>
                  <a:srgbClr val="EBFF57"/>
                </a:solidFill>
              </a:rPr>
              <a:t>-Nested  parasites &amp; non-symbionts</a:t>
            </a:r>
            <a:endParaRPr lang="en-US" altLang="tr-TR" sz="2600" b="1">
              <a:solidFill>
                <a:schemeClr val="hlink"/>
              </a:solidFill>
            </a:endParaRPr>
          </a:p>
        </p:txBody>
      </p:sp>
      <p:sp>
        <p:nvSpPr>
          <p:cNvPr id="186416" name="Rectangle 114"/>
          <p:cNvSpPr>
            <a:spLocks noChangeArrowheads="1"/>
          </p:cNvSpPr>
          <p:nvPr/>
        </p:nvSpPr>
        <p:spPr bwMode="auto">
          <a:xfrm>
            <a:off x="5562600" y="4418013"/>
            <a:ext cx="91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 i="1">
                <a:solidFill>
                  <a:srgbClr val="FFFF00"/>
                </a:solidFill>
              </a:rPr>
              <a:t>Brucella</a:t>
            </a:r>
          </a:p>
        </p:txBody>
      </p:sp>
      <p:grpSp>
        <p:nvGrpSpPr>
          <p:cNvPr id="186417" name="Group 115"/>
          <p:cNvGrpSpPr>
            <a:grpSpLocks/>
          </p:cNvGrpSpPr>
          <p:nvPr/>
        </p:nvGrpSpPr>
        <p:grpSpPr bwMode="auto">
          <a:xfrm>
            <a:off x="6858000" y="5384800"/>
            <a:ext cx="457200" cy="330200"/>
            <a:chOff x="4896" y="1440"/>
            <a:chExt cx="288" cy="288"/>
          </a:xfrm>
        </p:grpSpPr>
        <p:sp>
          <p:nvSpPr>
            <p:cNvPr id="186426" name="Line 116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27" name="Line 117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28" name="Line 118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29" name="Line 119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30" name="Line 120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86418" name="Group 121"/>
          <p:cNvGrpSpPr>
            <a:grpSpLocks/>
          </p:cNvGrpSpPr>
          <p:nvPr/>
        </p:nvGrpSpPr>
        <p:grpSpPr bwMode="auto">
          <a:xfrm>
            <a:off x="6858000" y="3581400"/>
            <a:ext cx="457200" cy="457200"/>
            <a:chOff x="4896" y="1440"/>
            <a:chExt cx="288" cy="288"/>
          </a:xfrm>
        </p:grpSpPr>
        <p:sp>
          <p:nvSpPr>
            <p:cNvPr id="186421" name="Line 122"/>
            <p:cNvSpPr>
              <a:spLocks noChangeShapeType="1"/>
            </p:cNvSpPr>
            <p:nvPr/>
          </p:nvSpPr>
          <p:spPr bwMode="auto">
            <a:xfrm flipV="1">
              <a:off x="4896" y="1440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22" name="Line 123"/>
            <p:cNvSpPr>
              <a:spLocks noChangeShapeType="1"/>
            </p:cNvSpPr>
            <p:nvPr/>
          </p:nvSpPr>
          <p:spPr bwMode="auto">
            <a:xfrm flipV="1">
              <a:off x="4896" y="1440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23" name="Line 124"/>
            <p:cNvSpPr>
              <a:spLocks noChangeShapeType="1"/>
            </p:cNvSpPr>
            <p:nvPr/>
          </p:nvSpPr>
          <p:spPr bwMode="auto">
            <a:xfrm flipV="1">
              <a:off x="4896" y="1536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24" name="Line 125"/>
            <p:cNvSpPr>
              <a:spLocks noChangeShapeType="1"/>
            </p:cNvSpPr>
            <p:nvPr/>
          </p:nvSpPr>
          <p:spPr bwMode="auto">
            <a:xfrm flipV="1">
              <a:off x="4896" y="1632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6425" name="Line 126"/>
            <p:cNvSpPr>
              <a:spLocks noChangeShapeType="1"/>
            </p:cNvSpPr>
            <p:nvPr/>
          </p:nvSpPr>
          <p:spPr bwMode="auto">
            <a:xfrm flipV="1">
              <a:off x="4896" y="172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86419" name="Line 127"/>
          <p:cNvSpPr>
            <a:spLocks noChangeShapeType="1"/>
          </p:cNvSpPr>
          <p:nvPr/>
        </p:nvSpPr>
        <p:spPr bwMode="auto">
          <a:xfrm>
            <a:off x="1612900" y="3048000"/>
            <a:ext cx="14351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6420" name="Rectangle 128"/>
          <p:cNvSpPr>
            <a:spLocks noChangeArrowheads="1"/>
          </p:cNvSpPr>
          <p:nvPr/>
        </p:nvSpPr>
        <p:spPr bwMode="auto">
          <a:xfrm>
            <a:off x="1528763" y="3082925"/>
            <a:ext cx="150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1600"/>
              <a:t>Proteobacteria</a:t>
            </a:r>
          </a:p>
        </p:txBody>
      </p:sp>
    </p:spTree>
    <p:extLst>
      <p:ext uri="{BB962C8B-B14F-4D97-AF65-F5344CB8AC3E}">
        <p14:creationId xmlns:p14="http://schemas.microsoft.com/office/powerpoint/2010/main" val="240166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lphaUcPeriod"/>
            </a:pPr>
            <a:r>
              <a:rPr lang="en-US" altLang="tr-TR" sz="3200"/>
              <a:t>Inputs</a:t>
            </a:r>
            <a:br>
              <a:rPr lang="en-US" altLang="tr-TR" sz="3200"/>
            </a:br>
            <a:r>
              <a:rPr lang="en-US" altLang="tr-TR" sz="3200"/>
              <a:t>2. Nitrogen Deposition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r-TR" b="1"/>
              <a:t>Wet deposition</a:t>
            </a:r>
            <a:r>
              <a:rPr lang="en-US" altLang="tr-TR"/>
              <a:t>: dissolved in precipitation</a:t>
            </a:r>
          </a:p>
          <a:p>
            <a:pPr eaLnBrk="1" hangingPunct="1"/>
            <a:r>
              <a:rPr lang="en-US" altLang="tr-TR" b="1"/>
              <a:t>Dry deposition</a:t>
            </a:r>
            <a:r>
              <a:rPr lang="en-US" altLang="tr-TR"/>
              <a:t>: dust or aerosols by sedimentation (vertical) or impaction (horizontal)</a:t>
            </a:r>
          </a:p>
          <a:p>
            <a:pPr eaLnBrk="1" hangingPunct="1"/>
            <a:r>
              <a:rPr lang="en-US" altLang="tr-TR" b="1"/>
              <a:t>Cloud water</a:t>
            </a:r>
            <a:r>
              <a:rPr lang="en-US" altLang="tr-TR"/>
              <a:t>: water droplets to plant surfaces immersed in fog; only important in coastal and mountainous areas</a:t>
            </a:r>
          </a:p>
        </p:txBody>
      </p:sp>
    </p:spTree>
    <p:extLst>
      <p:ext uri="{BB962C8B-B14F-4D97-AF65-F5344CB8AC3E}">
        <p14:creationId xmlns:p14="http://schemas.microsoft.com/office/powerpoint/2010/main" val="237285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tr-TR" sz="3200"/>
              <a:t>B. Internal Cycling of Nitrogen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/>
              <a:t>In natural ecosystems, most N taken up by plants becomes available through decomposition of organic matter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mtClean="0"/>
              <a:t>Over 90% of soil nitrogen is organically bound in </a:t>
            </a:r>
            <a:r>
              <a:rPr lang="en-US" altLang="tr-TR" b="1" smtClean="0"/>
              <a:t>detritus</a:t>
            </a:r>
            <a:r>
              <a:rPr lang="en-US" altLang="tr-TR" smtClean="0"/>
              <a:t> in a form unavailable to organisms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mtClean="0"/>
              <a:t>The soil microflora secrete </a:t>
            </a:r>
            <a:r>
              <a:rPr lang="en-US" altLang="tr-TR" b="1" smtClean="0"/>
              <a:t>extracellular enzymes</a:t>
            </a:r>
            <a:r>
              <a:rPr lang="en-US" altLang="tr-TR" smtClean="0"/>
              <a:t> (</a:t>
            </a:r>
            <a:r>
              <a:rPr lang="en-US" altLang="tr-TR" b="1" smtClean="0"/>
              <a:t>exoenzymes</a:t>
            </a:r>
            <a:r>
              <a:rPr lang="en-US" altLang="tr-TR" smtClean="0"/>
              <a:t>) such as proteases, ribonucleases, and chitinases to break down large polymers into water-soluble units such as amino acids and nucleotides that can be absorbed</a:t>
            </a:r>
          </a:p>
        </p:txBody>
      </p:sp>
    </p:spTree>
    <p:extLst>
      <p:ext uri="{BB962C8B-B14F-4D97-AF65-F5344CB8AC3E}">
        <p14:creationId xmlns:p14="http://schemas.microsoft.com/office/powerpoint/2010/main" val="85696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200"/>
              <a:t>2. Nitrification</a:t>
            </a:r>
            <a:br>
              <a:rPr lang="en-US" altLang="tr-TR" sz="3200"/>
            </a:br>
            <a:r>
              <a:rPr lang="en-US" altLang="tr-TR" sz="3200"/>
              <a:t>a. Why is Nitrification Important?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tr-TR" sz="2400"/>
              <a:t>Nitrate is more mobile than ammonium, so more readily leached from soil</a:t>
            </a:r>
          </a:p>
          <a:p>
            <a:pPr eaLnBrk="1" hangingPunct="1"/>
            <a:r>
              <a:rPr lang="en-US" altLang="tr-TR" sz="2400"/>
              <a:t>Substrate for denitrification (N loss as a gas)</a:t>
            </a:r>
          </a:p>
          <a:p>
            <a:pPr eaLnBrk="1" hangingPunct="1"/>
            <a:r>
              <a:rPr lang="en-US" altLang="tr-TR" sz="2400"/>
              <a:t>Generates acidity if nitrate is lost from soil</a:t>
            </a:r>
          </a:p>
          <a:p>
            <a:pPr eaLnBrk="1" hangingPunct="1"/>
            <a:r>
              <a:rPr lang="en-US" altLang="tr-TR" sz="2400"/>
              <a:t>Loss of nitrate results in loss of base cations</a:t>
            </a: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9203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tr-TR" sz="3200"/>
              <a:t>2.b. Controls on Nitrification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tr-TR">
                <a:cs typeface="Times New Roman" panose="02020603050405020304" pitchFamily="18" charset="0"/>
              </a:rPr>
              <a:t>NH</a:t>
            </a:r>
            <a:r>
              <a:rPr lang="en-US" altLang="tr-TR" baseline="-30000">
                <a:cs typeface="Times New Roman" panose="02020603050405020304" pitchFamily="18" charset="0"/>
              </a:rPr>
              <a:t>4</a:t>
            </a:r>
            <a:r>
              <a:rPr lang="en-US" altLang="tr-TR" baseline="30000">
                <a:cs typeface="Times New Roman" panose="02020603050405020304" pitchFamily="18" charset="0"/>
              </a:rPr>
              <a:t>+</a:t>
            </a:r>
            <a:r>
              <a:rPr lang="en-US" altLang="tr-TR">
                <a:cs typeface="Times New Roman" panose="02020603050405020304" pitchFamily="18" charset="0"/>
              </a:rPr>
              <a:t> + 2O</a:t>
            </a:r>
            <a:r>
              <a:rPr lang="en-US" altLang="tr-TR" baseline="-30000">
                <a:cs typeface="Times New Roman" panose="02020603050405020304" pitchFamily="18" charset="0"/>
              </a:rPr>
              <a:t>2</a:t>
            </a:r>
            <a:r>
              <a:rPr lang="en-US" altLang="tr-TR">
                <a:cs typeface="Times New Roman" panose="02020603050405020304" pitchFamily="18" charset="0"/>
              </a:rPr>
              <a:t> </a:t>
            </a:r>
            <a:r>
              <a:rPr lang="en-US" altLang="tr-TR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tr-TR">
                <a:cs typeface="Times New Roman" panose="02020603050405020304" pitchFamily="18" charset="0"/>
              </a:rPr>
              <a:t> NO</a:t>
            </a:r>
            <a:r>
              <a:rPr lang="en-US" altLang="tr-TR" baseline="-25000">
                <a:cs typeface="Times New Roman" panose="02020603050405020304" pitchFamily="18" charset="0"/>
              </a:rPr>
              <a:t>3</a:t>
            </a:r>
            <a:r>
              <a:rPr lang="en-US" altLang="tr-TR" baseline="30000">
                <a:cs typeface="Times New Roman" panose="02020603050405020304" pitchFamily="18" charset="0"/>
              </a:rPr>
              <a:t>-  </a:t>
            </a:r>
            <a:r>
              <a:rPr lang="en-US" altLang="tr-TR">
                <a:cs typeface="Times New Roman" panose="02020603050405020304" pitchFamily="18" charset="0"/>
              </a:rPr>
              <a:t>+</a:t>
            </a:r>
            <a:r>
              <a:rPr lang="en-US" altLang="tr-TR" baseline="30000">
                <a:cs typeface="Times New Roman" panose="02020603050405020304" pitchFamily="18" charset="0"/>
              </a:rPr>
              <a:t> </a:t>
            </a:r>
            <a:r>
              <a:rPr lang="en-US" altLang="tr-TR">
                <a:cs typeface="Times New Roman" panose="02020603050405020304" pitchFamily="18" charset="0"/>
              </a:rPr>
              <a:t>2H</a:t>
            </a:r>
            <a:r>
              <a:rPr lang="en-US" altLang="tr-TR" baseline="30000"/>
              <a:t>+ </a:t>
            </a:r>
            <a:r>
              <a:rPr lang="en-US" altLang="tr-TR"/>
              <a:t>+ </a:t>
            </a:r>
            <a:r>
              <a:rPr lang="en-US" altLang="tr-TR">
                <a:cs typeface="Times New Roman" panose="02020603050405020304" pitchFamily="18" charset="0"/>
              </a:rPr>
              <a:t>H</a:t>
            </a:r>
            <a:r>
              <a:rPr lang="en-US" altLang="tr-TR" baseline="-30000">
                <a:cs typeface="Times New Roman" panose="02020603050405020304" pitchFamily="18" charset="0"/>
              </a:rPr>
              <a:t>2</a:t>
            </a:r>
            <a:r>
              <a:rPr lang="en-US" altLang="tr-TR">
                <a:cs typeface="Times New Roman" panose="02020603050405020304" pitchFamily="18" charset="0"/>
              </a:rPr>
              <a:t>O </a:t>
            </a:r>
          </a:p>
          <a:p>
            <a:pPr lvl="1" eaLnBrk="1" hangingPunct="1"/>
            <a:r>
              <a:rPr lang="en-US" altLang="tr-TR" smtClean="0">
                <a:cs typeface="Times New Roman" panose="02020603050405020304" pitchFamily="18" charset="0"/>
              </a:rPr>
              <a:t>Two-step process conducted by chemoautotrophic bacteria:</a:t>
            </a:r>
          </a:p>
          <a:p>
            <a:pPr lvl="2" eaLnBrk="1" hangingPunct="1"/>
            <a:r>
              <a:rPr lang="en-US" altLang="tr-TR">
                <a:cs typeface="Times New Roman" panose="02020603050405020304" pitchFamily="18" charset="0"/>
              </a:rPr>
              <a:t>First step conducted by </a:t>
            </a:r>
            <a:r>
              <a:rPr lang="en-US" altLang="tr-TR" i="1">
                <a:cs typeface="Times New Roman" panose="02020603050405020304" pitchFamily="18" charset="0"/>
              </a:rPr>
              <a:t>Nitrosomonas</a:t>
            </a:r>
            <a:r>
              <a:rPr lang="en-US" altLang="tr-TR">
                <a:cs typeface="Times New Roman" panose="02020603050405020304" pitchFamily="18" charset="0"/>
              </a:rPr>
              <a:t> (other Nitroso-), NH</a:t>
            </a:r>
            <a:r>
              <a:rPr lang="en-US" altLang="tr-TR" baseline="-30000">
                <a:cs typeface="Times New Roman" panose="02020603050405020304" pitchFamily="18" charset="0"/>
              </a:rPr>
              <a:t>4</a:t>
            </a:r>
            <a:r>
              <a:rPr lang="en-US" altLang="tr-TR" baseline="30000">
                <a:cs typeface="Times New Roman" panose="02020603050405020304" pitchFamily="18" charset="0"/>
              </a:rPr>
              <a:t>+</a:t>
            </a:r>
            <a:r>
              <a:rPr lang="en-US" altLang="tr-TR">
                <a:cs typeface="Times New Roman" panose="02020603050405020304" pitchFamily="18" charset="0"/>
              </a:rPr>
              <a:t> </a:t>
            </a:r>
            <a:r>
              <a:rPr lang="en-US" altLang="tr-TR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tr-TR">
                <a:cs typeface="Times New Roman" panose="02020603050405020304" pitchFamily="18" charset="0"/>
              </a:rPr>
              <a:t> NO</a:t>
            </a:r>
            <a:r>
              <a:rPr lang="en-US" altLang="tr-TR" baseline="-25000">
                <a:cs typeface="Times New Roman" panose="02020603050405020304" pitchFamily="18" charset="0"/>
              </a:rPr>
              <a:t>2</a:t>
            </a:r>
            <a:r>
              <a:rPr lang="en-US" altLang="tr-TR" baseline="30000">
                <a:cs typeface="Times New Roman" panose="02020603050405020304" pitchFamily="18" charset="0"/>
              </a:rPr>
              <a:t>- </a:t>
            </a:r>
            <a:r>
              <a:rPr lang="en-US" altLang="tr-TR">
                <a:cs typeface="Times New Roman" panose="02020603050405020304" pitchFamily="18" charset="0"/>
              </a:rPr>
              <a:t>, ammonia mono-oxygenase, need O</a:t>
            </a:r>
            <a:r>
              <a:rPr lang="en-US" altLang="tr-TR" baseline="-25000">
                <a:cs typeface="Times New Roman" panose="02020603050405020304" pitchFamily="18" charset="0"/>
              </a:rPr>
              <a:t>2</a:t>
            </a:r>
          </a:p>
          <a:p>
            <a:pPr lvl="2" eaLnBrk="1" hangingPunct="1"/>
            <a:r>
              <a:rPr lang="en-US" altLang="tr-TR">
                <a:cs typeface="Times New Roman" panose="02020603050405020304" pitchFamily="18" charset="0"/>
              </a:rPr>
              <a:t>Second step conducted by </a:t>
            </a:r>
            <a:r>
              <a:rPr lang="en-US" altLang="tr-TR" i="1">
                <a:cs typeface="Times New Roman" panose="02020603050405020304" pitchFamily="18" charset="0"/>
              </a:rPr>
              <a:t>Nitrobacter</a:t>
            </a:r>
            <a:r>
              <a:rPr lang="en-US" altLang="tr-TR">
                <a:cs typeface="Times New Roman" panose="02020603050405020304" pitchFamily="18" charset="0"/>
              </a:rPr>
              <a:t>, NO</a:t>
            </a:r>
            <a:r>
              <a:rPr lang="en-US" altLang="tr-TR" baseline="-30000">
                <a:cs typeface="Times New Roman" panose="02020603050405020304" pitchFamily="18" charset="0"/>
              </a:rPr>
              <a:t>2</a:t>
            </a:r>
            <a:r>
              <a:rPr lang="en-US" altLang="tr-TR" baseline="30000">
                <a:cs typeface="Times New Roman" panose="02020603050405020304" pitchFamily="18" charset="0"/>
              </a:rPr>
              <a:t>-</a:t>
            </a:r>
            <a:r>
              <a:rPr lang="en-US" altLang="tr-TR">
                <a:cs typeface="Times New Roman" panose="02020603050405020304" pitchFamily="18" charset="0"/>
              </a:rPr>
              <a:t> </a:t>
            </a:r>
            <a:r>
              <a:rPr lang="en-US" altLang="tr-TR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tr-TR">
                <a:cs typeface="Times New Roman" panose="02020603050405020304" pitchFamily="18" charset="0"/>
              </a:rPr>
              <a:t> NO</a:t>
            </a:r>
            <a:r>
              <a:rPr lang="en-US" altLang="tr-TR" baseline="-25000">
                <a:cs typeface="Times New Roman" panose="02020603050405020304" pitchFamily="18" charset="0"/>
              </a:rPr>
              <a:t>3</a:t>
            </a:r>
            <a:r>
              <a:rPr lang="en-US" altLang="tr-TR" baseline="30000">
                <a:cs typeface="Times New Roman" panose="02020603050405020304" pitchFamily="18" charset="0"/>
              </a:rPr>
              <a:t>- </a:t>
            </a:r>
          </a:p>
          <a:p>
            <a:pPr lvl="1" eaLnBrk="1" hangingPunct="1"/>
            <a:r>
              <a:rPr lang="en-US" altLang="tr-TR" smtClean="0">
                <a:cs typeface="Times New Roman" panose="02020603050405020304" pitchFamily="18" charset="0"/>
              </a:rPr>
              <a:t>Controls:</a:t>
            </a:r>
          </a:p>
          <a:p>
            <a:pPr lvl="2" eaLnBrk="1" hangingPunct="1"/>
            <a:r>
              <a:rPr lang="en-US" altLang="tr-TR">
                <a:cs typeface="Times New Roman" panose="02020603050405020304" pitchFamily="18" charset="0"/>
              </a:rPr>
              <a:t>NH</a:t>
            </a:r>
            <a:r>
              <a:rPr lang="en-US" altLang="tr-TR" baseline="-30000">
                <a:cs typeface="Times New Roman" panose="02020603050405020304" pitchFamily="18" charset="0"/>
              </a:rPr>
              <a:t>4</a:t>
            </a:r>
            <a:r>
              <a:rPr lang="en-US" altLang="tr-TR" baseline="30000">
                <a:cs typeface="Times New Roman" panose="02020603050405020304" pitchFamily="18" charset="0"/>
              </a:rPr>
              <a:t>+</a:t>
            </a:r>
          </a:p>
          <a:p>
            <a:pPr lvl="2" eaLnBrk="1" hangingPunct="1"/>
            <a:r>
              <a:rPr lang="en-US" altLang="tr-TR">
                <a:cs typeface="Times New Roman" panose="02020603050405020304" pitchFamily="18" charset="0"/>
              </a:rPr>
              <a:t>O</a:t>
            </a:r>
            <a:r>
              <a:rPr lang="en-US" altLang="tr-TR" baseline="-25000">
                <a:cs typeface="Times New Roman" panose="02020603050405020304" pitchFamily="18" charset="0"/>
              </a:rPr>
              <a:t>2</a:t>
            </a:r>
          </a:p>
          <a:p>
            <a:pPr lvl="2" eaLnBrk="1" hangingPunct="1"/>
            <a:r>
              <a:rPr lang="en-US" altLang="tr-TR">
                <a:cs typeface="Times New Roman" panose="02020603050405020304" pitchFamily="18" charset="0"/>
              </a:rPr>
              <a:t>Slow growth of nitrifiers</a:t>
            </a:r>
          </a:p>
        </p:txBody>
      </p:sp>
    </p:spTree>
    <p:extLst>
      <p:ext uri="{BB962C8B-B14F-4D97-AF65-F5344CB8AC3E}">
        <p14:creationId xmlns:p14="http://schemas.microsoft.com/office/powerpoint/2010/main" val="329284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4419600" cy="533400"/>
          </a:xfrm>
        </p:spPr>
        <p:txBody>
          <a:bodyPr>
            <a:normAutofit fontScale="90000"/>
          </a:bodyPr>
          <a:lstStyle/>
          <a:p>
            <a:r>
              <a:rPr lang="en-US" altLang="tr-TR" smtClean="0">
                <a:latin typeface="Arial" panose="020B0604020202020204" pitchFamily="34" charset="0"/>
              </a:rPr>
              <a:t>Cyanobacteria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42672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altLang="tr-TR" smtClean="0">
                <a:latin typeface="Arial" panose="020B0604020202020204" pitchFamily="34" charset="0"/>
              </a:rPr>
              <a:t>Photosynthetic and dinitrogen fixing</a:t>
            </a:r>
          </a:p>
          <a:p>
            <a:pPr lvl="1"/>
            <a:r>
              <a:rPr lang="en-US" altLang="tr-TR" smtClean="0">
                <a:latin typeface="Arial" panose="020B0604020202020204" pitchFamily="34" charset="0"/>
              </a:rPr>
              <a:t>heterocysts separate the two functions</a:t>
            </a:r>
          </a:p>
        </p:txBody>
      </p:sp>
      <p:pic>
        <p:nvPicPr>
          <p:cNvPr id="187396" name="Picture 8" descr="C:\USERS\esimms\COURSES\CURRENT\Soil Microbiology\Cyanobacteria\Anabaena variabi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86050"/>
            <a:ext cx="3562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7" name="Text Box 6"/>
          <p:cNvSpPr txBox="1">
            <a:spLocks noChangeArrowheads="1"/>
          </p:cNvSpPr>
          <p:nvPr/>
        </p:nvSpPr>
        <p:spPr bwMode="auto">
          <a:xfrm>
            <a:off x="2057400" y="4648200"/>
            <a:ext cx="157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 i="1"/>
              <a:t>Anabaena</a:t>
            </a:r>
            <a:endParaRPr lang="en-US" altLang="tr-TR" sz="2400"/>
          </a:p>
        </p:txBody>
      </p:sp>
      <p:pic>
        <p:nvPicPr>
          <p:cNvPr id="187398" name="Picture 9" descr="C:\USERS\esimms\COURSES\CURRENT\Soil Microbiology\Cyanobacteria\Calothrix_terminal heterocys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6" y="2476500"/>
            <a:ext cx="29241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9" name="Line 10"/>
          <p:cNvSpPr>
            <a:spLocks noChangeShapeType="1"/>
          </p:cNvSpPr>
          <p:nvPr/>
        </p:nvSpPr>
        <p:spPr bwMode="auto">
          <a:xfrm>
            <a:off x="8610600" y="38100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87400" name="Picture 12" descr="C:\USERS\esimms\COURSES\CURRENT\Soil Microbiology\Cyanobacteria\Microcyst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686176"/>
            <a:ext cx="40481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1" name="Text Box 13"/>
          <p:cNvSpPr txBox="1">
            <a:spLocks noChangeArrowheads="1"/>
          </p:cNvSpPr>
          <p:nvPr/>
        </p:nvSpPr>
        <p:spPr bwMode="auto">
          <a:xfrm>
            <a:off x="5943601" y="3733800"/>
            <a:ext cx="16922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 i="1"/>
              <a:t>Microcystis</a:t>
            </a:r>
            <a:endParaRPr lang="en-US" altLang="tr-TR" sz="2400"/>
          </a:p>
        </p:txBody>
      </p:sp>
      <p:pic>
        <p:nvPicPr>
          <p:cNvPr id="187402" name="Picture 14" descr="C:\USERS\esimms\COURSES\CURRENT\Soil Microbiology\Cyanobacteria\Nosto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1"/>
            <a:ext cx="40481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3" name="Text Box 15"/>
          <p:cNvSpPr txBox="1">
            <a:spLocks noChangeArrowheads="1"/>
          </p:cNvSpPr>
          <p:nvPr/>
        </p:nvSpPr>
        <p:spPr bwMode="auto">
          <a:xfrm>
            <a:off x="7096126" y="2286000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 i="1"/>
              <a:t>Nostoc</a:t>
            </a:r>
            <a:endParaRPr lang="en-US" altLang="tr-TR" sz="2400"/>
          </a:p>
        </p:txBody>
      </p:sp>
      <p:sp>
        <p:nvSpPr>
          <p:cNvPr id="187404" name="Line 16"/>
          <p:cNvSpPr>
            <a:spLocks noChangeShapeType="1"/>
          </p:cNvSpPr>
          <p:nvPr/>
        </p:nvSpPr>
        <p:spPr bwMode="auto">
          <a:xfrm flipV="1">
            <a:off x="7924800" y="7620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7405" name="Text Box 17"/>
          <p:cNvSpPr txBox="1">
            <a:spLocks noChangeArrowheads="1"/>
          </p:cNvSpPr>
          <p:nvPr/>
        </p:nvSpPr>
        <p:spPr bwMode="auto">
          <a:xfrm>
            <a:off x="1752601" y="5486400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Free-living</a:t>
            </a:r>
          </a:p>
        </p:txBody>
      </p:sp>
    </p:spTree>
    <p:extLst>
      <p:ext uri="{BB962C8B-B14F-4D97-AF65-F5344CB8AC3E}">
        <p14:creationId xmlns:p14="http://schemas.microsoft.com/office/powerpoint/2010/main" val="123088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altLang="tr-TR" smtClean="0">
                <a:latin typeface="Arial" panose="020B0604020202020204" pitchFamily="34" charset="0"/>
              </a:rPr>
              <a:t>Cyanobacteria</a:t>
            </a:r>
          </a:p>
        </p:txBody>
      </p:sp>
      <p:sp>
        <p:nvSpPr>
          <p:cNvPr id="1884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772400" cy="1371600"/>
          </a:xfrm>
        </p:spPr>
        <p:txBody>
          <a:bodyPr/>
          <a:lstStyle/>
          <a:p>
            <a:r>
              <a:rPr lang="en-US" altLang="tr-TR" smtClean="0">
                <a:latin typeface="Arial" panose="020B0604020202020204" pitchFamily="34" charset="0"/>
              </a:rPr>
              <a:t>Oldest known fossils</a:t>
            </a:r>
          </a:p>
          <a:p>
            <a:pPr lvl="1"/>
            <a:r>
              <a:rPr lang="en-US" altLang="tr-TR" smtClean="0">
                <a:latin typeface="Arial" panose="020B0604020202020204" pitchFamily="34" charset="0"/>
              </a:rPr>
              <a:t>3.5 bybp (oldest rocks are 3.8 bypb)</a:t>
            </a:r>
          </a:p>
        </p:txBody>
      </p:sp>
      <p:pic>
        <p:nvPicPr>
          <p:cNvPr id="188420" name="Picture 5" descr="C:\USERS\esimms\COURSES\CURRENT\Soil Microbiology\Cyanobacteria\colonial chroococcalean UC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933700"/>
            <a:ext cx="54578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1" name="Picture 6" descr="C:\USERS\esimms\COURSES\CURRENT\Soil Microbiology\Cyanobacteria\filamentous Palaeolyngbya UCM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486150"/>
            <a:ext cx="39433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2" name="Text Box 7"/>
          <p:cNvSpPr txBox="1">
            <a:spLocks noChangeArrowheads="1"/>
          </p:cNvSpPr>
          <p:nvPr/>
        </p:nvSpPr>
        <p:spPr bwMode="auto">
          <a:xfrm>
            <a:off x="6911976" y="2970213"/>
            <a:ext cx="383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filamentous </a:t>
            </a:r>
            <a:r>
              <a:rPr lang="en-US" altLang="tr-TR" sz="2400" i="1"/>
              <a:t>Palaeolyngbya</a:t>
            </a:r>
            <a:endParaRPr lang="en-US" altLang="tr-TR" sz="2400"/>
          </a:p>
        </p:txBody>
      </p:sp>
      <p:sp>
        <p:nvSpPr>
          <p:cNvPr id="188423" name="Text Box 8"/>
          <p:cNvSpPr txBox="1">
            <a:spLocks noChangeArrowheads="1"/>
          </p:cNvSpPr>
          <p:nvPr/>
        </p:nvSpPr>
        <p:spPr bwMode="auto">
          <a:xfrm>
            <a:off x="1600200" y="2438400"/>
            <a:ext cx="344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colonial chroococcalean</a:t>
            </a:r>
          </a:p>
        </p:txBody>
      </p:sp>
    </p:spTree>
    <p:extLst>
      <p:ext uri="{BB962C8B-B14F-4D97-AF65-F5344CB8AC3E}">
        <p14:creationId xmlns:p14="http://schemas.microsoft.com/office/powerpoint/2010/main" val="342683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584325" y="39688"/>
            <a:ext cx="556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Symbiotic N</a:t>
            </a:r>
            <a:r>
              <a:rPr lang="en-US" altLang="tr-TR" sz="2400" baseline="-25000"/>
              <a:t>2</a:t>
            </a:r>
            <a:r>
              <a:rPr lang="en-US" altLang="tr-TR" sz="2400"/>
              <a:t>-fixation:  </a:t>
            </a:r>
            <a:r>
              <a:rPr lang="en-US" altLang="tr-TR" sz="2400" i="1"/>
              <a:t>Azolla </a:t>
            </a:r>
            <a:r>
              <a:rPr lang="en-US" altLang="tr-TR" sz="2400"/>
              <a:t>- </a:t>
            </a:r>
            <a:r>
              <a:rPr lang="en-US" altLang="tr-TR" sz="2400" i="1"/>
              <a:t>Anabena</a:t>
            </a:r>
            <a:endParaRPr lang="en-US" altLang="tr-TR" sz="2400"/>
          </a:p>
        </p:txBody>
      </p:sp>
      <p:pic>
        <p:nvPicPr>
          <p:cNvPr id="189443" name="Picture 3" descr="C:\USERS\esimms\COURSES\CURRENT\Soil Microbiology\SymbioticNfixation\Azolla-Anabaena\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198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11" descr="C:\USERS\esimms\COURSES\CURRENT\Soil Microbiology\SymbioticNfixation\Azolla-Anabaena\Azolla-pinnata-5L_S-Nav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1014414"/>
            <a:ext cx="5081587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Text Box 12"/>
          <p:cNvSpPr txBox="1">
            <a:spLocks noChangeArrowheads="1"/>
          </p:cNvSpPr>
          <p:nvPr/>
        </p:nvSpPr>
        <p:spPr bwMode="auto">
          <a:xfrm>
            <a:off x="9331326" y="64008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S. Navie</a:t>
            </a:r>
          </a:p>
        </p:txBody>
      </p:sp>
    </p:spTree>
    <p:extLst>
      <p:ext uri="{BB962C8B-B14F-4D97-AF65-F5344CB8AC3E}">
        <p14:creationId xmlns:p14="http://schemas.microsoft.com/office/powerpoint/2010/main" val="338151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584325" y="39688"/>
            <a:ext cx="556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Symbiotic N</a:t>
            </a:r>
            <a:r>
              <a:rPr lang="en-US" altLang="tr-TR" sz="2400" baseline="-25000"/>
              <a:t>2</a:t>
            </a:r>
            <a:r>
              <a:rPr lang="en-US" altLang="tr-TR" sz="2400"/>
              <a:t>-fixation:  </a:t>
            </a:r>
            <a:r>
              <a:rPr lang="en-US" altLang="tr-TR" sz="2400" i="1"/>
              <a:t>Azolla </a:t>
            </a:r>
            <a:r>
              <a:rPr lang="en-US" altLang="tr-TR" sz="2400"/>
              <a:t>- </a:t>
            </a:r>
            <a:r>
              <a:rPr lang="en-US" altLang="tr-TR" sz="2400" i="1"/>
              <a:t>Anabena</a:t>
            </a:r>
            <a:endParaRPr lang="en-US" altLang="tr-TR" sz="2400"/>
          </a:p>
        </p:txBody>
      </p:sp>
      <p:pic>
        <p:nvPicPr>
          <p:cNvPr id="190467" name="Picture 3" descr="C:\USERS\esimms\COURSES\CURRENT\Soil Microbiology\SymbioticNfixation\Azolla-Anabaena\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198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8" name="Picture 4" descr="C:\USERS\esimms\COURSES\CURRENT\Soil Microbiology\SymbioticNfixation\Azolla-Anabaena\AzollaApexDorsal300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21097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9" name="Picture 5" descr="C:\USERS\esimms\COURSES\CURRENT\Soil Microbiology\SymbioticNfixation\Azolla-Anabaena\AzollaIsoLeafL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20574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0" name="Picture 6" descr="C:\USERS\esimms\COURSES\CURRENT\Soil Microbiology\SymbioticNfixation\Azolla-Anabaena\AZOLLAB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2057401"/>
            <a:ext cx="32861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1" name="Picture 7" descr="C:\USERS\esimms\COURSES\CURRENT\Soil Microbiology\SymbioticNfixation\Azolla-Anabaena\schematic_frond_cavities_shrunk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57626"/>
            <a:ext cx="5486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4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6" descr="C:\USERS\esimms\COURSES\CURRENT\Soil Microbiology\SymbioticNfixation\Azolla-Anabaena\Thailand_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86300"/>
            <a:ext cx="29146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8" descr="C:\USERS\esimms\COURSES\CURRENT\Soil Microbiology\SymbioticNfixation\Azolla-Anabaena\rice_azolla_fish_C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2" name="Text Box 9"/>
          <p:cNvSpPr txBox="1">
            <a:spLocks noChangeArrowheads="1"/>
          </p:cNvSpPr>
          <p:nvPr/>
        </p:nvSpPr>
        <p:spPr bwMode="auto">
          <a:xfrm>
            <a:off x="7315200" y="1524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Rice-Azolla-Fish, China</a:t>
            </a:r>
          </a:p>
        </p:txBody>
      </p:sp>
      <p:sp>
        <p:nvSpPr>
          <p:cNvPr id="191493" name="Text Box 10"/>
          <p:cNvSpPr txBox="1">
            <a:spLocks noChangeArrowheads="1"/>
          </p:cNvSpPr>
          <p:nvPr/>
        </p:nvSpPr>
        <p:spPr bwMode="auto">
          <a:xfrm>
            <a:off x="4419601" y="6035676"/>
            <a:ext cx="3007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Azolla to feed cows, </a:t>
            </a:r>
            <a:br>
              <a:rPr lang="en-US" altLang="tr-TR" sz="2400"/>
            </a:br>
            <a:r>
              <a:rPr lang="en-US" altLang="tr-TR" sz="2400"/>
              <a:t>Thailand</a:t>
            </a:r>
          </a:p>
        </p:txBody>
      </p:sp>
      <p:pic>
        <p:nvPicPr>
          <p:cNvPr id="191494" name="Picture 11" descr="C:\USERS\esimms\COURSES\CURRENT\Soil Microbiology\SymbioticNfixation\Azolla-Anabaena\Azolla_Rice_Ducks_Korea_Takao_Furu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4445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5" name="Text Box 12"/>
          <p:cNvSpPr txBox="1">
            <a:spLocks noChangeArrowheads="1"/>
          </p:cNvSpPr>
          <p:nvPr/>
        </p:nvSpPr>
        <p:spPr bwMode="auto">
          <a:xfrm>
            <a:off x="1600200" y="3581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Rice-Azolla-Ducks, Korea</a:t>
            </a:r>
          </a:p>
        </p:txBody>
      </p:sp>
      <p:sp>
        <p:nvSpPr>
          <p:cNvPr id="191496" name="Text Box 13"/>
          <p:cNvSpPr txBox="1">
            <a:spLocks noChangeArrowheads="1"/>
          </p:cNvSpPr>
          <p:nvPr/>
        </p:nvSpPr>
        <p:spPr bwMode="auto">
          <a:xfrm>
            <a:off x="4419600" y="3276601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olidFill>
                  <a:schemeClr val="bg1"/>
                </a:solidFill>
              </a:rPr>
              <a:t>Takao Furuno</a:t>
            </a:r>
          </a:p>
        </p:txBody>
      </p:sp>
      <p:sp>
        <p:nvSpPr>
          <p:cNvPr id="191497" name="Text Box 2"/>
          <p:cNvSpPr txBox="1">
            <a:spLocks noChangeArrowheads="1"/>
          </p:cNvSpPr>
          <p:nvPr/>
        </p:nvSpPr>
        <p:spPr bwMode="auto">
          <a:xfrm>
            <a:off x="1584325" y="76200"/>
            <a:ext cx="556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Symbiotic N</a:t>
            </a:r>
            <a:r>
              <a:rPr lang="en-US" altLang="tr-TR" sz="2400" baseline="-25000"/>
              <a:t>2</a:t>
            </a:r>
            <a:r>
              <a:rPr lang="en-US" altLang="tr-TR" sz="2400"/>
              <a:t>-fixation:  </a:t>
            </a:r>
            <a:r>
              <a:rPr lang="en-US" altLang="tr-TR" sz="2400" i="1"/>
              <a:t>Azolla </a:t>
            </a:r>
            <a:r>
              <a:rPr lang="en-US" altLang="tr-TR" sz="2400"/>
              <a:t>- </a:t>
            </a:r>
            <a:r>
              <a:rPr lang="en-US" altLang="tr-TR" sz="2400" i="1"/>
              <a:t>Anabena</a:t>
            </a:r>
            <a:endParaRPr lang="en-US" altLang="tr-TR" sz="2400"/>
          </a:p>
        </p:txBody>
      </p:sp>
    </p:spTree>
    <p:extLst>
      <p:ext uri="{BB962C8B-B14F-4D97-AF65-F5344CB8AC3E}">
        <p14:creationId xmlns:p14="http://schemas.microsoft.com/office/powerpoint/2010/main" val="26701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7" descr="C:\USERS\esimms\COURSES\CURRENT\Soil Microbiology\Cyanobacteria\cycad_symbiosis\Cycas_micronesica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4000500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Text Box 8"/>
          <p:cNvSpPr txBox="1">
            <a:spLocks noChangeArrowheads="1"/>
          </p:cNvSpPr>
          <p:nvPr/>
        </p:nvSpPr>
        <p:spPr bwMode="auto">
          <a:xfrm>
            <a:off x="9067801" y="5805488"/>
            <a:ext cx="1343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olidFill>
                  <a:schemeClr val="bg1"/>
                </a:solidFill>
              </a:rPr>
              <a:t>© Paul Cox</a:t>
            </a:r>
          </a:p>
        </p:txBody>
      </p:sp>
      <p:sp>
        <p:nvSpPr>
          <p:cNvPr id="192516" name="Text Box 9"/>
          <p:cNvSpPr txBox="1">
            <a:spLocks noChangeArrowheads="1"/>
          </p:cNvSpPr>
          <p:nvPr/>
        </p:nvSpPr>
        <p:spPr bwMode="auto">
          <a:xfrm>
            <a:off x="7543800" y="76200"/>
            <a:ext cx="274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 i="1"/>
              <a:t>Cycas micronesica</a:t>
            </a:r>
          </a:p>
        </p:txBody>
      </p:sp>
      <p:pic>
        <p:nvPicPr>
          <p:cNvPr id="192517" name="Picture 11" descr="C:\USERS\esimms\COURSES\CURRENT\Soil Microbiology\Cyanobacteria\cycad_symbiosis\CoralloidRootsLargeN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2670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8" name="Picture 13" descr="C:\USERS\esimms\COURSES\CURRENT\Soil Microbiology\Cyanobacteria\cycad_symbiosis\precoralloid_mainstem_Zamia_pumi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4445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87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4"/>
          <p:cNvSpPr txBox="1">
            <a:spLocks noChangeArrowheads="1"/>
          </p:cNvSpPr>
          <p:nvPr/>
        </p:nvSpPr>
        <p:spPr bwMode="auto">
          <a:xfrm>
            <a:off x="7543800" y="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Cycad root nodules</a:t>
            </a:r>
            <a:endParaRPr lang="en-US" altLang="tr-TR" sz="2400" i="1"/>
          </a:p>
        </p:txBody>
      </p:sp>
      <p:pic>
        <p:nvPicPr>
          <p:cNvPr id="193539" name="Picture 5" descr="C:\USERS\esimms\COURSES\CURRENT\Soil Microbiology\Cyanobacteria\cycad_symbiosis\CoralloidRootsLarge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2670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0" name="Picture 6" descr="C:\USERS\esimms\COURSES\CURRENT\Soil Microbiology\Cyanobacteria\cycad_symbiosis\CycadNodLSMacro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57200"/>
            <a:ext cx="3819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9" descr="C:\USERS\esimms\COURSES\CURRENT\Soil Microbiology\Cyanobacteria\cycad_symbiosis\CycadNoduleX-S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10" descr="C:\USERS\esimms\COURSES\CURRENT\Soil Microbiology\Cyanobacteria\cycad_symbiosis\AZLMSectTolBlL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67100"/>
            <a:ext cx="39433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Picture 11" descr="C:\USERS\esimms\COURSES\CURRENT\Soil Microbiology\Cyanobacteria\cycad_symbiosis\NodAZCycasXSCommercLowMagLa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6" y="3829050"/>
            <a:ext cx="45434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4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683</Words>
  <Application>Microsoft Office PowerPoint</Application>
  <PresentationFormat>Geniş ekran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Teması</vt:lpstr>
      <vt:lpstr>Types of N fixers</vt:lpstr>
      <vt:lpstr>PowerPoint Sunusu</vt:lpstr>
      <vt:lpstr>Cyanobacteria</vt:lpstr>
      <vt:lpstr>Cyanobacteria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Types of N fixers</vt:lpstr>
      <vt:lpstr>C. When/where does it happen? N-fixing species are common in early succession</vt:lpstr>
      <vt:lpstr>Red alder in secondary succession following clearcutting near Lake Whatcom</vt:lpstr>
      <vt:lpstr>PowerPoint Sunusu</vt:lpstr>
      <vt:lpstr>d. Paradox of N limitation</vt:lpstr>
      <vt:lpstr>Environmental limitations to N fixation</vt:lpstr>
      <vt:lpstr>Inputs 2. Nitrogen Deposition</vt:lpstr>
      <vt:lpstr>B. Internal Cycling of Nitrogen</vt:lpstr>
      <vt:lpstr>2. Nitrification a. Why is Nitrification Important?</vt:lpstr>
      <vt:lpstr>2.b. Controls on Nitrification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SSSSSSSSSS</dc:creator>
  <cp:lastModifiedBy>SSSSSSSSSS</cp:lastModifiedBy>
  <cp:revision>10</cp:revision>
  <dcterms:created xsi:type="dcterms:W3CDTF">2020-09-17T17:30:29Z</dcterms:created>
  <dcterms:modified xsi:type="dcterms:W3CDTF">2020-09-17T17:39:17Z</dcterms:modified>
</cp:coreProperties>
</file>