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4"/>
  </p:notesMasterIdLst>
  <p:sldIdLst>
    <p:sldId id="315" r:id="rId2"/>
    <p:sldId id="405" r:id="rId3"/>
    <p:sldId id="317" r:id="rId4"/>
    <p:sldId id="407" r:id="rId5"/>
    <p:sldId id="408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40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409" r:id="rId49"/>
    <p:sldId id="359" r:id="rId50"/>
    <p:sldId id="360" r:id="rId51"/>
    <p:sldId id="361" r:id="rId52"/>
    <p:sldId id="362" r:id="rId5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8F4768-BF60-4A60-80FF-27CF2EBDA3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738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A655-1E51-4851-AC32-1D0E5E24A6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B86B-3AD5-4AF1-9D35-C82DFD4D86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1BF1-F8FD-412F-B176-D44575F55D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E608-1503-4843-B08B-E1376694A7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9F8D-C427-4C35-BC69-4F535D1EFD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6A1A-EF93-4406-85DC-3E1DB1D1BB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5E09-CC62-4E71-A49C-32F19C513E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DE28-5F16-4156-B94A-D34C222872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40F2-A712-46BC-8D8C-088FCC1513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8CC4-1C7F-4DA8-AEAB-E8B10ADA3E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670D-9DFF-4714-98DA-94C0E1CC7C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8AB889-0DE6-4E12-A5B5-64EEF6ED59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rgbClr val="FF0000"/>
                </a:solidFill>
              </a:rPr>
              <a:t>CAMPYLOBACTER </a:t>
            </a:r>
            <a:r>
              <a:rPr lang="tr-TR" dirty="0" smtClean="0">
                <a:solidFill>
                  <a:srgbClr val="FF0000"/>
                </a:solidFill>
              </a:rPr>
              <a:t>INFECTIONS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topnews.net.nz/data/Campylobac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1556792"/>
            <a:ext cx="3048000" cy="228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Epidemiology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endParaRPr lang="tr-TR" dirty="0" smtClean="0"/>
          </a:p>
          <a:p>
            <a:pPr>
              <a:lnSpc>
                <a:spcPct val="160000"/>
              </a:lnSpc>
            </a:pPr>
            <a:r>
              <a:rPr lang="en-US" dirty="0"/>
              <a:t>the primary </a:t>
            </a:r>
            <a:r>
              <a:rPr lang="en-US" dirty="0" smtClean="0"/>
              <a:t>hosts</a:t>
            </a:r>
            <a:r>
              <a:rPr lang="tr-TR" dirty="0" smtClean="0"/>
              <a:t> of </a:t>
            </a:r>
            <a:r>
              <a:rPr lang="en-US" i="1" dirty="0" smtClean="0"/>
              <a:t>C</a:t>
            </a:r>
            <a:r>
              <a:rPr lang="en-US" i="1" dirty="0"/>
              <a:t>. fetus </a:t>
            </a:r>
            <a:r>
              <a:rPr lang="en-US" dirty="0"/>
              <a:t>subsp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tr-TR" i="1" dirty="0" err="1" smtClean="0"/>
              <a:t>fetus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sheep and cattle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Epidemic in sheep, sporadic in cattle</a:t>
            </a:r>
          </a:p>
          <a:p>
            <a:pPr>
              <a:lnSpc>
                <a:spcPct val="160000"/>
              </a:lnSpc>
            </a:pPr>
            <a:r>
              <a:rPr lang="en-US" dirty="0"/>
              <a:t>It rarely infects other animal species</a:t>
            </a:r>
          </a:p>
          <a:p>
            <a:pPr>
              <a:lnSpc>
                <a:spcPct val="160000"/>
              </a:lnSpc>
            </a:pPr>
            <a:r>
              <a:rPr lang="tr-TR" dirty="0" err="1" smtClean="0"/>
              <a:t>It</a:t>
            </a:r>
            <a:r>
              <a:rPr lang="tr-TR" dirty="0" smtClean="0"/>
              <a:t> can be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bowel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instine</a:t>
            </a:r>
            <a:r>
              <a:rPr lang="tr-TR" dirty="0" smtClean="0"/>
              <a:t> in a</a:t>
            </a:r>
            <a:r>
              <a:rPr lang="en-US" dirty="0" smtClean="0"/>
              <a:t>healthy </a:t>
            </a:r>
            <a:r>
              <a:rPr lang="en-US" dirty="0"/>
              <a:t>animal </a:t>
            </a:r>
          </a:p>
          <a:p>
            <a:pPr>
              <a:lnSpc>
                <a:spcPct val="160000"/>
              </a:lnSpc>
            </a:pPr>
            <a:r>
              <a:rPr lang="tr-TR" dirty="0" err="1" smtClean="0"/>
              <a:t>It</a:t>
            </a:r>
            <a:r>
              <a:rPr lang="tr-TR" dirty="0" smtClean="0"/>
              <a:t> s</a:t>
            </a:r>
            <a:r>
              <a:rPr lang="en-US" dirty="0" err="1" smtClean="0"/>
              <a:t>pread</a:t>
            </a:r>
            <a:r>
              <a:rPr lang="tr-TR" dirty="0" smtClean="0"/>
              <a:t>s</a:t>
            </a:r>
            <a:r>
              <a:rPr lang="en-US" dirty="0" smtClean="0"/>
              <a:t> through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Infected animal feces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fetal and genital excretions</a:t>
            </a:r>
          </a:p>
          <a:p>
            <a:pPr>
              <a:lnSpc>
                <a:spcPct val="160000"/>
              </a:lnSpc>
            </a:pPr>
            <a:r>
              <a:rPr lang="en-US" dirty="0"/>
              <a:t>After the infection, the flock immunity develops, even if the agent is found, no abort occurs</a:t>
            </a:r>
          </a:p>
          <a:p>
            <a:pPr>
              <a:lnSpc>
                <a:spcPct val="160000"/>
              </a:lnSpc>
            </a:pPr>
            <a:r>
              <a:rPr lang="en-US" dirty="0"/>
              <a:t>Contagion is </a:t>
            </a:r>
            <a:r>
              <a:rPr lang="en-US" dirty="0">
                <a:solidFill>
                  <a:srgbClr val="FF0000"/>
                </a:solidFill>
              </a:rPr>
              <a:t>only through the mouth </a:t>
            </a:r>
            <a:r>
              <a:rPr lang="en-US" dirty="0"/>
              <a:t>(!!!)</a:t>
            </a:r>
          </a:p>
          <a:p>
            <a:pPr>
              <a:lnSpc>
                <a:spcPct val="160000"/>
              </a:lnSpc>
            </a:pPr>
            <a:r>
              <a:rPr lang="en-US" dirty="0"/>
              <a:t>Coaches do not carry effect and are not </a:t>
            </a:r>
            <a:r>
              <a:rPr lang="en-US" dirty="0">
                <a:solidFill>
                  <a:srgbClr val="FF0000"/>
                </a:solidFill>
              </a:rPr>
              <a:t>infested by insemination</a:t>
            </a:r>
          </a:p>
          <a:p>
            <a:pPr>
              <a:lnSpc>
                <a:spcPct val="160000"/>
              </a:lnSpc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zoonotic. </a:t>
            </a:r>
            <a:r>
              <a:rPr lang="en-US" dirty="0"/>
              <a:t>It causes sporadic infections in humans</a:t>
            </a:r>
            <a:endParaRPr lang="tr-T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r>
              <a:rPr lang="tr-TR" dirty="0" smtClean="0">
                <a:solidFill>
                  <a:srgbClr val="FF0000"/>
                </a:solidFill>
              </a:rPr>
              <a:t> 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tr-TR" dirty="0" smtClean="0"/>
          </a:p>
          <a:p>
            <a:pPr>
              <a:lnSpc>
                <a:spcPct val="170000"/>
              </a:lnSpc>
            </a:pPr>
            <a:r>
              <a:rPr lang="en-US" i="1" dirty="0"/>
              <a:t>C. fetus </a:t>
            </a:r>
            <a:r>
              <a:rPr lang="en-US" dirty="0"/>
              <a:t>subsp</a:t>
            </a:r>
            <a:r>
              <a:rPr lang="en-US" dirty="0" smtClean="0"/>
              <a:t>. </a:t>
            </a:r>
            <a:r>
              <a:rPr lang="en-US" i="1" dirty="0"/>
              <a:t>fetus</a:t>
            </a:r>
            <a:r>
              <a:rPr lang="en-US" dirty="0"/>
              <a:t> is placed in </a:t>
            </a:r>
            <a:r>
              <a:rPr lang="en-US" dirty="0">
                <a:solidFill>
                  <a:srgbClr val="FF0000"/>
                </a:solidFill>
              </a:rPr>
              <a:t>the intestine and </a:t>
            </a:r>
            <a:r>
              <a:rPr lang="en-US" dirty="0" smtClean="0">
                <a:solidFill>
                  <a:srgbClr val="FF0000"/>
                </a:solidFill>
              </a:rPr>
              <a:t>bile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with</a:t>
            </a:r>
            <a:r>
              <a:rPr lang="tr-TR" dirty="0" smtClean="0"/>
              <a:t> oral </a:t>
            </a:r>
            <a:r>
              <a:rPr lang="tr-TR" dirty="0" err="1" smtClean="0"/>
              <a:t>transmission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en-US" dirty="0"/>
              <a:t>If the animal is not immune, it passes </a:t>
            </a:r>
            <a:r>
              <a:rPr lang="en-US" dirty="0">
                <a:solidFill>
                  <a:srgbClr val="FF0000"/>
                </a:solidFill>
              </a:rPr>
              <a:t>from the digestive system </a:t>
            </a:r>
            <a:r>
              <a:rPr lang="en-US" dirty="0"/>
              <a:t>to the blood from the 4th month of pregnancy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After </a:t>
            </a:r>
            <a:r>
              <a:rPr lang="en-US" dirty="0"/>
              <a:t>a </a:t>
            </a:r>
            <a:r>
              <a:rPr lang="en-US" dirty="0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en-US" dirty="0" smtClean="0"/>
              <a:t> </a:t>
            </a:r>
            <a:r>
              <a:rPr lang="en-US" dirty="0"/>
              <a:t>bacterium, </a:t>
            </a:r>
            <a:r>
              <a:rPr lang="tr-TR" dirty="0" err="1" smtClean="0"/>
              <a:t>pass</a:t>
            </a:r>
            <a:r>
              <a:rPr lang="tr-TR" dirty="0" smtClean="0"/>
              <a:t> </a:t>
            </a:r>
            <a:r>
              <a:rPr lang="en-US" dirty="0" smtClean="0"/>
              <a:t>into </a:t>
            </a:r>
            <a:r>
              <a:rPr lang="en-US" dirty="0">
                <a:solidFill>
                  <a:srgbClr val="FF0000"/>
                </a:solidFill>
              </a:rPr>
              <a:t>placenta</a:t>
            </a:r>
          </a:p>
          <a:p>
            <a:pPr>
              <a:lnSpc>
                <a:spcPct val="170000"/>
              </a:lnSpc>
            </a:pPr>
            <a:r>
              <a:rPr lang="en-US" i="1" dirty="0"/>
              <a:t>C. fetus </a:t>
            </a:r>
            <a:r>
              <a:rPr lang="en-US" dirty="0"/>
              <a:t>subsp. </a:t>
            </a:r>
            <a:r>
              <a:rPr lang="en-US" i="1" dirty="0"/>
              <a:t>fetus</a:t>
            </a:r>
            <a:r>
              <a:rPr lang="en-US" dirty="0"/>
              <a:t> has affinity to placental and chorionic tissues</a:t>
            </a:r>
          </a:p>
          <a:p>
            <a:pPr>
              <a:lnSpc>
                <a:spcPct val="170000"/>
              </a:lnSpc>
            </a:pPr>
            <a:r>
              <a:rPr lang="en-US" dirty="0"/>
              <a:t>It reaches the fetus through the placenta</a:t>
            </a:r>
          </a:p>
          <a:p>
            <a:pPr>
              <a:lnSpc>
                <a:spcPct val="170000"/>
              </a:lnSpc>
            </a:pPr>
            <a:r>
              <a:rPr lang="en-US" dirty="0"/>
              <a:t>Abortion is caused by lesions that occur in fetal bacterium or placenta</a:t>
            </a:r>
            <a:endParaRPr lang="tr-TR" dirty="0" smtClean="0"/>
          </a:p>
          <a:p>
            <a:pPr>
              <a:lnSpc>
                <a:spcPct val="170000"/>
              </a:lnSpc>
            </a:pPr>
            <a:endParaRPr lang="tr-TR" i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r>
              <a:rPr lang="tr-TR" dirty="0" smtClean="0">
                <a:solidFill>
                  <a:srgbClr val="FF0000"/>
                </a:solidFill>
              </a:rPr>
              <a:t> II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7085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i="1" dirty="0" smtClean="0"/>
              <a:t>C. </a:t>
            </a:r>
            <a:r>
              <a:rPr lang="tr-TR" i="1" dirty="0" err="1"/>
              <a:t>fetus</a:t>
            </a:r>
            <a:r>
              <a:rPr lang="tr-TR" dirty="0"/>
              <a:t> </a:t>
            </a:r>
            <a:r>
              <a:rPr lang="tr-TR" dirty="0" err="1"/>
              <a:t>subsp</a:t>
            </a:r>
            <a:r>
              <a:rPr lang="tr-TR" dirty="0"/>
              <a:t>. </a:t>
            </a:r>
            <a:r>
              <a:rPr lang="tr-TR" i="1" dirty="0" err="1"/>
              <a:t>f</a:t>
            </a:r>
            <a:r>
              <a:rPr lang="tr-TR" i="1" dirty="0" err="1" smtClean="0"/>
              <a:t>etus</a:t>
            </a:r>
            <a:r>
              <a:rPr lang="tr-TR" dirty="0" smtClean="0"/>
              <a:t> </a:t>
            </a:r>
            <a:r>
              <a:rPr lang="tr-TR" dirty="0" err="1" smtClean="0"/>
              <a:t>pathogenicity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/>
              <a:t>; </a:t>
            </a:r>
            <a:r>
              <a:rPr lang="tr-TR" dirty="0" err="1">
                <a:solidFill>
                  <a:srgbClr val="FF0000"/>
                </a:solidFill>
              </a:rPr>
              <a:t>flagella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musinase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enzyme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endotoxin</a:t>
            </a:r>
            <a:r>
              <a:rPr lang="tr-TR" dirty="0">
                <a:solidFill>
                  <a:srgbClr val="FF0000"/>
                </a:solidFill>
              </a:rPr>
              <a:t> and </a:t>
            </a:r>
            <a:r>
              <a:rPr lang="tr-TR" dirty="0" err="1">
                <a:solidFill>
                  <a:srgbClr val="FF0000"/>
                </a:solidFill>
              </a:rPr>
              <a:t>layer</a:t>
            </a:r>
            <a:r>
              <a:rPr lang="tr-TR" dirty="0">
                <a:solidFill>
                  <a:srgbClr val="FF0000"/>
                </a:solidFill>
              </a:rPr>
              <a:t> S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Flagella and </a:t>
            </a:r>
            <a:r>
              <a:rPr lang="en-US" dirty="0" err="1">
                <a:solidFill>
                  <a:srgbClr val="FF0000"/>
                </a:solidFill>
              </a:rPr>
              <a:t>musinase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enzyme causes the bacteria to pass from the intestine to the blood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antiphagocytic</a:t>
            </a:r>
            <a:r>
              <a:rPr lang="tr-TR" dirty="0"/>
              <a:t> </a:t>
            </a:r>
            <a:r>
              <a:rPr lang="tr-TR" dirty="0" err="1"/>
              <a:t>property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 </a:t>
            </a:r>
            <a:r>
              <a:rPr lang="tr-TR" dirty="0" err="1">
                <a:solidFill>
                  <a:srgbClr val="FF0000"/>
                </a:solidFill>
              </a:rPr>
              <a:t>layer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allows</a:t>
            </a:r>
            <a:r>
              <a:rPr lang="tr-TR" dirty="0"/>
              <a:t> </a:t>
            </a:r>
            <a:r>
              <a:rPr lang="tr-TR" dirty="0" err="1"/>
              <a:t>bacteria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survive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invasive</a:t>
            </a:r>
            <a:r>
              <a:rPr lang="tr-TR" dirty="0" smtClean="0"/>
              <a:t> </a:t>
            </a:r>
            <a:r>
              <a:rPr lang="tr-TR" dirty="0" err="1"/>
              <a:t>tissues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>
                <a:solidFill>
                  <a:srgbClr val="FF0000"/>
                </a:solidFill>
              </a:rPr>
              <a:t>Endotoxin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lesions</a:t>
            </a:r>
            <a:endParaRPr lang="tr-T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Symptoms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Sheep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epidemic </a:t>
            </a:r>
            <a:r>
              <a:rPr lang="en-US" sz="2400" dirty="0" err="1" smtClean="0">
                <a:solidFill>
                  <a:srgbClr val="FF0000"/>
                </a:solidFill>
              </a:rPr>
              <a:t>abortus</a:t>
            </a:r>
            <a:r>
              <a:rPr lang="tr-TR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starts 1-2 abortions in the third and fourth months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pregnancy</a:t>
            </a:r>
            <a:r>
              <a:rPr lang="en-US" sz="2400" dirty="0"/>
              <a:t>. </a:t>
            </a:r>
            <a:r>
              <a:rPr lang="tr-TR" sz="2400" dirty="0" err="1" smtClean="0"/>
              <a:t>Abortus</a:t>
            </a:r>
            <a:r>
              <a:rPr lang="en-US" sz="2400" dirty="0" smtClean="0"/>
              <a:t> </a:t>
            </a:r>
            <a:r>
              <a:rPr lang="en-US" sz="2400" dirty="0"/>
              <a:t>rate is between 10-80%. </a:t>
            </a:r>
            <a:r>
              <a:rPr lang="en-US" sz="2400" dirty="0" smtClean="0"/>
              <a:t>Stillbirths </a:t>
            </a:r>
            <a:r>
              <a:rPr lang="en-US" sz="2400" dirty="0"/>
              <a:t>can be seen. The births die in a short time. No other </a:t>
            </a:r>
            <a:r>
              <a:rPr lang="en-US" sz="2400" dirty="0" smtClean="0"/>
              <a:t>symptoms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seen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pregnant </a:t>
            </a:r>
            <a:r>
              <a:rPr lang="en-US" sz="2400" dirty="0" smtClean="0"/>
              <a:t>sheep</a:t>
            </a:r>
            <a:endParaRPr lang="tr-TR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Cattle: sporadic </a:t>
            </a:r>
            <a:r>
              <a:rPr lang="en-US" sz="2400" dirty="0" err="1">
                <a:solidFill>
                  <a:srgbClr val="FF0000"/>
                </a:solidFill>
              </a:rPr>
              <a:t>abortus</a:t>
            </a:r>
            <a:r>
              <a:rPr lang="en-US" sz="2400" dirty="0"/>
              <a:t>, </a:t>
            </a:r>
            <a:r>
              <a:rPr lang="tr-TR" sz="2400" dirty="0" err="1" smtClean="0"/>
              <a:t>abort</a:t>
            </a:r>
            <a:r>
              <a:rPr lang="en-US" sz="2400" dirty="0" smtClean="0"/>
              <a:t> </a:t>
            </a:r>
            <a:r>
              <a:rPr lang="en-US" sz="2400" dirty="0"/>
              <a:t>fetus and pregnant cattle have no other clinical symptoms</a:t>
            </a:r>
            <a:endParaRPr lang="tr-T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Undiagnosed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Necropsy Findings: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Abort</a:t>
            </a:r>
            <a:r>
              <a:rPr lang="tr-TR" dirty="0" smtClean="0"/>
              <a:t> </a:t>
            </a:r>
            <a:r>
              <a:rPr lang="en-US" dirty="0" smtClean="0"/>
              <a:t>fetus</a:t>
            </a:r>
            <a:r>
              <a:rPr lang="en-US" dirty="0"/>
              <a:t>, subcutaneous edema, focal liver necrosis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cotyledons are overlaid with a similar or cheesy mass</a:t>
            </a:r>
          </a:p>
          <a:p>
            <a:pPr>
              <a:lnSpc>
                <a:spcPct val="150000"/>
              </a:lnSpc>
            </a:pPr>
            <a:r>
              <a:rPr lang="en-US" dirty="0"/>
              <a:t>Areas of focal necrosis on the placenta</a:t>
            </a:r>
            <a:endParaRPr lang="tr-TR" dirty="0" err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Laboratory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50006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Bacterioscopy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Gram </a:t>
            </a:r>
            <a:r>
              <a:rPr lang="en-US" dirty="0">
                <a:solidFill>
                  <a:srgbClr val="FF0000"/>
                </a:solidFill>
              </a:rPr>
              <a:t>negative </a:t>
            </a:r>
            <a:r>
              <a:rPr lang="en-US" dirty="0" smtClean="0">
                <a:solidFill>
                  <a:srgbClr val="FF0000"/>
                </a:solidFill>
              </a:rPr>
              <a:t>bacteria </a:t>
            </a:r>
            <a:r>
              <a:rPr lang="en-US" dirty="0"/>
              <a:t>with spiral shape in the form of </a:t>
            </a:r>
            <a:r>
              <a:rPr lang="en-US" dirty="0">
                <a:solidFill>
                  <a:srgbClr val="FF0000"/>
                </a:solidFill>
              </a:rPr>
              <a:t>"S"</a:t>
            </a:r>
            <a:r>
              <a:rPr lang="en-US" dirty="0"/>
              <a:t> </a:t>
            </a:r>
            <a:r>
              <a:rPr lang="en-US" dirty="0" smtClean="0"/>
              <a:t>are</a:t>
            </a:r>
            <a:endParaRPr lang="tr-TR" dirty="0"/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observed </a:t>
            </a:r>
            <a:r>
              <a:rPr lang="en-US" dirty="0"/>
              <a:t>in the Gram stain preparation from stomach contents </a:t>
            </a:r>
            <a:r>
              <a:rPr lang="en-US" dirty="0" smtClean="0"/>
              <a:t>and</a:t>
            </a:r>
            <a:endParaRPr lang="tr-TR" dirty="0" smtClean="0"/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cotyledons</a:t>
            </a:r>
            <a:endParaRPr lang="en-US" dirty="0"/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Culture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dirty="0"/>
              <a:t>BHI agar, </a:t>
            </a:r>
            <a:r>
              <a:rPr lang="en-US" dirty="0" err="1"/>
              <a:t>Skirrow</a:t>
            </a:r>
            <a:r>
              <a:rPr lang="en-US" dirty="0"/>
              <a:t>, </a:t>
            </a:r>
            <a:r>
              <a:rPr lang="en-US" dirty="0" err="1"/>
              <a:t>Butzler</a:t>
            </a:r>
            <a:r>
              <a:rPr lang="en-US" dirty="0"/>
              <a:t>, Colombia Agar, </a:t>
            </a:r>
            <a:r>
              <a:rPr lang="en-US" dirty="0" err="1"/>
              <a:t>Brusella</a:t>
            </a:r>
            <a:r>
              <a:rPr lang="en-US" dirty="0"/>
              <a:t> Agar are </a:t>
            </a:r>
            <a:r>
              <a:rPr lang="en-US" dirty="0" smtClean="0"/>
              <a:t>implanted</a:t>
            </a:r>
            <a:endParaRPr lang="tr-TR" dirty="0" smtClean="0"/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with </a:t>
            </a:r>
            <a:r>
              <a:rPr lang="en-US" dirty="0"/>
              <a:t>7% </a:t>
            </a:r>
            <a:r>
              <a:rPr lang="en-US" dirty="0" err="1"/>
              <a:t>defibrinated</a:t>
            </a:r>
            <a:r>
              <a:rPr lang="en-US" dirty="0"/>
              <a:t> blood from stomach contents and liver</a:t>
            </a:r>
          </a:p>
          <a:p>
            <a:pPr>
              <a:lnSpc>
                <a:spcPct val="170000"/>
              </a:lnSpc>
              <a:buNone/>
            </a:pPr>
            <a:r>
              <a:rPr lang="en-US" dirty="0"/>
              <a:t>Incubated for 3-5 days at 37 ° C in </a:t>
            </a:r>
            <a:r>
              <a:rPr lang="en-US" dirty="0" err="1"/>
              <a:t>microaerobic</a:t>
            </a:r>
            <a:r>
              <a:rPr lang="en-US" dirty="0"/>
              <a:t> conditions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Treatment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i="1" dirty="0" smtClean="0"/>
              <a:t>C. </a:t>
            </a:r>
            <a:r>
              <a:rPr lang="tr-TR" sz="2800" i="1" dirty="0" err="1" smtClean="0"/>
              <a:t>fetus</a:t>
            </a:r>
            <a:r>
              <a:rPr lang="tr-TR" sz="2800" i="1" dirty="0" smtClean="0"/>
              <a:t> </a:t>
            </a:r>
            <a:r>
              <a:rPr lang="tr-TR" sz="2800" dirty="0" err="1" smtClean="0"/>
              <a:t>subsp</a:t>
            </a:r>
            <a:r>
              <a:rPr lang="tr-TR" sz="2800" i="1" dirty="0" smtClean="0"/>
              <a:t>. </a:t>
            </a:r>
            <a:r>
              <a:rPr lang="tr-TR" sz="2800" i="1" dirty="0" err="1"/>
              <a:t>f</a:t>
            </a:r>
            <a:r>
              <a:rPr lang="tr-TR" sz="2800" i="1" dirty="0" err="1" smtClean="0"/>
              <a:t>etus</a:t>
            </a:r>
            <a:r>
              <a:rPr lang="tr-TR" sz="2800" dirty="0" smtClean="0"/>
              <a:t> </a:t>
            </a:r>
            <a:r>
              <a:rPr lang="tr-TR" sz="2800" dirty="0" smtClean="0"/>
              <a:t>is </a:t>
            </a:r>
            <a:r>
              <a:rPr lang="tr-TR" sz="2800" dirty="0" err="1" smtClean="0"/>
              <a:t>sensitive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en-US" sz="2800" dirty="0" smtClean="0"/>
              <a:t>chloramphenicol</a:t>
            </a:r>
            <a:r>
              <a:rPr lang="en-US" sz="2800" dirty="0"/>
              <a:t>, erythromycin, gentamycin, quinolones and </a:t>
            </a:r>
            <a:r>
              <a:rPr lang="en-US" sz="2800" dirty="0" err="1"/>
              <a:t>tetracyclines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If there is intense </a:t>
            </a:r>
            <a:r>
              <a:rPr lang="tr-TR" sz="2800" dirty="0" err="1" smtClean="0"/>
              <a:t>abort</a:t>
            </a:r>
            <a:r>
              <a:rPr lang="en-US" sz="2800" dirty="0" smtClean="0"/>
              <a:t> </a:t>
            </a:r>
            <a:r>
              <a:rPr lang="en-US" sz="2800" dirty="0"/>
              <a:t>in the herd, the chance of treatment is low.</a:t>
            </a:r>
            <a:endParaRPr lang="tr-T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Protection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8329642" cy="53126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endParaRPr lang="tr-TR" dirty="0" smtClean="0"/>
          </a:p>
          <a:p>
            <a:pPr>
              <a:lnSpc>
                <a:spcPct val="160000"/>
              </a:lnSpc>
            </a:pPr>
            <a:r>
              <a:rPr lang="en-US" dirty="0"/>
              <a:t>The only way </a:t>
            </a:r>
            <a:r>
              <a:rPr lang="tr-TR" dirty="0" smtClean="0"/>
              <a:t>is </a:t>
            </a:r>
            <a:r>
              <a:rPr lang="tr-TR" dirty="0" err="1" smtClean="0"/>
              <a:t>i</a:t>
            </a:r>
            <a:r>
              <a:rPr lang="tr-TR" dirty="0" err="1" smtClean="0">
                <a:solidFill>
                  <a:srgbClr val="FF0000"/>
                </a:solidFill>
              </a:rPr>
              <a:t>mmunization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protect </a:t>
            </a:r>
            <a:r>
              <a:rPr lang="en-US" dirty="0" smtClean="0"/>
              <a:t> </a:t>
            </a:r>
            <a:r>
              <a:rPr lang="en-US" dirty="0"/>
              <a:t>from the disease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All cell inoculations </a:t>
            </a:r>
            <a:r>
              <a:rPr lang="en-US" dirty="0" smtClean="0">
                <a:solidFill>
                  <a:srgbClr val="FF0000"/>
                </a:solidFill>
              </a:rPr>
              <a:t>adjuvant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aluminum hydroxide </a:t>
            </a:r>
            <a:r>
              <a:rPr lang="en-US" dirty="0" smtClean="0"/>
              <a:t>in </a:t>
            </a:r>
            <a:r>
              <a:rPr lang="en-US" dirty="0"/>
              <a:t>sheep are administered 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en-US" dirty="0" smtClean="0"/>
              <a:t>one </a:t>
            </a:r>
            <a:r>
              <a:rPr lang="en-US" dirty="0"/>
              <a:t>month prior to </a:t>
            </a:r>
            <a:r>
              <a:rPr lang="tr-TR" dirty="0" err="1" smtClean="0"/>
              <a:t>goat</a:t>
            </a:r>
            <a:r>
              <a:rPr lang="tr-TR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en-US" dirty="0"/>
              <a:t>Since sheep with </a:t>
            </a:r>
            <a:r>
              <a:rPr lang="en-US" i="1" dirty="0"/>
              <a:t>C</a:t>
            </a:r>
            <a:r>
              <a:rPr lang="en-US" i="1" dirty="0" smtClean="0"/>
              <a:t>.</a:t>
            </a:r>
            <a:r>
              <a:rPr lang="tr-TR" i="1" dirty="0" smtClean="0"/>
              <a:t> </a:t>
            </a:r>
            <a:r>
              <a:rPr lang="en-US" i="1" dirty="0" smtClean="0"/>
              <a:t>fetus </a:t>
            </a:r>
            <a:r>
              <a:rPr lang="en-US" dirty="0"/>
              <a:t>infection remain </a:t>
            </a:r>
            <a:r>
              <a:rPr lang="en-US" dirty="0">
                <a:solidFill>
                  <a:srgbClr val="FF0000"/>
                </a:solidFill>
              </a:rPr>
              <a:t>immune for 2-3 years</a:t>
            </a:r>
            <a:r>
              <a:rPr lang="en-US" dirty="0"/>
              <a:t>, the vaccine is not administered for the next lambing period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The </a:t>
            </a:r>
            <a:r>
              <a:rPr lang="en-US" dirty="0"/>
              <a:t>vaccine is </a:t>
            </a:r>
            <a:r>
              <a:rPr lang="en-US" dirty="0">
                <a:solidFill>
                  <a:srgbClr val="FF0000"/>
                </a:solidFill>
              </a:rPr>
              <a:t>only applied to untreated sheep</a:t>
            </a:r>
            <a:r>
              <a:rPr lang="en-US" dirty="0"/>
              <a:t>, to sheep from outside, and to </a:t>
            </a:r>
            <a:r>
              <a:rPr lang="en-US" dirty="0" err="1"/>
              <a:t>pregnants</a:t>
            </a:r>
            <a:r>
              <a:rPr lang="en-US" dirty="0"/>
              <a:t> for the first time</a:t>
            </a:r>
          </a:p>
          <a:p>
            <a:pPr>
              <a:lnSpc>
                <a:spcPct val="160000"/>
              </a:lnSpc>
            </a:pPr>
            <a:r>
              <a:rPr lang="en-US" dirty="0"/>
              <a:t>Vaccine </a:t>
            </a:r>
            <a:r>
              <a:rPr lang="en-US" dirty="0">
                <a:solidFill>
                  <a:srgbClr val="FF0000"/>
                </a:solidFill>
              </a:rPr>
              <a:t>immunizes for 1-2 years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i="1" dirty="0" smtClean="0">
                <a:solidFill>
                  <a:srgbClr val="FF0000"/>
                </a:solidFill>
              </a:rPr>
              <a:t>C. </a:t>
            </a:r>
            <a:r>
              <a:rPr lang="tr-TR" sz="3200" i="1" dirty="0" err="1" smtClean="0">
                <a:solidFill>
                  <a:srgbClr val="FF0000"/>
                </a:solidFill>
              </a:rPr>
              <a:t>fetus</a:t>
            </a:r>
            <a:r>
              <a:rPr lang="tr-TR" sz="3200" i="1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subsp</a:t>
            </a:r>
            <a:r>
              <a:rPr lang="tr-TR" sz="3200" i="1" dirty="0" smtClean="0">
                <a:solidFill>
                  <a:srgbClr val="FF0000"/>
                </a:solidFill>
              </a:rPr>
              <a:t>. </a:t>
            </a:r>
            <a:r>
              <a:rPr lang="tr-TR" sz="3200" i="1" dirty="0" err="1" smtClean="0">
                <a:solidFill>
                  <a:srgbClr val="FF0000"/>
                </a:solidFill>
              </a:rPr>
              <a:t>venerealis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infections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 is a venereal infection characterized </a:t>
            </a:r>
            <a:r>
              <a:rPr lang="en-US" dirty="0" smtClean="0"/>
              <a:t>by </a:t>
            </a:r>
            <a:r>
              <a:rPr lang="en-US" dirty="0"/>
              <a:t>abortion or infertility </a:t>
            </a:r>
            <a:r>
              <a:rPr lang="en-US" dirty="0" smtClean="0"/>
              <a:t>only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cattle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C</a:t>
            </a:r>
            <a:r>
              <a:rPr lang="en-US" i="1" dirty="0"/>
              <a:t>. fetus subsp</a:t>
            </a:r>
            <a:r>
              <a:rPr lang="en-US" i="1" dirty="0" smtClean="0"/>
              <a:t>.</a:t>
            </a:r>
            <a:r>
              <a:rPr lang="tr-TR" i="1" dirty="0"/>
              <a:t> </a:t>
            </a:r>
            <a:r>
              <a:rPr lang="tr-TR" i="1" dirty="0" err="1"/>
              <a:t>venerealis</a:t>
            </a:r>
            <a:r>
              <a:rPr lang="en-US" i="1" dirty="0" smtClean="0"/>
              <a:t> </a:t>
            </a:r>
            <a:r>
              <a:rPr lang="tr-TR" i="1" dirty="0" smtClean="0"/>
              <a:t>is </a:t>
            </a:r>
            <a:r>
              <a:rPr lang="en-US" dirty="0" smtClean="0"/>
              <a:t>longer </a:t>
            </a:r>
            <a:r>
              <a:rPr lang="en-US" dirty="0"/>
              <a:t>than </a:t>
            </a:r>
            <a:r>
              <a:rPr lang="en-US" dirty="0" smtClean="0"/>
              <a:t>the</a:t>
            </a:r>
            <a:r>
              <a:rPr lang="tr-TR" dirty="0"/>
              <a:t> </a:t>
            </a:r>
            <a:r>
              <a:rPr lang="tr-TR" i="1" dirty="0" smtClean="0"/>
              <a:t>C</a:t>
            </a:r>
            <a:r>
              <a:rPr lang="tr-TR" i="1" dirty="0"/>
              <a:t>. </a:t>
            </a:r>
            <a:r>
              <a:rPr lang="tr-TR" i="1" dirty="0" err="1"/>
              <a:t>fetus</a:t>
            </a:r>
            <a:r>
              <a:rPr lang="tr-TR" i="1" dirty="0"/>
              <a:t> </a:t>
            </a:r>
            <a:r>
              <a:rPr lang="tr-TR" dirty="0" err="1"/>
              <a:t>subsp</a:t>
            </a:r>
            <a:r>
              <a:rPr lang="tr-TR" i="1" dirty="0"/>
              <a:t>. </a:t>
            </a:r>
            <a:r>
              <a:rPr lang="tr-TR" i="1" dirty="0" err="1"/>
              <a:t>fetus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/>
              <a:t>I</a:t>
            </a:r>
            <a:r>
              <a:rPr lang="en-US" dirty="0" smtClean="0"/>
              <a:t>t </a:t>
            </a:r>
            <a:r>
              <a:rPr lang="en-US" dirty="0"/>
              <a:t>is later and more sparse than the </a:t>
            </a:r>
            <a:r>
              <a:rPr lang="tr-TR" i="1" dirty="0" smtClean="0"/>
              <a:t>C. </a:t>
            </a:r>
            <a:r>
              <a:rPr lang="tr-TR" i="1" dirty="0" err="1"/>
              <a:t>fetus</a:t>
            </a:r>
            <a:r>
              <a:rPr lang="tr-TR" i="1" dirty="0"/>
              <a:t> </a:t>
            </a:r>
            <a:r>
              <a:rPr lang="tr-TR" dirty="0" err="1"/>
              <a:t>subsp</a:t>
            </a:r>
            <a:r>
              <a:rPr lang="tr-TR" i="1" dirty="0"/>
              <a:t>. </a:t>
            </a:r>
            <a:r>
              <a:rPr lang="tr-TR" i="1" dirty="0" err="1"/>
              <a:t>f</a:t>
            </a:r>
            <a:r>
              <a:rPr lang="tr-TR" i="1" dirty="0" err="1" smtClean="0"/>
              <a:t>etus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C</a:t>
            </a:r>
            <a:r>
              <a:rPr lang="en-US" dirty="0" err="1" smtClean="0"/>
              <a:t>olony</a:t>
            </a:r>
            <a:r>
              <a:rPr lang="en-US" dirty="0" smtClean="0"/>
              <a:t> </a:t>
            </a:r>
            <a:r>
              <a:rPr lang="en-US" dirty="0"/>
              <a:t>morphology is similar</a:t>
            </a:r>
          </a:p>
          <a:p>
            <a:pPr>
              <a:lnSpc>
                <a:spcPct val="150000"/>
              </a:lnSpc>
            </a:pPr>
            <a:r>
              <a:rPr lang="en-US" dirty="0"/>
              <a:t>Selenite and </a:t>
            </a:r>
            <a:r>
              <a:rPr lang="tr-TR" dirty="0"/>
              <a:t>H</a:t>
            </a:r>
            <a:r>
              <a:rPr lang="tr-TR" baseline="-25000" dirty="0"/>
              <a:t>2</a:t>
            </a:r>
            <a:r>
              <a:rPr lang="tr-TR" dirty="0"/>
              <a:t>S</a:t>
            </a:r>
            <a:r>
              <a:rPr lang="en-US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en-US" dirty="0" err="1" smtClean="0"/>
              <a:t>negati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tr-TR" dirty="0" err="1" smtClean="0"/>
              <a:t>cultured</a:t>
            </a:r>
            <a:r>
              <a:rPr lang="en-US" dirty="0" smtClean="0"/>
              <a:t> </a:t>
            </a:r>
            <a:r>
              <a:rPr lang="en-US" dirty="0"/>
              <a:t>in 1% </a:t>
            </a:r>
            <a:r>
              <a:rPr lang="en-US" dirty="0" err="1" smtClean="0"/>
              <a:t>gl</a:t>
            </a:r>
            <a:r>
              <a:rPr lang="tr-TR" dirty="0" err="1" smtClean="0"/>
              <a:t>ycine</a:t>
            </a:r>
            <a:endParaRPr lang="tr-T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Epidemiology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50356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It </a:t>
            </a:r>
            <a:r>
              <a:rPr lang="en-US" dirty="0"/>
              <a:t>is found </a:t>
            </a:r>
            <a:r>
              <a:rPr lang="en-US" dirty="0">
                <a:solidFill>
                  <a:srgbClr val="FF0000"/>
                </a:solidFill>
              </a:rPr>
              <a:t>only in cattle</a:t>
            </a:r>
          </a:p>
          <a:p>
            <a:pPr>
              <a:lnSpc>
                <a:spcPct val="170000"/>
              </a:lnSpc>
            </a:pPr>
            <a:r>
              <a:rPr lang="en-US" dirty="0"/>
              <a:t>It is </a:t>
            </a:r>
            <a:r>
              <a:rPr lang="en-US" dirty="0" err="1" smtClean="0"/>
              <a:t>i</a:t>
            </a:r>
            <a:r>
              <a:rPr lang="tr-TR" dirty="0" smtClean="0"/>
              <a:t>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Venereal character</a:t>
            </a:r>
          </a:p>
          <a:p>
            <a:pPr>
              <a:lnSpc>
                <a:spcPct val="170000"/>
              </a:lnSpc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spreads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aborted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fetus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vaginal discharge or prepuce fluid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Bulls</a:t>
            </a:r>
            <a:r>
              <a:rPr lang="en-US" dirty="0"/>
              <a:t> </a:t>
            </a:r>
            <a:r>
              <a:rPr lang="en-US" dirty="0" smtClean="0"/>
              <a:t>affect</a:t>
            </a:r>
            <a:r>
              <a:rPr lang="tr-TR" dirty="0" smtClean="0"/>
              <a:t> </a:t>
            </a:r>
            <a:r>
              <a:rPr lang="en-US" dirty="0" err="1" smtClean="0"/>
              <a:t>preputium</a:t>
            </a:r>
            <a:r>
              <a:rPr lang="en-US" dirty="0"/>
              <a:t>, glans penis and </a:t>
            </a:r>
            <a:r>
              <a:rPr lang="en-US" dirty="0" smtClean="0"/>
              <a:t>ureter</a:t>
            </a:r>
            <a:r>
              <a:rPr lang="tr-TR" dirty="0" smtClean="0"/>
              <a:t> a</a:t>
            </a:r>
            <a:r>
              <a:rPr lang="en-US" dirty="0" smtClean="0">
                <a:solidFill>
                  <a:srgbClr val="FF0000"/>
                </a:solidFill>
              </a:rPr>
              <a:t>symptomatic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Infection of the genital </a:t>
            </a:r>
            <a:r>
              <a:rPr lang="tr-TR" dirty="0" smtClean="0"/>
              <a:t>form </a:t>
            </a:r>
            <a:r>
              <a:rPr lang="en-US" dirty="0" smtClean="0"/>
              <a:t>occurs </a:t>
            </a:r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mating or artificial insemination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No oral transmission</a:t>
            </a:r>
          </a:p>
          <a:p>
            <a:pPr>
              <a:lnSpc>
                <a:spcPct val="170000"/>
              </a:lnSpc>
            </a:pPr>
            <a:r>
              <a:rPr lang="en-US" dirty="0"/>
              <a:t>Abortion is a </a:t>
            </a:r>
            <a:r>
              <a:rPr lang="en-US" dirty="0" err="1" smtClean="0">
                <a:solidFill>
                  <a:srgbClr val="FF0000"/>
                </a:solidFill>
              </a:rPr>
              <a:t>spor</a:t>
            </a:r>
            <a:r>
              <a:rPr lang="tr-TR" dirty="0" err="1" smtClean="0">
                <a:solidFill>
                  <a:srgbClr val="FF0000"/>
                </a:solidFill>
              </a:rPr>
              <a:t>adic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character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solidFill>
                  <a:srgbClr val="FF0000"/>
                </a:solidFill>
              </a:rPr>
              <a:t>Classification</a:t>
            </a:r>
            <a:endParaRPr lang="tr-TR" altLang="tr-TR" dirty="0" smtClean="0">
              <a:solidFill>
                <a:srgbClr val="FF0000"/>
              </a:solidFill>
            </a:endParaRPr>
          </a:p>
        </p:txBody>
      </p:sp>
      <p:sp>
        <p:nvSpPr>
          <p:cNvPr id="11267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altLang="tr-TR" dirty="0" err="1" smtClean="0"/>
              <a:t>Kingdom</a:t>
            </a:r>
            <a:r>
              <a:rPr lang="tr-TR" altLang="tr-TR" dirty="0" smtClean="0"/>
              <a:t>		: </a:t>
            </a:r>
            <a:r>
              <a:rPr lang="tr-TR" altLang="tr-TR" dirty="0" err="1" smtClean="0"/>
              <a:t>Bacteria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err="1" smtClean="0"/>
              <a:t>Phylum</a:t>
            </a:r>
            <a:r>
              <a:rPr lang="tr-TR" altLang="tr-TR" dirty="0" smtClean="0"/>
              <a:t>		: </a:t>
            </a:r>
            <a:r>
              <a:rPr lang="tr-TR" altLang="tr-TR" dirty="0" err="1" smtClean="0"/>
              <a:t>Proteobacteria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smtClean="0"/>
              <a:t>Class		: </a:t>
            </a:r>
            <a:r>
              <a:rPr lang="tr-TR" altLang="tr-TR" dirty="0" err="1" smtClean="0"/>
              <a:t>Epsilonproteobacteria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err="1" smtClean="0"/>
              <a:t>Order</a:t>
            </a:r>
            <a:r>
              <a:rPr lang="tr-TR" altLang="tr-TR" dirty="0" smtClean="0"/>
              <a:t>		: </a:t>
            </a:r>
            <a:r>
              <a:rPr lang="tr-TR" altLang="tr-TR" dirty="0" err="1" smtClean="0"/>
              <a:t>Campylobacteriales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err="1" smtClean="0"/>
              <a:t>Family</a:t>
            </a:r>
            <a:r>
              <a:rPr lang="tr-TR" altLang="tr-TR" dirty="0" smtClean="0"/>
              <a:t>		: </a:t>
            </a:r>
            <a:r>
              <a:rPr lang="tr-TR" altLang="tr-TR" dirty="0" err="1" smtClean="0"/>
              <a:t>Campylobacteriaceae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err="1" smtClean="0"/>
              <a:t>Genus</a:t>
            </a:r>
            <a:r>
              <a:rPr lang="tr-TR" altLang="tr-TR" dirty="0" smtClean="0"/>
              <a:t>		: </a:t>
            </a:r>
            <a:r>
              <a:rPr lang="tr-TR" altLang="tr-TR" dirty="0" err="1" smtClean="0"/>
              <a:t>Campylobacter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Arcobacter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72262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r>
              <a:rPr lang="tr-TR" dirty="0" smtClean="0">
                <a:solidFill>
                  <a:srgbClr val="FF0000"/>
                </a:solidFill>
              </a:rPr>
              <a:t> 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5446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agent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not </a:t>
            </a:r>
            <a:r>
              <a:rPr lang="tr-TR" dirty="0" err="1" smtClean="0"/>
              <a:t>affect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placenta </a:t>
            </a:r>
            <a:r>
              <a:rPr lang="en-US" dirty="0"/>
              <a:t>but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female </a:t>
            </a:r>
            <a:r>
              <a:rPr lang="en-US" dirty="0" smtClean="0">
                <a:solidFill>
                  <a:srgbClr val="FF0000"/>
                </a:solidFill>
              </a:rPr>
              <a:t>genital </a:t>
            </a:r>
            <a:r>
              <a:rPr lang="en-US" dirty="0">
                <a:solidFill>
                  <a:srgbClr val="FF0000"/>
                </a:solidFill>
              </a:rPr>
              <a:t>organs</a:t>
            </a:r>
          </a:p>
          <a:p>
            <a:pPr>
              <a:lnSpc>
                <a:spcPct val="170000"/>
              </a:lnSpc>
            </a:pPr>
            <a:r>
              <a:rPr lang="en-US" dirty="0"/>
              <a:t>Can be placed in the uterus of non-pregnant </a:t>
            </a:r>
            <a:r>
              <a:rPr lang="en-US" dirty="0" smtClean="0"/>
              <a:t>cows</a:t>
            </a:r>
            <a:r>
              <a:rPr lang="tr-TR" dirty="0" smtClean="0"/>
              <a:t>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After mating and artificial insemination, it passes through the uterus and oviduct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err="1" smtClean="0"/>
              <a:t>Bacterin</a:t>
            </a:r>
            <a:r>
              <a:rPr lang="en-US" dirty="0" smtClean="0"/>
              <a:t> </a:t>
            </a:r>
            <a:r>
              <a:rPr lang="en-US" dirty="0"/>
              <a:t>endotoxin causes cervicitis, endometritis and </a:t>
            </a:r>
            <a:r>
              <a:rPr lang="en-US" dirty="0" err="1"/>
              <a:t>salpingitis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This prevents the </a:t>
            </a:r>
            <a:r>
              <a:rPr lang="en-US" dirty="0">
                <a:solidFill>
                  <a:srgbClr val="FF0000"/>
                </a:solidFill>
              </a:rPr>
              <a:t>embryo from being implanted </a:t>
            </a:r>
            <a:r>
              <a:rPr lang="en-US" dirty="0"/>
              <a:t>by eliminating </a:t>
            </a:r>
            <a:r>
              <a:rPr lang="en-US" dirty="0" err="1"/>
              <a:t>silier</a:t>
            </a:r>
            <a:r>
              <a:rPr lang="en-US" dirty="0"/>
              <a:t> activity in the oviduct</a:t>
            </a:r>
          </a:p>
          <a:p>
            <a:pPr>
              <a:lnSpc>
                <a:spcPct val="170000"/>
              </a:lnSpc>
            </a:pPr>
            <a:r>
              <a:rPr lang="en-US" dirty="0"/>
              <a:t>Even if you hold the embryo, </a:t>
            </a:r>
            <a:r>
              <a:rPr lang="tr-TR" dirty="0"/>
              <a:t>O</a:t>
            </a:r>
            <a:r>
              <a:rPr lang="tr-TR" sz="1600" dirty="0"/>
              <a:t>2</a:t>
            </a:r>
            <a:r>
              <a:rPr lang="en-US" dirty="0" smtClean="0"/>
              <a:t> </a:t>
            </a:r>
            <a:r>
              <a:rPr lang="en-US" dirty="0"/>
              <a:t>is restricted by the bacteria and the embryo will die within 2-3 weeks</a:t>
            </a:r>
          </a:p>
          <a:p>
            <a:pPr>
              <a:lnSpc>
                <a:spcPct val="170000"/>
              </a:lnSpc>
            </a:pPr>
            <a:r>
              <a:rPr lang="en-US" dirty="0"/>
              <a:t>A dead embryo in the uterus prevents regression of the corpus luteum, and the cow cannot return to the </a:t>
            </a:r>
            <a:r>
              <a:rPr lang="en-US" dirty="0" err="1"/>
              <a:t>oestrus</a:t>
            </a:r>
            <a:r>
              <a:rPr lang="en-US" dirty="0"/>
              <a:t>, thus causing </a:t>
            </a:r>
            <a:r>
              <a:rPr lang="en-US" dirty="0" smtClean="0">
                <a:solidFill>
                  <a:srgbClr val="FF0000"/>
                </a:solidFill>
              </a:rPr>
              <a:t>temporary infertility</a:t>
            </a:r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repeat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breeder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r>
              <a:rPr lang="tr-TR" dirty="0" smtClean="0">
                <a:solidFill>
                  <a:srgbClr val="FF0000"/>
                </a:solidFill>
              </a:rPr>
              <a:t> II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Pregnancy </a:t>
            </a:r>
            <a:r>
              <a:rPr lang="en-US" sz="2800" dirty="0"/>
              <a:t>continues if the embryo does not die despite the bacterial infection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 cause of abortions in the later stages of pregnancy; It is an anaphylactic reaction against endotoxin by proliferation of bacteria as a result of suppression of immunity by pregnancy.</a:t>
            </a:r>
            <a:endParaRPr lang="tr-T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Symptoms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Two </a:t>
            </a:r>
            <a:r>
              <a:rPr lang="en-US" dirty="0"/>
              <a:t>important clinical findings in cows; </a:t>
            </a:r>
            <a:r>
              <a:rPr lang="en-US" dirty="0" err="1">
                <a:solidFill>
                  <a:srgbClr val="FF0000"/>
                </a:solidFill>
              </a:rPr>
              <a:t>abortus</a:t>
            </a:r>
            <a:r>
              <a:rPr lang="en-US" dirty="0">
                <a:solidFill>
                  <a:srgbClr val="FF0000"/>
                </a:solidFill>
              </a:rPr>
              <a:t> and transient </a:t>
            </a:r>
            <a:r>
              <a:rPr lang="en-US" dirty="0">
                <a:solidFill>
                  <a:srgbClr val="FF0000"/>
                </a:solidFill>
              </a:rPr>
              <a:t>temporary infertility</a:t>
            </a:r>
            <a:r>
              <a:rPr lang="tr-TR" dirty="0"/>
              <a:t>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Abortion </a:t>
            </a:r>
            <a:r>
              <a:rPr lang="en-US" dirty="0"/>
              <a:t>develops sporadically in every period after the second trimester (5th and 6th months)</a:t>
            </a:r>
          </a:p>
          <a:p>
            <a:pPr>
              <a:lnSpc>
                <a:spcPct val="170000"/>
              </a:lnSpc>
            </a:pPr>
            <a:r>
              <a:rPr lang="en-US" dirty="0"/>
              <a:t>The puppies can not be thrown in the late period wastes</a:t>
            </a:r>
          </a:p>
          <a:p>
            <a:pPr>
              <a:lnSpc>
                <a:spcPct val="170000"/>
              </a:lnSpc>
            </a:pPr>
            <a:r>
              <a:rPr lang="en-US" dirty="0"/>
              <a:t>Infertility, estrous irregularity, apparently due to lack of pregnancy despite the seed</a:t>
            </a:r>
          </a:p>
          <a:p>
            <a:pPr>
              <a:lnSpc>
                <a:spcPct val="170000"/>
              </a:lnSpc>
            </a:pPr>
            <a:r>
              <a:rPr lang="en-US" dirty="0"/>
              <a:t>Vagina and cervix catarrh-purulent mass, edema and hyperemia</a:t>
            </a:r>
          </a:p>
          <a:p>
            <a:pPr>
              <a:lnSpc>
                <a:spcPct val="170000"/>
              </a:lnSpc>
            </a:pPr>
            <a:r>
              <a:rPr lang="en-US" dirty="0"/>
              <a:t>There is no clinical sign in the bull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Daignosis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tr-TR" dirty="0" err="1" smtClean="0"/>
              <a:t>Undiagnosed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Necropsy </a:t>
            </a:r>
            <a:r>
              <a:rPr lang="en-US" dirty="0" smtClean="0">
                <a:solidFill>
                  <a:srgbClr val="FF0000"/>
                </a:solidFill>
              </a:rPr>
              <a:t>Findings: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patholojic</a:t>
            </a:r>
            <a:r>
              <a:rPr lang="tr-TR" dirty="0" smtClean="0"/>
              <a:t> </a:t>
            </a:r>
            <a:r>
              <a:rPr lang="tr-TR" dirty="0" err="1" smtClean="0"/>
              <a:t>finding</a:t>
            </a:r>
            <a:endParaRPr lang="tr-T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Laboratory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401080" cy="517971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Bacterioscopy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/>
              <a:t>	</a:t>
            </a:r>
            <a:r>
              <a:rPr lang="en-US" dirty="0" smtClean="0"/>
              <a:t>Bull </a:t>
            </a:r>
            <a:r>
              <a:rPr lang="en-US" dirty="0" err="1"/>
              <a:t>prepusial</a:t>
            </a:r>
            <a:r>
              <a:rPr lang="en-US" dirty="0"/>
              <a:t> washing fluid, </a:t>
            </a:r>
            <a:r>
              <a:rPr lang="tr-TR" dirty="0" err="1" smtClean="0"/>
              <a:t>abort</a:t>
            </a:r>
            <a:r>
              <a:rPr lang="tr-TR" dirty="0" smtClean="0"/>
              <a:t> </a:t>
            </a:r>
            <a:r>
              <a:rPr lang="en-US" dirty="0" smtClean="0"/>
              <a:t>internal </a:t>
            </a:r>
            <a:r>
              <a:rPr lang="en-US" dirty="0"/>
              <a:t>organs of the fetus, fetal stomach content, cotyledons and vaginal mucus prepared preparations prepared with Gram and Giemsa and </a:t>
            </a:r>
            <a:r>
              <a:rPr lang="en-US" dirty="0">
                <a:solidFill>
                  <a:srgbClr val="FF0000"/>
                </a:solidFill>
              </a:rPr>
              <a:t>spiral factors </a:t>
            </a:r>
            <a:r>
              <a:rPr lang="en-US" dirty="0"/>
              <a:t>are sought.</a:t>
            </a:r>
            <a:endParaRPr lang="tr-TR" dirty="0" smtClean="0"/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Culture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dirty="0"/>
              <a:t>Cultures used in isolation of </a:t>
            </a:r>
            <a:r>
              <a:rPr lang="en-US" i="1" dirty="0" smtClean="0"/>
              <a:t>C.</a:t>
            </a:r>
            <a:r>
              <a:rPr lang="tr-TR" i="1" dirty="0" smtClean="0"/>
              <a:t> </a:t>
            </a:r>
            <a:r>
              <a:rPr lang="en-US" i="1" dirty="0" smtClean="0"/>
              <a:t>fetus</a:t>
            </a:r>
            <a:endParaRPr lang="tr-TR" i="1" dirty="0" smtClean="0"/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Selective </a:t>
            </a:r>
            <a:r>
              <a:rPr lang="en-US" dirty="0"/>
              <a:t>pre-enrichment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/>
              <a:t>I</a:t>
            </a:r>
            <a:r>
              <a:rPr lang="en-US" dirty="0" err="1" smtClean="0"/>
              <a:t>ncubate</a:t>
            </a:r>
            <a:r>
              <a:rPr lang="tr-TR" dirty="0" smtClean="0"/>
              <a:t>d</a:t>
            </a:r>
            <a:r>
              <a:rPr lang="en-US" dirty="0" smtClean="0"/>
              <a:t> </a:t>
            </a:r>
            <a:r>
              <a:rPr lang="en-US" dirty="0"/>
              <a:t>for 5-7 days at 37 ° C in </a:t>
            </a:r>
            <a:r>
              <a:rPr lang="en-US" dirty="0" err="1"/>
              <a:t>microaerobic</a:t>
            </a:r>
            <a:r>
              <a:rPr lang="en-US" dirty="0"/>
              <a:t> conditions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M</a:t>
            </a:r>
            <a:r>
              <a:rPr lang="tr-TR" dirty="0" err="1" smtClean="0"/>
              <a:t>otile</a:t>
            </a:r>
            <a:r>
              <a:rPr lang="en-US" dirty="0" smtClean="0"/>
              <a:t>, </a:t>
            </a:r>
            <a:r>
              <a:rPr lang="en-US" dirty="0"/>
              <a:t>catalase and oxidase positive, </a:t>
            </a:r>
            <a:r>
              <a:rPr lang="en-US" dirty="0">
                <a:solidFill>
                  <a:srgbClr val="FF0000"/>
                </a:solidFill>
              </a:rPr>
              <a:t>Gram negative long spiral </a:t>
            </a:r>
            <a:r>
              <a:rPr lang="en-US" dirty="0"/>
              <a:t>bacteria are evaluated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852936"/>
            <a:ext cx="8795320" cy="3273227"/>
          </a:xfrm>
        </p:spPr>
        <p:txBody>
          <a:bodyPr/>
          <a:lstStyle/>
          <a:p>
            <a:r>
              <a:rPr lang="en-US" dirty="0" smtClean="0"/>
              <a:t>Vaccination </a:t>
            </a:r>
            <a:r>
              <a:rPr lang="en-US" dirty="0"/>
              <a:t>is not appropriate</a:t>
            </a:r>
          </a:p>
          <a:p>
            <a:r>
              <a:rPr lang="en-US" dirty="0"/>
              <a:t>Continuous screening tests must be performed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7138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solidFill>
                  <a:srgbClr val="FF0000"/>
                </a:solidFill>
              </a:rPr>
              <a:t>Thermophilic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Campylobacter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Infections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08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/>
              <a:t>C</a:t>
            </a:r>
            <a:r>
              <a:rPr lang="en-US" sz="2800" i="1" dirty="0"/>
              <a:t>. </a:t>
            </a:r>
            <a:r>
              <a:rPr lang="en-US" sz="2800" i="1" dirty="0" err="1"/>
              <a:t>jejuni</a:t>
            </a:r>
            <a:r>
              <a:rPr lang="en-US" sz="2800" i="1" dirty="0"/>
              <a:t>, C. coli, C. </a:t>
            </a:r>
            <a:r>
              <a:rPr lang="en-US" sz="2800" i="1" dirty="0" err="1"/>
              <a:t>lari</a:t>
            </a:r>
            <a:r>
              <a:rPr lang="en-US" sz="2800" dirty="0"/>
              <a:t>, which can produce at </a:t>
            </a:r>
            <a:r>
              <a:rPr lang="en-US" sz="2800" dirty="0">
                <a:solidFill>
                  <a:srgbClr val="FF0000"/>
                </a:solidFill>
              </a:rPr>
              <a:t>42-43 ° C</a:t>
            </a:r>
            <a:r>
              <a:rPr lang="en-US" sz="2800" dirty="0"/>
              <a:t>, have </a:t>
            </a:r>
            <a:r>
              <a:rPr lang="en-US" sz="2800" dirty="0">
                <a:solidFill>
                  <a:srgbClr val="FF0000"/>
                </a:solidFill>
              </a:rPr>
              <a:t>common hosts </a:t>
            </a:r>
            <a:r>
              <a:rPr lang="en-US" sz="2800" dirty="0"/>
              <a:t>and </a:t>
            </a:r>
            <a:r>
              <a:rPr lang="tr-TR" sz="2800" dirty="0" err="1" smtClean="0"/>
              <a:t>cause</a:t>
            </a:r>
            <a:r>
              <a:rPr lang="en-US" sz="2800" dirty="0" smtClean="0"/>
              <a:t> </a:t>
            </a:r>
            <a:r>
              <a:rPr lang="en-US" sz="2800" dirty="0"/>
              <a:t>similar infections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They settled in various animal species and in the intestines of people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Causes </a:t>
            </a:r>
            <a:r>
              <a:rPr lang="en-US" sz="2800" dirty="0">
                <a:solidFill>
                  <a:srgbClr val="FF0000"/>
                </a:solidFill>
              </a:rPr>
              <a:t>gastroenteritis and </a:t>
            </a:r>
            <a:r>
              <a:rPr lang="en-US" sz="2800" dirty="0" err="1">
                <a:solidFill>
                  <a:srgbClr val="FF0000"/>
                </a:solidFill>
              </a:rPr>
              <a:t>abortu</a:t>
            </a:r>
            <a:r>
              <a:rPr lang="en-US" sz="2800" dirty="0" err="1"/>
              <a:t>s</a:t>
            </a:r>
            <a:endParaRPr lang="tr-T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Features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92696"/>
            <a:ext cx="8208912" cy="590465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"</a:t>
            </a:r>
            <a:r>
              <a:rPr lang="en-US" sz="1400" dirty="0">
                <a:solidFill>
                  <a:srgbClr val="FF0000"/>
                </a:solidFill>
              </a:rPr>
              <a:t>S"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or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comma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</a:rPr>
              <a:t>rods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1400" dirty="0"/>
              <a:t>They are </a:t>
            </a:r>
            <a:r>
              <a:rPr lang="tr-TR" sz="1400" dirty="0" err="1" smtClean="0"/>
              <a:t>motile</a:t>
            </a:r>
            <a:r>
              <a:rPr lang="en-US" sz="1400" dirty="0" smtClean="0"/>
              <a:t> </a:t>
            </a:r>
            <a:r>
              <a:rPr lang="en-US" sz="1400" dirty="0"/>
              <a:t>with a number of </a:t>
            </a:r>
            <a:r>
              <a:rPr lang="en-US" sz="1400" dirty="0">
                <a:solidFill>
                  <a:srgbClr val="FF0000"/>
                </a:solidFill>
              </a:rPr>
              <a:t>bipolar </a:t>
            </a:r>
            <a:r>
              <a:rPr lang="en-US" sz="1400" dirty="0" err="1">
                <a:solidFill>
                  <a:srgbClr val="FF0000"/>
                </a:solidFill>
              </a:rPr>
              <a:t>flagellars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located at both ends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There are no capsules </a:t>
            </a:r>
            <a:r>
              <a:rPr lang="en-US" sz="1400" dirty="0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fimbria</a:t>
            </a:r>
            <a:endParaRPr lang="en-US" sz="1400" dirty="0"/>
          </a:p>
          <a:p>
            <a:pPr>
              <a:lnSpc>
                <a:spcPct val="170000"/>
              </a:lnSpc>
            </a:pPr>
            <a:r>
              <a:rPr lang="tr-TR" sz="1400" dirty="0" smtClean="0"/>
              <a:t>Has</a:t>
            </a:r>
            <a:r>
              <a:rPr lang="en-US" sz="1400" dirty="0" smtClean="0"/>
              <a:t> </a:t>
            </a:r>
            <a:r>
              <a:rPr lang="en-US" sz="1400" dirty="0"/>
              <a:t>lytic phages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They have flagella and outer membrane antigens in the protein structure, polysaccharide and membrane antigens in LPS structure</a:t>
            </a:r>
            <a:r>
              <a:rPr lang="en-US" sz="1400" dirty="0" smtClean="0"/>
              <a:t>.</a:t>
            </a:r>
            <a:endParaRPr lang="tr-TR" sz="1400" dirty="0" smtClean="0"/>
          </a:p>
          <a:p>
            <a:pPr>
              <a:lnSpc>
                <a:spcPct val="170000"/>
              </a:lnSpc>
            </a:pPr>
            <a:r>
              <a:rPr lang="en-US" sz="1400" dirty="0" smtClean="0"/>
              <a:t>There </a:t>
            </a:r>
            <a:r>
              <a:rPr lang="tr-TR" sz="1400" dirty="0" smtClean="0"/>
              <a:t>is</a:t>
            </a:r>
            <a:r>
              <a:rPr lang="en-US" sz="1400" dirty="0" smtClean="0"/>
              <a:t> </a:t>
            </a:r>
            <a:r>
              <a:rPr lang="en-US" sz="1400" dirty="0"/>
              <a:t>no </a:t>
            </a:r>
            <a:r>
              <a:rPr lang="tr-TR" sz="1400" dirty="0" err="1" smtClean="0"/>
              <a:t>need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en-US" sz="1400" dirty="0" smtClean="0"/>
              <a:t>blood </a:t>
            </a:r>
            <a:r>
              <a:rPr lang="tr-TR" sz="1400" dirty="0" err="1" smtClean="0"/>
              <a:t>or</a:t>
            </a:r>
            <a:r>
              <a:rPr lang="tr-TR" sz="1400" dirty="0" smtClean="0"/>
              <a:t> serum </a:t>
            </a:r>
            <a:r>
              <a:rPr lang="tr-TR" sz="1400" dirty="0" err="1" smtClean="0"/>
              <a:t>to</a:t>
            </a:r>
            <a:r>
              <a:rPr lang="tr-TR" sz="1400" dirty="0" smtClean="0"/>
              <a:t> be </a:t>
            </a:r>
            <a:r>
              <a:rPr lang="tr-TR" sz="1400" dirty="0" err="1" smtClean="0"/>
              <a:t>added</a:t>
            </a:r>
            <a:r>
              <a:rPr lang="tr-TR" sz="1400" dirty="0" smtClean="0"/>
              <a:t> in </a:t>
            </a:r>
            <a:r>
              <a:rPr lang="tr-TR" sz="1400" dirty="0" err="1" smtClean="0"/>
              <a:t>medium</a:t>
            </a:r>
            <a:r>
              <a:rPr lang="tr-TR" sz="1400" dirty="0" smtClean="0"/>
              <a:t> </a:t>
            </a:r>
            <a:r>
              <a:rPr lang="tr-TR" sz="1400" dirty="0" err="1" smtClean="0"/>
              <a:t>for</a:t>
            </a:r>
            <a:r>
              <a:rPr lang="tr-TR" sz="1400" dirty="0" smtClean="0"/>
              <a:t> </a:t>
            </a:r>
            <a:r>
              <a:rPr lang="tr-TR" sz="1400" dirty="0" err="1" smtClean="0"/>
              <a:t>their</a:t>
            </a:r>
            <a:r>
              <a:rPr lang="tr-TR" sz="1400" dirty="0" smtClean="0"/>
              <a:t> </a:t>
            </a:r>
            <a:r>
              <a:rPr lang="tr-TR" sz="1400" dirty="0" err="1" smtClean="0"/>
              <a:t>culture</a:t>
            </a:r>
            <a:endParaRPr lang="en-US" sz="1400" dirty="0"/>
          </a:p>
          <a:p>
            <a:pPr>
              <a:lnSpc>
                <a:spcPct val="170000"/>
              </a:lnSpc>
            </a:pPr>
            <a:r>
              <a:rPr lang="tr-TR" sz="1400" dirty="0">
                <a:solidFill>
                  <a:srgbClr val="FF0000"/>
                </a:solidFill>
              </a:rPr>
              <a:t>O</a:t>
            </a:r>
            <a:r>
              <a:rPr lang="tr-TR" sz="900" dirty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tolerance </a:t>
            </a:r>
            <a:r>
              <a:rPr lang="en-US" sz="1400" dirty="0"/>
              <a:t>is high and they can not </a:t>
            </a:r>
            <a:r>
              <a:rPr lang="tr-TR" sz="1400" dirty="0" err="1" smtClean="0"/>
              <a:t>grow</a:t>
            </a:r>
            <a:r>
              <a:rPr lang="en-US" sz="1400" dirty="0" smtClean="0"/>
              <a:t> </a:t>
            </a:r>
            <a:r>
              <a:rPr lang="en-US" sz="1400" dirty="0"/>
              <a:t>at 25 ° C</a:t>
            </a:r>
          </a:p>
          <a:p>
            <a:pPr>
              <a:lnSpc>
                <a:spcPct val="170000"/>
              </a:lnSpc>
            </a:pPr>
            <a:r>
              <a:rPr lang="en-US" sz="1400" dirty="0"/>
              <a:t>Round, smooth-edged, convex transparent "S" type </a:t>
            </a:r>
            <a:r>
              <a:rPr lang="en-US" sz="1400" dirty="0" smtClean="0"/>
              <a:t>co</a:t>
            </a:r>
            <a:r>
              <a:rPr lang="tr-TR" sz="1400" dirty="0" err="1" smtClean="0"/>
              <a:t>lonies</a:t>
            </a:r>
            <a:r>
              <a:rPr lang="tr-TR" sz="1400" dirty="0" smtClean="0"/>
              <a:t>, </a:t>
            </a:r>
          </a:p>
          <a:p>
            <a:pPr>
              <a:lnSpc>
                <a:spcPct val="170000"/>
              </a:lnSpc>
            </a:pPr>
            <a:r>
              <a:rPr lang="en-US" sz="1400" dirty="0" smtClean="0"/>
              <a:t>As </a:t>
            </a:r>
            <a:r>
              <a:rPr lang="en-US" sz="1400" dirty="0"/>
              <a:t>the humidity increases in incubation, it changes shape </a:t>
            </a:r>
            <a:r>
              <a:rPr lang="en-US" sz="1400" b="1" dirty="0"/>
              <a:t>(swarming colony) </a:t>
            </a:r>
            <a:r>
              <a:rPr lang="en-US" sz="1400" dirty="0"/>
              <a:t>in the form of water poured on the medium as a result of combining colonies in 1-2 </a:t>
            </a:r>
            <a:r>
              <a:rPr lang="en-US" sz="1400" dirty="0" smtClean="0"/>
              <a:t>days.</a:t>
            </a:r>
            <a:endParaRPr lang="tr-TR" sz="1400" dirty="0" smtClean="0"/>
          </a:p>
          <a:p>
            <a:pPr>
              <a:lnSpc>
                <a:spcPct val="170000"/>
              </a:lnSpc>
            </a:pPr>
            <a:r>
              <a:rPr lang="tr-TR" sz="1400" dirty="0" smtClean="0"/>
              <a:t>T</a:t>
            </a:r>
            <a:r>
              <a:rPr lang="en-US" sz="1400" dirty="0" smtClean="0"/>
              <a:t>hey </a:t>
            </a:r>
            <a:r>
              <a:rPr lang="en-US" sz="1400" dirty="0"/>
              <a:t>do not form hemolysis in bloody agar</a:t>
            </a:r>
            <a:endParaRPr lang="tr-TR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Epidemiology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94032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tr-TR" dirty="0" smtClean="0"/>
          </a:p>
          <a:p>
            <a:pPr>
              <a:lnSpc>
                <a:spcPct val="170000"/>
              </a:lnSpc>
            </a:pPr>
            <a:r>
              <a:rPr lang="en-US" dirty="0"/>
              <a:t>They can be </a:t>
            </a:r>
            <a:r>
              <a:rPr lang="tr-TR" dirty="0" err="1" smtClean="0"/>
              <a:t>found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intestines of all pets, humans, wild birds and mammals</a:t>
            </a:r>
          </a:p>
          <a:p>
            <a:pPr>
              <a:lnSpc>
                <a:spcPct val="170000"/>
              </a:lnSpc>
            </a:pPr>
            <a:r>
              <a:rPr lang="en-US" dirty="0"/>
              <a:t>Most </a:t>
            </a:r>
            <a:r>
              <a:rPr lang="en-US" dirty="0" smtClean="0"/>
              <a:t>animals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agent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intestinal tract without causing disease</a:t>
            </a:r>
          </a:p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Transmission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occurs</a:t>
            </a:r>
            <a:r>
              <a:rPr lang="tr-TR" dirty="0" smtClean="0">
                <a:solidFill>
                  <a:srgbClr val="FF0000"/>
                </a:solidFill>
              </a:rPr>
              <a:t> in f</a:t>
            </a:r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-oral </a:t>
            </a:r>
            <a:r>
              <a:rPr lang="en-US" dirty="0" smtClean="0">
                <a:solidFill>
                  <a:srgbClr val="FF0000"/>
                </a:solidFill>
              </a:rPr>
              <a:t>ways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/>
              <a:t>There is no vertical transmission in chickens</a:t>
            </a:r>
          </a:p>
          <a:p>
            <a:pPr>
              <a:lnSpc>
                <a:spcPct val="170000"/>
              </a:lnSpc>
            </a:pPr>
            <a:r>
              <a:rPr lang="en-US" dirty="0"/>
              <a:t>Developing </a:t>
            </a:r>
            <a:r>
              <a:rPr lang="en-US" dirty="0">
                <a:solidFill>
                  <a:srgbClr val="FF0000"/>
                </a:solidFill>
              </a:rPr>
              <a:t>enteritis</a:t>
            </a:r>
            <a:r>
              <a:rPr lang="en-US" dirty="0"/>
              <a:t> may be sporadic or epidemic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Diarrhea </a:t>
            </a:r>
            <a:r>
              <a:rPr lang="en-US" dirty="0"/>
              <a:t>is more common in summer</a:t>
            </a:r>
          </a:p>
          <a:p>
            <a:pPr>
              <a:lnSpc>
                <a:spcPct val="170000"/>
              </a:lnSpc>
            </a:pPr>
            <a:r>
              <a:rPr lang="en-US" dirty="0"/>
              <a:t>Contamination in humans, contact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contaminated</a:t>
            </a:r>
            <a:r>
              <a:rPr lang="en-US" dirty="0" smtClean="0"/>
              <a:t> </a:t>
            </a:r>
            <a:r>
              <a:rPr lang="en-US" dirty="0"/>
              <a:t>milk and pets is important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r>
              <a:rPr lang="tr-TR" dirty="0" smtClean="0">
                <a:solidFill>
                  <a:srgbClr val="FF0000"/>
                </a:solidFill>
              </a:rPr>
              <a:t> 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28736"/>
            <a:ext cx="8496944" cy="4952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Pathogenesis </a:t>
            </a:r>
            <a:r>
              <a:rPr lang="en-US" sz="2400" dirty="0"/>
              <a:t>of abortions caused by </a:t>
            </a:r>
            <a:r>
              <a:rPr lang="en-US" sz="2400" dirty="0" err="1">
                <a:solidFill>
                  <a:srgbClr val="FF0000"/>
                </a:solidFill>
              </a:rPr>
              <a:t>thermophilic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</a:rPr>
              <a:t>ampylobacteria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similar </a:t>
            </a:r>
            <a:r>
              <a:rPr lang="en-US" sz="2400" dirty="0"/>
              <a:t>to fetal </a:t>
            </a:r>
            <a:r>
              <a:rPr lang="en-US" sz="2400" dirty="0" smtClean="0"/>
              <a:t>infections</a:t>
            </a:r>
            <a:r>
              <a:rPr lang="tr-TR" sz="2400" dirty="0" smtClean="0"/>
              <a:t> of </a:t>
            </a:r>
            <a:r>
              <a:rPr lang="tr-TR" sz="2400" i="1" dirty="0" smtClean="0">
                <a:solidFill>
                  <a:srgbClr val="FF0000"/>
                </a:solidFill>
              </a:rPr>
              <a:t>C</a:t>
            </a:r>
            <a:r>
              <a:rPr lang="tr-TR" sz="2400" i="1" dirty="0">
                <a:solidFill>
                  <a:srgbClr val="FF0000"/>
                </a:solidFill>
              </a:rPr>
              <a:t>. </a:t>
            </a:r>
            <a:r>
              <a:rPr lang="tr-TR" sz="2400" i="1" dirty="0" err="1">
                <a:solidFill>
                  <a:srgbClr val="FF0000"/>
                </a:solidFill>
              </a:rPr>
              <a:t>fetus</a:t>
            </a:r>
            <a:r>
              <a:rPr lang="tr-TR" sz="2400" i="1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subsp</a:t>
            </a:r>
            <a:r>
              <a:rPr lang="tr-TR" sz="2400" i="1" dirty="0">
                <a:solidFill>
                  <a:srgbClr val="FF0000"/>
                </a:solidFill>
              </a:rPr>
              <a:t>. </a:t>
            </a:r>
            <a:r>
              <a:rPr lang="tr-TR" sz="2400" i="1" dirty="0" err="1">
                <a:solidFill>
                  <a:srgbClr val="FF0000"/>
                </a:solidFill>
              </a:rPr>
              <a:t>fetus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Bowel-blood-uterus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Viral factors play a role in bacterial infections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E</a:t>
            </a:r>
            <a:r>
              <a:rPr lang="en-US" sz="2400" dirty="0" err="1" smtClean="0"/>
              <a:t>ven</a:t>
            </a:r>
            <a:r>
              <a:rPr lang="tr-TR" sz="2400" dirty="0" smtClean="0"/>
              <a:t> total </a:t>
            </a:r>
            <a:r>
              <a:rPr lang="en-US" sz="2400" dirty="0" smtClean="0"/>
              <a:t>800 </a:t>
            </a:r>
            <a:r>
              <a:rPr lang="en-US" sz="2400" dirty="0" err="1" smtClean="0"/>
              <a:t>Thermophilic</a:t>
            </a:r>
            <a:r>
              <a:rPr lang="en-US" sz="2400" dirty="0" smtClean="0"/>
              <a:t> </a:t>
            </a:r>
            <a:r>
              <a:rPr lang="en-US" sz="2400" dirty="0"/>
              <a:t>Campylobacter is capable of colonizing </a:t>
            </a:r>
            <a:r>
              <a:rPr lang="en-US" sz="2400" dirty="0" smtClean="0"/>
              <a:t>dogs </a:t>
            </a:r>
            <a:r>
              <a:rPr lang="en-US" sz="2400" dirty="0"/>
              <a:t>in the intestine</a:t>
            </a:r>
            <a:endParaRPr lang="tr-T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Features</a:t>
            </a:r>
            <a:r>
              <a:rPr lang="tr-TR" dirty="0" smtClean="0">
                <a:solidFill>
                  <a:srgbClr val="FF0000"/>
                </a:solidFill>
              </a:rPr>
              <a:t> 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 smtClean="0">
                <a:solidFill>
                  <a:srgbClr val="FF0000"/>
                </a:solidFill>
              </a:rPr>
              <a:t>Gram </a:t>
            </a:r>
            <a:r>
              <a:rPr lang="tr-TR" dirty="0" err="1">
                <a:solidFill>
                  <a:srgbClr val="FF0000"/>
                </a:solidFill>
              </a:rPr>
              <a:t>negative</a:t>
            </a:r>
            <a:r>
              <a:rPr lang="tr-TR" dirty="0" smtClean="0"/>
              <a:t>,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"S", </a:t>
            </a:r>
            <a:r>
              <a:rPr lang="tr-TR" dirty="0" err="1"/>
              <a:t>helical</a:t>
            </a:r>
            <a:r>
              <a:rPr lang="tr-TR" dirty="0"/>
              <a:t>, spiral, </a:t>
            </a:r>
            <a:r>
              <a:rPr lang="tr-TR" dirty="0" err="1"/>
              <a:t>oblique</a:t>
            </a:r>
            <a:r>
              <a:rPr lang="tr-TR" dirty="0"/>
              <a:t> </a:t>
            </a:r>
            <a:r>
              <a:rPr lang="tr-TR" dirty="0" err="1"/>
              <a:t>spikes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>
                <a:solidFill>
                  <a:srgbClr val="FF0000"/>
                </a:solidFill>
              </a:rPr>
              <a:t>Microaerophilic</a:t>
            </a:r>
            <a:r>
              <a:rPr lang="tr-TR" dirty="0"/>
              <a:t> (3-5% O2, 7-10% CO</a:t>
            </a:r>
            <a:r>
              <a:rPr lang="tr-TR" baseline="-25000" dirty="0"/>
              <a:t>2</a:t>
            </a:r>
            <a:r>
              <a:rPr lang="tr-TR" dirty="0" smtClean="0"/>
              <a:t>),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spore</a:t>
            </a:r>
            <a:r>
              <a:rPr lang="tr-TR" dirty="0"/>
              <a:t>,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capsules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Can </a:t>
            </a:r>
            <a:r>
              <a:rPr lang="tr-TR" dirty="0" err="1"/>
              <a:t>pass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0.45 </a:t>
            </a:r>
            <a:r>
              <a:rPr lang="el-GR" dirty="0"/>
              <a:t>μ</a:t>
            </a:r>
            <a:r>
              <a:rPr lang="tr-TR" dirty="0"/>
              <a:t>m </a:t>
            </a:r>
            <a:r>
              <a:rPr lang="tr-TR" dirty="0" err="1"/>
              <a:t>diameter</a:t>
            </a:r>
            <a:r>
              <a:rPr lang="tr-TR" dirty="0"/>
              <a:t> </a:t>
            </a:r>
            <a:r>
              <a:rPr lang="tr-TR" dirty="0" err="1"/>
              <a:t>filters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>
                <a:solidFill>
                  <a:srgbClr val="FF0000"/>
                </a:solidFill>
              </a:rPr>
              <a:t>Active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polar </a:t>
            </a:r>
            <a:r>
              <a:rPr lang="tr-TR" dirty="0" err="1"/>
              <a:t>flagella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 smtClean="0"/>
              <a:t>Dont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fimbria</a:t>
            </a:r>
            <a:r>
              <a:rPr lang="tr-TR" dirty="0" smtClean="0"/>
              <a:t> and </a:t>
            </a:r>
            <a:r>
              <a:rPr lang="tr-TR" dirty="0" err="1" smtClean="0"/>
              <a:t>pilus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Optimal </a:t>
            </a:r>
            <a:r>
              <a:rPr lang="tr-TR" dirty="0" err="1" smtClean="0"/>
              <a:t>temperature</a:t>
            </a:r>
            <a:r>
              <a:rPr lang="tr-TR" dirty="0" smtClean="0"/>
              <a:t> </a:t>
            </a:r>
            <a:r>
              <a:rPr lang="tr-TR" dirty="0"/>
              <a:t>is 37 ° C</a:t>
            </a:r>
          </a:p>
          <a:p>
            <a:pPr>
              <a:lnSpc>
                <a:spcPct val="160000"/>
              </a:lnSpc>
            </a:pPr>
            <a:r>
              <a:rPr lang="tr-TR" dirty="0" err="1"/>
              <a:t>They</a:t>
            </a:r>
            <a:r>
              <a:rPr lang="tr-TR" dirty="0"/>
              <a:t> do not form </a:t>
            </a:r>
            <a:r>
              <a:rPr lang="tr-TR" dirty="0" err="1"/>
              <a:t>pigments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/>
              <a:t>Oxidase</a:t>
            </a:r>
            <a:r>
              <a:rPr lang="tr-TR" dirty="0"/>
              <a:t> </a:t>
            </a:r>
            <a:r>
              <a:rPr lang="tr-TR" dirty="0" err="1"/>
              <a:t>positives</a:t>
            </a:r>
            <a:endParaRPr lang="tr-T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r>
              <a:rPr lang="tr-TR" dirty="0" smtClean="0">
                <a:solidFill>
                  <a:srgbClr val="FF0000"/>
                </a:solidFill>
              </a:rPr>
              <a:t> II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572560" cy="53120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/>
              <a:t>colonizing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intestine</a:t>
            </a:r>
            <a:r>
              <a:rPr lang="tr-TR" dirty="0"/>
              <a:t>, it </a:t>
            </a:r>
            <a:r>
              <a:rPr lang="tr-TR" dirty="0" err="1"/>
              <a:t>passes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mucus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 smtClean="0"/>
              <a:t>flagella</a:t>
            </a:r>
            <a:r>
              <a:rPr lang="tr-TR" dirty="0" smtClean="0"/>
              <a:t> </a:t>
            </a:r>
            <a:r>
              <a:rPr lang="tr-TR" dirty="0"/>
              <a:t>and </a:t>
            </a:r>
            <a:r>
              <a:rPr lang="tr-TR" dirty="0" err="1"/>
              <a:t>musinase</a:t>
            </a:r>
            <a:r>
              <a:rPr lang="tr-TR" dirty="0"/>
              <a:t> </a:t>
            </a:r>
            <a:r>
              <a:rPr lang="tr-TR" dirty="0" err="1" smtClean="0"/>
              <a:t>enzyme,reaches</a:t>
            </a:r>
            <a:r>
              <a:rPr lang="tr-TR" dirty="0" smtClean="0"/>
              <a:t> </a:t>
            </a:r>
            <a:r>
              <a:rPr lang="tr-TR" dirty="0" err="1"/>
              <a:t>intestinal</a:t>
            </a:r>
            <a:r>
              <a:rPr lang="tr-TR" dirty="0"/>
              <a:t> </a:t>
            </a:r>
            <a:r>
              <a:rPr lang="tr-TR" dirty="0" err="1"/>
              <a:t>epithelial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and </a:t>
            </a:r>
            <a:r>
              <a:rPr lang="tr-TR" dirty="0" err="1"/>
              <a:t>crypts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bind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epithelial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OMP</a:t>
            </a:r>
          </a:p>
          <a:p>
            <a:pPr>
              <a:lnSpc>
                <a:spcPct val="160000"/>
              </a:lnSpc>
            </a:pP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toxin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, it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enteritis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ways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/>
              <a:t>Cytotoxin-secreting</a:t>
            </a:r>
            <a:r>
              <a:rPr lang="tr-TR" dirty="0"/>
              <a:t> </a:t>
            </a:r>
            <a:r>
              <a:rPr lang="tr-TR" dirty="0" err="1"/>
              <a:t>strains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micro-lesions</a:t>
            </a:r>
            <a:r>
              <a:rPr lang="tr-TR" dirty="0"/>
              <a:t> in </a:t>
            </a:r>
            <a:r>
              <a:rPr lang="tr-TR" dirty="0" err="1"/>
              <a:t>enterocytes</a:t>
            </a:r>
            <a:r>
              <a:rPr lang="tr-TR" dirty="0"/>
              <a:t>, </a:t>
            </a:r>
            <a:r>
              <a:rPr lang="tr-TR" dirty="0" err="1"/>
              <a:t>resulting</a:t>
            </a:r>
            <a:r>
              <a:rPr lang="tr-TR" dirty="0"/>
              <a:t> in </a:t>
            </a:r>
            <a:r>
              <a:rPr lang="tr-TR" dirty="0" err="1">
                <a:solidFill>
                  <a:srgbClr val="FF0000"/>
                </a:solidFill>
              </a:rPr>
              <a:t>bloody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diarrhea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tr-TR" dirty="0" err="1"/>
              <a:t>Enterotoxin</a:t>
            </a:r>
            <a:r>
              <a:rPr lang="tr-TR" dirty="0"/>
              <a:t> </a:t>
            </a:r>
            <a:r>
              <a:rPr lang="tr-TR" dirty="0" err="1" smtClean="0"/>
              <a:t>secreting</a:t>
            </a:r>
            <a:r>
              <a:rPr lang="tr-TR" dirty="0" smtClean="0"/>
              <a:t> </a:t>
            </a:r>
            <a:r>
              <a:rPr lang="tr-TR" dirty="0" err="1" smtClean="0"/>
              <a:t>strains</a:t>
            </a:r>
            <a:r>
              <a:rPr lang="tr-TR" dirty="0" smtClean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secretory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diarrhea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impairing</a:t>
            </a:r>
            <a:r>
              <a:rPr lang="tr-TR" dirty="0"/>
              <a:t> </a:t>
            </a:r>
            <a:r>
              <a:rPr lang="tr-TR" dirty="0" err="1"/>
              <a:t>ion</a:t>
            </a:r>
            <a:r>
              <a:rPr lang="tr-TR" dirty="0"/>
              <a:t> </a:t>
            </a:r>
            <a:r>
              <a:rPr lang="tr-TR" dirty="0" err="1"/>
              <a:t>exchange</a:t>
            </a:r>
            <a:r>
              <a:rPr lang="tr-TR" dirty="0"/>
              <a:t> in </a:t>
            </a:r>
            <a:r>
              <a:rPr lang="tr-TR" dirty="0" err="1"/>
              <a:t>cells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Symptoms</a:t>
            </a:r>
            <a:r>
              <a:rPr lang="tr-TR" dirty="0" smtClean="0">
                <a:solidFill>
                  <a:srgbClr val="FF0000"/>
                </a:solidFill>
              </a:rPr>
              <a:t> 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7638"/>
            <a:ext cx="8640960" cy="50356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Sheep</a:t>
            </a:r>
            <a:r>
              <a:rPr lang="tr-TR" dirty="0"/>
              <a:t>: C</a:t>
            </a:r>
            <a:r>
              <a:rPr lang="tr-TR" i="1" dirty="0"/>
              <a:t>. </a:t>
            </a:r>
            <a:r>
              <a:rPr lang="tr-TR" i="1" dirty="0" err="1"/>
              <a:t>jejuni</a:t>
            </a:r>
            <a:r>
              <a:rPr lang="tr-TR" i="1" dirty="0"/>
              <a:t> and C. </a:t>
            </a:r>
            <a:r>
              <a:rPr lang="tr-TR" i="1" dirty="0" err="1"/>
              <a:t>co</a:t>
            </a:r>
            <a:r>
              <a:rPr lang="tr-TR" dirty="0" err="1"/>
              <a:t>li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epizootic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abortions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in </a:t>
            </a:r>
            <a:r>
              <a:rPr lang="tr-TR" dirty="0" err="1"/>
              <a:t>pregnant</a:t>
            </a:r>
            <a:r>
              <a:rPr lang="tr-TR" dirty="0"/>
              <a:t> </a:t>
            </a:r>
            <a:r>
              <a:rPr lang="tr-TR" dirty="0" err="1"/>
              <a:t>sheep</a:t>
            </a:r>
            <a:r>
              <a:rPr lang="tr-TR" dirty="0"/>
              <a:t>, "</a:t>
            </a:r>
            <a:r>
              <a:rPr lang="tr-TR" dirty="0" err="1">
                <a:solidFill>
                  <a:srgbClr val="FF0000"/>
                </a:solidFill>
              </a:rPr>
              <a:t>fattening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diarrhea</a:t>
            </a:r>
            <a:r>
              <a:rPr lang="tr-TR" dirty="0"/>
              <a:t>" in </a:t>
            </a:r>
            <a:r>
              <a:rPr lang="tr-TR" dirty="0" err="1"/>
              <a:t>fattening</a:t>
            </a:r>
            <a:r>
              <a:rPr lang="tr-TR" dirty="0"/>
              <a:t> </a:t>
            </a:r>
            <a:r>
              <a:rPr lang="tr-TR" dirty="0" err="1"/>
              <a:t>lambs</a:t>
            </a: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>
                <a:solidFill>
                  <a:srgbClr val="FF0000"/>
                </a:solidFill>
              </a:rPr>
              <a:t>Cattle</a:t>
            </a:r>
            <a:r>
              <a:rPr lang="tr-TR" dirty="0"/>
              <a:t>: </a:t>
            </a:r>
            <a:r>
              <a:rPr lang="tr-TR" i="1" dirty="0"/>
              <a:t>C. </a:t>
            </a:r>
            <a:r>
              <a:rPr lang="tr-TR" i="1" dirty="0" err="1"/>
              <a:t>jejuni</a:t>
            </a:r>
            <a:r>
              <a:rPr lang="tr-TR" dirty="0"/>
              <a:t>, </a:t>
            </a:r>
            <a:r>
              <a:rPr lang="tr-TR" dirty="0" err="1"/>
              <a:t>sporadic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in </a:t>
            </a:r>
            <a:r>
              <a:rPr lang="tr-TR" dirty="0" err="1"/>
              <a:t>pregnant</a:t>
            </a:r>
            <a:r>
              <a:rPr lang="tr-TR" dirty="0"/>
              <a:t> </a:t>
            </a:r>
            <a:r>
              <a:rPr lang="tr-TR" dirty="0" err="1"/>
              <a:t>cows</a:t>
            </a:r>
            <a:r>
              <a:rPr lang="tr-TR" dirty="0"/>
              <a:t>, </a:t>
            </a:r>
            <a:r>
              <a:rPr lang="tr-TR" i="1" dirty="0"/>
              <a:t>C. </a:t>
            </a:r>
            <a:r>
              <a:rPr lang="tr-TR" i="1" dirty="0" err="1"/>
              <a:t>jejuni</a:t>
            </a:r>
            <a:r>
              <a:rPr lang="tr-TR" i="1" dirty="0"/>
              <a:t> </a:t>
            </a:r>
            <a:r>
              <a:rPr lang="tr-TR" dirty="0"/>
              <a:t>and </a:t>
            </a:r>
            <a:r>
              <a:rPr lang="tr-TR" i="1" dirty="0"/>
              <a:t>C. </a:t>
            </a:r>
            <a:r>
              <a:rPr lang="tr-TR" i="1" dirty="0" err="1"/>
              <a:t>coli</a:t>
            </a:r>
            <a:r>
              <a:rPr lang="tr-TR" dirty="0"/>
              <a:t> </a:t>
            </a:r>
            <a:r>
              <a:rPr lang="tr-TR" dirty="0" err="1"/>
              <a:t>enteric</a:t>
            </a:r>
            <a:r>
              <a:rPr lang="tr-TR" dirty="0"/>
              <a:t> </a:t>
            </a:r>
            <a:r>
              <a:rPr lang="tr-TR" dirty="0" err="1"/>
              <a:t>infections</a:t>
            </a:r>
            <a:r>
              <a:rPr lang="tr-TR" dirty="0"/>
              <a:t> in </a:t>
            </a:r>
            <a:r>
              <a:rPr lang="tr-TR" dirty="0" err="1"/>
              <a:t>newborn</a:t>
            </a:r>
            <a:r>
              <a:rPr lang="tr-TR" dirty="0"/>
              <a:t> and </a:t>
            </a:r>
            <a:r>
              <a:rPr lang="tr-TR" dirty="0" err="1"/>
              <a:t>chilled</a:t>
            </a:r>
            <a:r>
              <a:rPr lang="tr-TR" dirty="0"/>
              <a:t> </a:t>
            </a:r>
            <a:r>
              <a:rPr lang="tr-TR" dirty="0" err="1"/>
              <a:t>cuttlefish</a:t>
            </a: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>
                <a:solidFill>
                  <a:srgbClr val="FF0000"/>
                </a:solidFill>
              </a:rPr>
              <a:t>Dog</a:t>
            </a:r>
            <a:r>
              <a:rPr lang="tr-TR" dirty="0">
                <a:solidFill>
                  <a:srgbClr val="FF0000"/>
                </a:solidFill>
              </a:rPr>
              <a:t> and </a:t>
            </a:r>
            <a:r>
              <a:rPr lang="tr-TR" dirty="0" err="1">
                <a:solidFill>
                  <a:srgbClr val="FF0000"/>
                </a:solidFill>
              </a:rPr>
              <a:t>Cat</a:t>
            </a:r>
            <a:r>
              <a:rPr lang="tr-TR" dirty="0"/>
              <a:t>: </a:t>
            </a:r>
            <a:r>
              <a:rPr lang="tr-TR" i="1" dirty="0"/>
              <a:t>C. </a:t>
            </a:r>
            <a:r>
              <a:rPr lang="tr-TR" i="1" dirty="0" err="1"/>
              <a:t>jejuni</a:t>
            </a:r>
            <a:r>
              <a:rPr lang="tr-TR" i="1" dirty="0"/>
              <a:t> </a:t>
            </a:r>
            <a:r>
              <a:rPr lang="tr-TR" dirty="0"/>
              <a:t>and</a:t>
            </a:r>
            <a:r>
              <a:rPr lang="tr-TR" i="1" dirty="0"/>
              <a:t> C. </a:t>
            </a:r>
            <a:r>
              <a:rPr lang="tr-TR" i="1" dirty="0" err="1"/>
              <a:t>col</a:t>
            </a:r>
            <a:r>
              <a:rPr lang="tr-TR" dirty="0" err="1"/>
              <a:t>i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enteric</a:t>
            </a:r>
            <a:r>
              <a:rPr lang="tr-TR" dirty="0"/>
              <a:t> </a:t>
            </a:r>
            <a:r>
              <a:rPr lang="tr-TR" dirty="0" err="1"/>
              <a:t>infections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Symptoms</a:t>
            </a:r>
            <a:r>
              <a:rPr lang="tr-TR" dirty="0" smtClean="0">
                <a:solidFill>
                  <a:srgbClr val="FF0000"/>
                </a:solidFill>
              </a:rPr>
              <a:t>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endParaRPr lang="tr-TR" dirty="0" smtClean="0"/>
          </a:p>
          <a:p>
            <a:pPr>
              <a:lnSpc>
                <a:spcPct val="16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Horse</a:t>
            </a:r>
            <a:r>
              <a:rPr lang="en-US" dirty="0" smtClean="0"/>
              <a:t>: </a:t>
            </a:r>
            <a:r>
              <a:rPr lang="en-US" i="1" dirty="0"/>
              <a:t>C. coli </a:t>
            </a:r>
            <a:r>
              <a:rPr lang="en-US" dirty="0"/>
              <a:t>and</a:t>
            </a:r>
            <a:r>
              <a:rPr lang="en-US" i="1" dirty="0"/>
              <a:t> C. </a:t>
            </a:r>
            <a:r>
              <a:rPr lang="en-US" i="1" dirty="0" err="1"/>
              <a:t>jejuni</a:t>
            </a:r>
            <a:r>
              <a:rPr lang="en-US" i="1" dirty="0"/>
              <a:t> </a:t>
            </a:r>
            <a:r>
              <a:rPr lang="en-US" dirty="0"/>
              <a:t>are rare and enteritis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Chicken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Diarrhea</a:t>
            </a:r>
            <a:r>
              <a:rPr lang="en-US" dirty="0"/>
              <a:t>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1-3 day chick</a:t>
            </a:r>
            <a:r>
              <a:rPr lang="tr-TR" dirty="0" smtClean="0"/>
              <a:t>en</a:t>
            </a:r>
            <a:r>
              <a:rPr lang="en-US" dirty="0" smtClean="0"/>
              <a:t>s </a:t>
            </a:r>
            <a:r>
              <a:rPr lang="en-US" dirty="0"/>
              <a:t>causes </a:t>
            </a:r>
            <a:r>
              <a:rPr lang="en-US" dirty="0" err="1"/>
              <a:t>vibronic</a:t>
            </a:r>
            <a:r>
              <a:rPr lang="en-US" dirty="0"/>
              <a:t> hepatitis to characterize with efficient fall in egg hens</a:t>
            </a:r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Human: </a:t>
            </a:r>
            <a:r>
              <a:rPr lang="en-US" dirty="0"/>
              <a:t>The most common bacterial </a:t>
            </a:r>
            <a:r>
              <a:rPr lang="en-US" dirty="0">
                <a:solidFill>
                  <a:srgbClr val="FF0000"/>
                </a:solidFill>
              </a:rPr>
              <a:t>gastroenteritis</a:t>
            </a:r>
            <a:r>
              <a:rPr lang="en-US" dirty="0"/>
              <a:t> agents are characterized by bloody or </a:t>
            </a:r>
            <a:r>
              <a:rPr lang="en-US" dirty="0" err="1"/>
              <a:t>mucoid</a:t>
            </a:r>
            <a:r>
              <a:rPr lang="en-US" dirty="0"/>
              <a:t> diarrhea, fever, abdominal pain and vomiting, especially during the summer months</a:t>
            </a:r>
            <a:endParaRPr lang="tr-TR" dirty="0" smtClean="0"/>
          </a:p>
          <a:p>
            <a:pPr>
              <a:lnSpc>
                <a:spcPct val="16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Diagnos</a:t>
            </a:r>
            <a:r>
              <a:rPr lang="tr-TR" dirty="0" err="1">
                <a:solidFill>
                  <a:srgbClr val="FF0000"/>
                </a:solidFill>
              </a:rPr>
              <a:t>i</a:t>
            </a:r>
            <a:r>
              <a:rPr lang="tr-TR" dirty="0" err="1" smtClean="0">
                <a:solidFill>
                  <a:srgbClr val="FF0000"/>
                </a:solidFill>
              </a:rPr>
              <a:t>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en-US" dirty="0"/>
              <a:t>Clinical </a:t>
            </a:r>
            <a:r>
              <a:rPr lang="tr-TR" dirty="0" err="1" smtClean="0"/>
              <a:t>symptoms</a:t>
            </a:r>
            <a:r>
              <a:rPr lang="tr-TR" dirty="0" smtClean="0"/>
              <a:t> </a:t>
            </a:r>
            <a:r>
              <a:rPr lang="en-US" dirty="0" smtClean="0"/>
              <a:t>confuse </a:t>
            </a:r>
            <a:r>
              <a:rPr lang="en-US" dirty="0"/>
              <a:t>with other infections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Necropsy Findings: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C</a:t>
            </a:r>
            <a:r>
              <a:rPr lang="en-US" dirty="0" err="1" smtClean="0"/>
              <a:t>olitis</a:t>
            </a:r>
            <a:r>
              <a:rPr lang="en-US" dirty="0" smtClean="0"/>
              <a:t> </a:t>
            </a:r>
            <a:r>
              <a:rPr lang="en-US" dirty="0"/>
              <a:t>and / or enteritis, Necrotic foci in the liver in chickens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Laboratory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Bacterioscopy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/>
              <a:t>	</a:t>
            </a:r>
            <a:r>
              <a:rPr lang="en-US" dirty="0" smtClean="0"/>
              <a:t>The </a:t>
            </a:r>
            <a:r>
              <a:rPr lang="en-US" dirty="0"/>
              <a:t>preparation is prepared from </a:t>
            </a:r>
            <a:r>
              <a:rPr lang="tr-TR" dirty="0" err="1" smtClean="0"/>
              <a:t>abort</a:t>
            </a:r>
            <a:r>
              <a:rPr lang="en-US" dirty="0" smtClean="0"/>
              <a:t> </a:t>
            </a:r>
            <a:r>
              <a:rPr lang="en-US" dirty="0"/>
              <a:t>fetal organs and from diarrheal animals and Gram stained</a:t>
            </a:r>
            <a:endParaRPr lang="tr-TR" dirty="0" smtClean="0"/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Culture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Cultured</a:t>
            </a:r>
            <a:r>
              <a:rPr lang="tr-TR" dirty="0" smtClean="0"/>
              <a:t> on </a:t>
            </a:r>
            <a:r>
              <a:rPr lang="tr-TR" dirty="0" err="1" smtClean="0"/>
              <a:t>medium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isolation</a:t>
            </a:r>
            <a:r>
              <a:rPr lang="tr-TR" dirty="0" smtClean="0"/>
              <a:t> of C. fetüs </a:t>
            </a:r>
            <a:r>
              <a:rPr lang="tr-TR" dirty="0" err="1" smtClean="0"/>
              <a:t>from</a:t>
            </a:r>
            <a:r>
              <a:rPr lang="tr-TR" dirty="0" smtClean="0"/>
              <a:t> f</a:t>
            </a:r>
            <a:r>
              <a:rPr lang="en-US" dirty="0" err="1" smtClean="0"/>
              <a:t>resh</a:t>
            </a:r>
            <a:r>
              <a:rPr lang="en-US" dirty="0" smtClean="0"/>
              <a:t> material</a:t>
            </a:r>
            <a:endParaRPr lang="tr-TR" dirty="0" smtClean="0"/>
          </a:p>
          <a:p>
            <a:pPr>
              <a:lnSpc>
                <a:spcPct val="170000"/>
              </a:lnSpc>
              <a:buNone/>
            </a:pPr>
            <a:r>
              <a:rPr lang="tr-TR" dirty="0"/>
              <a:t>	</a:t>
            </a:r>
            <a:r>
              <a:rPr lang="en-US" dirty="0" err="1" smtClean="0"/>
              <a:t>Contamine</a:t>
            </a:r>
            <a:r>
              <a:rPr lang="en-US" dirty="0" smtClean="0"/>
              <a:t> </a:t>
            </a:r>
            <a:r>
              <a:rPr lang="en-US" dirty="0"/>
              <a:t>material and feces are </a:t>
            </a:r>
            <a:r>
              <a:rPr lang="en-US" dirty="0" smtClean="0"/>
              <a:t>cult</a:t>
            </a:r>
            <a:r>
              <a:rPr lang="tr-TR" dirty="0" err="1" smtClean="0"/>
              <a:t>ured</a:t>
            </a:r>
            <a:r>
              <a:rPr lang="en-US" dirty="0" smtClean="0"/>
              <a:t> </a:t>
            </a:r>
            <a:r>
              <a:rPr lang="en-US" dirty="0"/>
              <a:t>on selective media such </a:t>
            </a:r>
            <a:r>
              <a:rPr lang="en-US" dirty="0" smtClean="0"/>
              <a:t>as</a:t>
            </a:r>
            <a:r>
              <a:rPr lang="tr-TR" dirty="0"/>
              <a:t> </a:t>
            </a:r>
            <a:r>
              <a:rPr lang="en-US" dirty="0" err="1" smtClean="0"/>
              <a:t>Skirrow</a:t>
            </a:r>
            <a:r>
              <a:rPr lang="en-US" dirty="0"/>
              <a:t>, </a:t>
            </a:r>
            <a:r>
              <a:rPr lang="en-US" dirty="0" err="1"/>
              <a:t>Butzler</a:t>
            </a:r>
            <a:r>
              <a:rPr lang="en-US" dirty="0"/>
              <a:t>, Preston or </a:t>
            </a:r>
            <a:r>
              <a:rPr lang="en-US" dirty="0" err="1" smtClean="0"/>
              <a:t>Cefexazon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m</a:t>
            </a:r>
            <a:r>
              <a:rPr lang="en-US" dirty="0" err="1" smtClean="0"/>
              <a:t>icroaerobic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37 </a:t>
            </a:r>
            <a:r>
              <a:rPr lang="en-US" dirty="0" smtClean="0"/>
              <a:t>or</a:t>
            </a:r>
            <a:r>
              <a:rPr lang="tr-TR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42 </a:t>
            </a:r>
            <a:r>
              <a:rPr lang="en-US" dirty="0">
                <a:solidFill>
                  <a:srgbClr val="FF0000"/>
                </a:solidFill>
              </a:rPr>
              <a:t>° C </a:t>
            </a:r>
            <a:r>
              <a:rPr lang="en-US" dirty="0"/>
              <a:t>for 1-2 days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ARCOBACTER INFECTİONS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whoi.edu/cms/images/lstokey/2005/1/v42n2-wirsen2en_5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772816"/>
            <a:ext cx="5238750" cy="232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Features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Gram </a:t>
            </a:r>
            <a:r>
              <a:rPr lang="en-US" dirty="0"/>
              <a:t>negative, curved </a:t>
            </a:r>
            <a:r>
              <a:rPr lang="tr-TR" dirty="0" err="1" smtClean="0"/>
              <a:t>rods</a:t>
            </a:r>
            <a:r>
              <a:rPr lang="en-US" dirty="0" smtClean="0"/>
              <a:t> </a:t>
            </a:r>
            <a:r>
              <a:rPr lang="en-US" dirty="0"/>
              <a:t>or helical shape</a:t>
            </a:r>
          </a:p>
          <a:p>
            <a:pPr>
              <a:lnSpc>
                <a:spcPct val="150000"/>
              </a:lnSpc>
            </a:pPr>
            <a:r>
              <a:rPr lang="en-US" dirty="0"/>
              <a:t>Spore-free and without capsules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Motile</a:t>
            </a:r>
            <a:r>
              <a:rPr lang="en-US" dirty="0" smtClean="0"/>
              <a:t> </a:t>
            </a:r>
            <a:r>
              <a:rPr lang="en-US" dirty="0"/>
              <a:t>with a single polar flagella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Differentiate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tr-TR" i="1" dirty="0"/>
              <a:t>C</a:t>
            </a:r>
            <a:r>
              <a:rPr lang="en-US" i="1" dirty="0" err="1"/>
              <a:t>ampylobacter</a:t>
            </a:r>
            <a:r>
              <a:rPr lang="en-US" i="1" dirty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growing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aerobic</a:t>
            </a:r>
            <a:r>
              <a:rPr lang="en-US" dirty="0" smtClean="0"/>
              <a:t> conditions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15 ° C</a:t>
            </a:r>
          </a:p>
          <a:p>
            <a:pPr>
              <a:lnSpc>
                <a:spcPct val="150000"/>
              </a:lnSpc>
            </a:pPr>
            <a:r>
              <a:rPr lang="en-US" dirty="0"/>
              <a:t>Oxidase and catalase positives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Important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Species</a:t>
            </a:r>
            <a:r>
              <a:rPr lang="tr-TR" dirty="0" smtClean="0">
                <a:solidFill>
                  <a:srgbClr val="FF0000"/>
                </a:solidFill>
              </a:rPr>
              <a:t> and </a:t>
            </a:r>
            <a:r>
              <a:rPr lang="tr-TR" dirty="0" err="1" smtClean="0">
                <a:solidFill>
                  <a:srgbClr val="FF0000"/>
                </a:solidFill>
              </a:rPr>
              <a:t>Diseases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r>
              <a:rPr lang="tr-TR" sz="2800" i="1" dirty="0" smtClean="0">
                <a:solidFill>
                  <a:srgbClr val="C00000"/>
                </a:solidFill>
              </a:rPr>
              <a:t>A. </a:t>
            </a:r>
            <a:r>
              <a:rPr lang="tr-TR" sz="2800" i="1" dirty="0" err="1" smtClean="0">
                <a:solidFill>
                  <a:srgbClr val="C00000"/>
                </a:solidFill>
              </a:rPr>
              <a:t>cryaerophilus</a:t>
            </a:r>
            <a:r>
              <a:rPr lang="tr-TR" sz="2800" dirty="0" smtClean="0"/>
              <a:t>:</a:t>
            </a:r>
            <a:r>
              <a:rPr lang="en-US" sz="2800" dirty="0" smtClean="0"/>
              <a:t>Abortion </a:t>
            </a:r>
            <a:r>
              <a:rPr lang="en-US" sz="2800" dirty="0"/>
              <a:t>in cattle, sheep and </a:t>
            </a:r>
            <a:r>
              <a:rPr lang="en-US" sz="2800" dirty="0" smtClean="0"/>
              <a:t>pig</a:t>
            </a:r>
            <a:endParaRPr lang="tr-TR" sz="2800" dirty="0"/>
          </a:p>
          <a:p>
            <a:r>
              <a:rPr lang="tr-TR" sz="2800" i="1" dirty="0" smtClean="0">
                <a:solidFill>
                  <a:srgbClr val="C00000"/>
                </a:solidFill>
              </a:rPr>
              <a:t>A. </a:t>
            </a:r>
            <a:r>
              <a:rPr lang="tr-TR" sz="2800" i="1" dirty="0" err="1" smtClean="0">
                <a:solidFill>
                  <a:srgbClr val="C00000"/>
                </a:solidFill>
              </a:rPr>
              <a:t>skirrowi</a:t>
            </a:r>
            <a:r>
              <a:rPr lang="tr-TR" sz="2800" i="1" dirty="0" smtClean="0">
                <a:solidFill>
                  <a:srgbClr val="C00000"/>
                </a:solidFill>
              </a:rPr>
              <a:t>: 	</a:t>
            </a:r>
            <a:r>
              <a:rPr lang="en-US" sz="2800" dirty="0" smtClean="0"/>
              <a:t>Abortion </a:t>
            </a:r>
            <a:r>
              <a:rPr lang="en-US" sz="2800" dirty="0"/>
              <a:t>in cattle, sheep and pig </a:t>
            </a:r>
            <a:endParaRPr lang="tr-TR" sz="2800" dirty="0"/>
          </a:p>
          <a:p>
            <a:r>
              <a:rPr lang="tr-TR" sz="2800" i="1" dirty="0" err="1" smtClean="0">
                <a:solidFill>
                  <a:srgbClr val="C00000"/>
                </a:solidFill>
              </a:rPr>
              <a:t>A.butzleri</a:t>
            </a:r>
            <a:r>
              <a:rPr lang="tr-TR" sz="2800" i="1" dirty="0" smtClean="0"/>
              <a:t>: 	</a:t>
            </a:r>
            <a:r>
              <a:rPr lang="en-US" sz="2800" dirty="0" smtClean="0"/>
              <a:t>Abortion </a:t>
            </a:r>
            <a:r>
              <a:rPr lang="en-US" sz="2800" dirty="0"/>
              <a:t>in </a:t>
            </a:r>
            <a:r>
              <a:rPr lang="en-US" sz="2800" dirty="0" smtClean="0"/>
              <a:t>pig </a:t>
            </a:r>
            <a:endParaRPr lang="tr-TR" sz="2800" dirty="0"/>
          </a:p>
          <a:p>
            <a:r>
              <a:rPr lang="tr-TR" sz="2800" i="1" dirty="0" smtClean="0">
                <a:solidFill>
                  <a:srgbClr val="C00000"/>
                </a:solidFill>
              </a:rPr>
              <a:t>A. </a:t>
            </a:r>
            <a:r>
              <a:rPr lang="tr-TR" sz="2800" i="1" dirty="0" err="1" smtClean="0">
                <a:solidFill>
                  <a:srgbClr val="C00000"/>
                </a:solidFill>
              </a:rPr>
              <a:t>nitrofigilis</a:t>
            </a:r>
            <a:endParaRPr lang="tr-TR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HELİCOBACTER </a:t>
            </a:r>
            <a:r>
              <a:rPr lang="tr-TR" dirty="0" err="1" smtClean="0">
                <a:solidFill>
                  <a:srgbClr val="FF0000"/>
                </a:solidFill>
              </a:rPr>
              <a:t>Infections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Picture 2" descr="Helicobacter Pyl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24744"/>
            <a:ext cx="4352925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Features</a:t>
            </a:r>
            <a:r>
              <a:rPr lang="tr-TR" dirty="0" smtClean="0">
                <a:solidFill>
                  <a:srgbClr val="FF0000"/>
                </a:solidFill>
              </a:rPr>
              <a:t> 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Helical </a:t>
            </a:r>
            <a:r>
              <a:rPr lang="en-US" dirty="0"/>
              <a:t>and spiral-shaped bacteria that cause inflammatory changes especially in </a:t>
            </a:r>
            <a:r>
              <a:rPr lang="tr-TR" dirty="0" err="1" smtClean="0"/>
              <a:t>stomach</a:t>
            </a:r>
            <a:r>
              <a:rPr lang="tr-TR" dirty="0" smtClean="0"/>
              <a:t> of </a:t>
            </a:r>
            <a:r>
              <a:rPr lang="en-US" dirty="0" smtClean="0"/>
              <a:t>human </a:t>
            </a:r>
            <a:r>
              <a:rPr lang="en-US" dirty="0"/>
              <a:t>and various animals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They do not conform to in vitro conditions</a:t>
            </a:r>
          </a:p>
          <a:p>
            <a:pPr>
              <a:lnSpc>
                <a:spcPct val="150000"/>
              </a:lnSpc>
            </a:pPr>
            <a:r>
              <a:rPr lang="en-US" dirty="0"/>
              <a:t>For this reason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en-US" dirty="0" smtClean="0"/>
              <a:t>soil </a:t>
            </a:r>
            <a:r>
              <a:rPr lang="en-US" dirty="0"/>
              <a:t>and </a:t>
            </a:r>
            <a:r>
              <a:rPr lang="en-US" dirty="0" smtClean="0"/>
              <a:t>water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tusozluk.com/image/campylobacter_70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3372"/>
            <a:ext cx="8782050" cy="6581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380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Features</a:t>
            </a:r>
            <a:r>
              <a:rPr lang="tr-TR" dirty="0" smtClean="0">
                <a:solidFill>
                  <a:srgbClr val="FF0000"/>
                </a:solidFill>
              </a:rPr>
              <a:t>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Gram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</a:p>
          <a:p>
            <a:pPr>
              <a:lnSpc>
                <a:spcPct val="150000"/>
              </a:lnSpc>
            </a:pPr>
            <a:r>
              <a:rPr lang="en-US" dirty="0"/>
              <a:t>Comma, </a:t>
            </a:r>
            <a:r>
              <a:rPr lang="en-US" dirty="0">
                <a:solidFill>
                  <a:srgbClr val="FF0000"/>
                </a:solidFill>
              </a:rPr>
              <a:t>"S"</a:t>
            </a:r>
            <a:r>
              <a:rPr lang="en-US" dirty="0"/>
              <a:t> or spiral-shaped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Motile</a:t>
            </a:r>
            <a:r>
              <a:rPr lang="en-US" dirty="0" smtClean="0"/>
              <a:t> </a:t>
            </a:r>
            <a:r>
              <a:rPr lang="en-US" dirty="0"/>
              <a:t>with polarized polar </a:t>
            </a:r>
            <a:r>
              <a:rPr lang="en-US" dirty="0" err="1"/>
              <a:t>flagellas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Without spore, without capsules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icroaerophilic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Non-fermentative bacteria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General </a:t>
            </a:r>
            <a:r>
              <a:rPr lang="tr-TR" dirty="0" err="1">
                <a:solidFill>
                  <a:srgbClr val="FF0000"/>
                </a:solidFill>
              </a:rPr>
              <a:t>Features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mino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acid, blood and serum </a:t>
            </a:r>
            <a:r>
              <a:rPr lang="en-US" dirty="0"/>
              <a:t>are </a:t>
            </a:r>
            <a:r>
              <a:rPr lang="en-US" dirty="0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Optimum temperature at 37 ° C, 4-14 days</a:t>
            </a:r>
          </a:p>
          <a:p>
            <a:pPr>
              <a:lnSpc>
                <a:spcPct val="150000"/>
              </a:lnSpc>
            </a:pPr>
            <a:r>
              <a:rPr lang="en-US" dirty="0"/>
              <a:t>Oxidase, catalase and </a:t>
            </a:r>
            <a:r>
              <a:rPr lang="en-US" dirty="0">
                <a:solidFill>
                  <a:srgbClr val="FF0000"/>
                </a:solidFill>
              </a:rPr>
              <a:t>urease are positive</a:t>
            </a:r>
          </a:p>
          <a:p>
            <a:pPr>
              <a:lnSpc>
                <a:spcPct val="150000"/>
              </a:lnSpc>
            </a:pPr>
            <a:r>
              <a:rPr lang="en-US" dirty="0"/>
              <a:t>Gastric </a:t>
            </a:r>
            <a:r>
              <a:rPr lang="en-US" dirty="0" err="1"/>
              <a:t>Helicobacters</a:t>
            </a:r>
            <a:r>
              <a:rPr lang="en-US" dirty="0"/>
              <a:t> have </a:t>
            </a:r>
            <a:r>
              <a:rPr lang="en-US" dirty="0">
                <a:solidFill>
                  <a:srgbClr val="FF0000"/>
                </a:solidFill>
              </a:rPr>
              <a:t>strong urease </a:t>
            </a:r>
            <a:r>
              <a:rPr lang="en-US" dirty="0"/>
              <a:t>activity and can be placed in </a:t>
            </a:r>
            <a:r>
              <a:rPr lang="en-US" dirty="0">
                <a:solidFill>
                  <a:srgbClr val="FF0000"/>
                </a:solidFill>
              </a:rPr>
              <a:t>the acidic stomach environment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Important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Species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30 species of </a:t>
            </a:r>
            <a:r>
              <a:rPr lang="en-US" dirty="0">
                <a:solidFill>
                  <a:srgbClr val="FF0000"/>
                </a:solidFill>
              </a:rPr>
              <a:t>Helicobacter</a:t>
            </a:r>
            <a:r>
              <a:rPr lang="en-US" dirty="0"/>
              <a:t> have been found in humans and animals, some of them have been adapted to the </a:t>
            </a:r>
            <a:r>
              <a:rPr lang="en-US" dirty="0">
                <a:solidFill>
                  <a:srgbClr val="FF0000"/>
                </a:solidFill>
              </a:rPr>
              <a:t>liver</a:t>
            </a:r>
            <a:r>
              <a:rPr lang="en-US" dirty="0"/>
              <a:t> and some have been adapted to </a:t>
            </a:r>
            <a:r>
              <a:rPr lang="en-US" dirty="0" smtClean="0">
                <a:solidFill>
                  <a:srgbClr val="FF0000"/>
                </a:solidFill>
              </a:rPr>
              <a:t>intestine-liver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H. </a:t>
            </a:r>
            <a:r>
              <a:rPr lang="tr-TR" i="1" dirty="0" err="1" smtClean="0">
                <a:solidFill>
                  <a:srgbClr val="FF0000"/>
                </a:solidFill>
              </a:rPr>
              <a:t>pylori</a:t>
            </a:r>
            <a:endParaRPr lang="tr-TR" i="1" dirty="0" smtClean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H. </a:t>
            </a:r>
            <a:r>
              <a:rPr lang="tr-TR" i="1" dirty="0" err="1" smtClean="0">
                <a:solidFill>
                  <a:srgbClr val="FF0000"/>
                </a:solidFill>
              </a:rPr>
              <a:t>felis</a:t>
            </a:r>
            <a:endParaRPr lang="tr-TR" i="1" dirty="0" smtClean="0">
              <a:solidFill>
                <a:srgbClr val="FF0000"/>
              </a:solidFill>
            </a:endParaRPr>
          </a:p>
          <a:p>
            <a:r>
              <a:rPr lang="tr-TR" i="1" dirty="0" smtClean="0"/>
              <a:t>H. </a:t>
            </a:r>
            <a:r>
              <a:rPr lang="tr-TR" i="1" dirty="0" err="1" smtClean="0"/>
              <a:t>heilmannii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bizzozeronii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rappini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salomonis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canis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muridarum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cinaedi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fennelliae</a:t>
            </a:r>
            <a:endParaRPr lang="tr-TR" i="1" dirty="0" smtClean="0"/>
          </a:p>
          <a:p>
            <a:r>
              <a:rPr lang="tr-TR" i="1" dirty="0" smtClean="0"/>
              <a:t>H. </a:t>
            </a:r>
            <a:r>
              <a:rPr lang="tr-TR" i="1" dirty="0" err="1" smtClean="0"/>
              <a:t>hepaticus</a:t>
            </a:r>
            <a:endParaRPr lang="tr-TR" dirty="0" smtClean="0"/>
          </a:p>
        </p:txBody>
      </p:sp>
      <p:sp>
        <p:nvSpPr>
          <p:cNvPr id="4" name="3 Sağ Ayraç"/>
          <p:cNvSpPr/>
          <p:nvPr/>
        </p:nvSpPr>
        <p:spPr>
          <a:xfrm>
            <a:off x="2592552" y="2315640"/>
            <a:ext cx="428628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3021180" y="3225397"/>
            <a:ext cx="4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Adapted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to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stomach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important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species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5 Sağ Ayraç"/>
          <p:cNvSpPr/>
          <p:nvPr/>
        </p:nvSpPr>
        <p:spPr>
          <a:xfrm>
            <a:off x="2571736" y="4323669"/>
            <a:ext cx="428628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3000364" y="4714883"/>
            <a:ext cx="51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C00000"/>
                </a:solidFill>
              </a:rPr>
              <a:t>Adapted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to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intestine-liver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important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species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err="1" smtClean="0">
                <a:solidFill>
                  <a:srgbClr val="FF0000"/>
                </a:solidFill>
              </a:rPr>
              <a:t>Helicobacter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pylori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infetions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endParaRPr lang="tr-TR" dirty="0" smtClean="0"/>
          </a:p>
          <a:p>
            <a:pPr>
              <a:lnSpc>
                <a:spcPct val="160000"/>
              </a:lnSpc>
            </a:pP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gastritis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peptic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ulcer</a:t>
            </a:r>
            <a:r>
              <a:rPr lang="tr-TR" dirty="0">
                <a:solidFill>
                  <a:srgbClr val="FF0000"/>
                </a:solidFill>
              </a:rPr>
              <a:t> and </a:t>
            </a:r>
            <a:r>
              <a:rPr lang="tr-TR" dirty="0" err="1">
                <a:solidFill>
                  <a:srgbClr val="FF0000"/>
                </a:solidFill>
              </a:rPr>
              <a:t>stomach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cancer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in </a:t>
            </a:r>
            <a:r>
              <a:rPr lang="tr-TR" dirty="0" err="1"/>
              <a:t>humans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/>
              <a:t>C</a:t>
            </a:r>
            <a:r>
              <a:rPr lang="tr-TR" dirty="0" err="1" smtClean="0"/>
              <a:t>arries</a:t>
            </a:r>
            <a:r>
              <a:rPr lang="tr-TR" dirty="0" smtClean="0"/>
              <a:t> </a:t>
            </a:r>
            <a:r>
              <a:rPr lang="tr-TR" dirty="0"/>
              <a:t>general </a:t>
            </a:r>
            <a:r>
              <a:rPr lang="tr-TR" dirty="0" err="1" smtClean="0"/>
              <a:t>characteristics</a:t>
            </a:r>
            <a:r>
              <a:rPr lang="tr-TR" dirty="0" smtClean="0"/>
              <a:t> of </a:t>
            </a:r>
            <a:r>
              <a:rPr lang="tr-TR" dirty="0" err="1" smtClean="0"/>
              <a:t>Helicobacter</a:t>
            </a:r>
            <a:r>
              <a:rPr lang="tr-TR" dirty="0" smtClean="0"/>
              <a:t> </a:t>
            </a:r>
            <a:r>
              <a:rPr lang="tr-TR" dirty="0" err="1"/>
              <a:t>genus</a:t>
            </a:r>
            <a:r>
              <a:rPr lang="tr-TR" dirty="0"/>
              <a:t> 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/>
              <a:t>Can not ferment </a:t>
            </a:r>
            <a:r>
              <a:rPr lang="tr-TR" dirty="0" err="1" smtClean="0"/>
              <a:t>carbohydrates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/>
              <a:t>Enriched</a:t>
            </a:r>
            <a:r>
              <a:rPr lang="tr-TR" dirty="0"/>
              <a:t> </a:t>
            </a:r>
            <a:r>
              <a:rPr lang="tr-TR" dirty="0" err="1"/>
              <a:t>brain-heart</a:t>
            </a:r>
            <a:r>
              <a:rPr lang="tr-TR" dirty="0"/>
              <a:t> </a:t>
            </a:r>
            <a:r>
              <a:rPr lang="tr-TR" dirty="0" err="1"/>
              <a:t>infusion</a:t>
            </a:r>
            <a:r>
              <a:rPr lang="tr-TR" dirty="0"/>
              <a:t> </a:t>
            </a:r>
            <a:r>
              <a:rPr lang="tr-TR" dirty="0" err="1" smtClean="0"/>
              <a:t>agar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serum </a:t>
            </a:r>
            <a:r>
              <a:rPr lang="tr-TR" dirty="0" err="1" smtClean="0"/>
              <a:t>supplementation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Brucella</a:t>
            </a:r>
            <a:r>
              <a:rPr lang="tr-TR" dirty="0" smtClean="0"/>
              <a:t> </a:t>
            </a:r>
            <a:r>
              <a:rPr lang="tr-TR" dirty="0" err="1"/>
              <a:t>agar</a:t>
            </a:r>
            <a:r>
              <a:rPr lang="tr-TR" dirty="0"/>
              <a:t> </a:t>
            </a:r>
            <a:r>
              <a:rPr lang="tr-TR" dirty="0" smtClean="0"/>
              <a:t>can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/>
              <a:t>at at 37 ° </a:t>
            </a:r>
            <a:r>
              <a:rPr lang="tr-TR" dirty="0" smtClean="0"/>
              <a:t>C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microaerobic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condition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containing</a:t>
            </a:r>
            <a:r>
              <a:rPr lang="tr-TR" dirty="0" smtClean="0"/>
              <a:t>  </a:t>
            </a:r>
            <a:r>
              <a:rPr lang="tr-TR" dirty="0"/>
              <a:t>5% O</a:t>
            </a:r>
            <a:r>
              <a:rPr lang="tr-TR" sz="1600" dirty="0"/>
              <a:t>2</a:t>
            </a:r>
            <a:r>
              <a:rPr lang="tr-TR" dirty="0"/>
              <a:t>, 7% CO</a:t>
            </a:r>
            <a:r>
              <a:rPr lang="tr-TR" sz="1600" dirty="0"/>
              <a:t>2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88% H</a:t>
            </a:r>
            <a:r>
              <a:rPr lang="tr-TR" sz="1600" dirty="0"/>
              <a:t>2</a:t>
            </a:r>
            <a:r>
              <a:rPr lang="tr-TR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tr-TR" dirty="0" err="1" smtClean="0"/>
              <a:t>Colonies</a:t>
            </a:r>
            <a:r>
              <a:rPr lang="tr-TR" dirty="0" smtClean="0"/>
              <a:t> </a:t>
            </a:r>
            <a:r>
              <a:rPr lang="tr-TR" dirty="0" err="1"/>
              <a:t>are</a:t>
            </a:r>
            <a:r>
              <a:rPr lang="tr-TR" dirty="0"/>
              <a:t> "S" </a:t>
            </a:r>
            <a:r>
              <a:rPr lang="tr-TR" dirty="0" err="1"/>
              <a:t>typed</a:t>
            </a:r>
            <a:r>
              <a:rPr lang="tr-TR" dirty="0"/>
              <a:t>, </a:t>
            </a:r>
            <a:r>
              <a:rPr lang="tr-TR" dirty="0" err="1"/>
              <a:t>transparent</a:t>
            </a:r>
            <a:r>
              <a:rPr lang="tr-TR" dirty="0"/>
              <a:t>, </a:t>
            </a:r>
            <a:r>
              <a:rPr lang="tr-TR" dirty="0" err="1"/>
              <a:t>convex</a:t>
            </a:r>
            <a:r>
              <a:rPr lang="tr-TR" dirty="0"/>
              <a:t> </a:t>
            </a:r>
            <a:r>
              <a:rPr lang="tr-TR" dirty="0" err="1"/>
              <a:t>smooth</a:t>
            </a:r>
            <a:r>
              <a:rPr lang="tr-TR" dirty="0"/>
              <a:t> </a:t>
            </a:r>
            <a:r>
              <a:rPr lang="tr-TR" dirty="0" err="1"/>
              <a:t>edges</a:t>
            </a:r>
            <a:endParaRPr lang="tr-TR" dirty="0"/>
          </a:p>
          <a:p>
            <a:pPr>
              <a:lnSpc>
                <a:spcPct val="160000"/>
              </a:lnSpc>
            </a:pPr>
            <a:r>
              <a:rPr lang="tr-TR" dirty="0" err="1"/>
              <a:t>Resistant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Polymyxin</a:t>
            </a:r>
            <a:r>
              <a:rPr lang="tr-TR" dirty="0"/>
              <a:t>, </a:t>
            </a:r>
            <a:r>
              <a:rPr lang="tr-TR" dirty="0" err="1"/>
              <a:t>Vancomycin</a:t>
            </a:r>
            <a:r>
              <a:rPr lang="tr-TR" dirty="0"/>
              <a:t>, </a:t>
            </a:r>
            <a:r>
              <a:rPr lang="tr-TR" dirty="0" err="1"/>
              <a:t>Trimethoprim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Epidemiology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most common pathogen </a:t>
            </a:r>
            <a:r>
              <a:rPr lang="en-US" dirty="0"/>
              <a:t>in human populations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I</a:t>
            </a:r>
            <a:r>
              <a:rPr lang="en-US" dirty="0" err="1" smtClean="0"/>
              <a:t>solated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from cats</a:t>
            </a:r>
          </a:p>
          <a:p>
            <a:pPr>
              <a:lnSpc>
                <a:spcPct val="170000"/>
              </a:lnSpc>
            </a:pPr>
            <a:r>
              <a:rPr lang="en-US" dirty="0"/>
              <a:t>Individuals with infection and latent infection</a:t>
            </a:r>
          </a:p>
          <a:p>
            <a:pPr>
              <a:lnSpc>
                <a:spcPct val="170000"/>
              </a:lnSpc>
            </a:pPr>
            <a:r>
              <a:rPr lang="en-US" dirty="0"/>
              <a:t>It usually enters the body in pre-adulthood and occurs in adulthood</a:t>
            </a:r>
          </a:p>
          <a:p>
            <a:pPr>
              <a:lnSpc>
                <a:spcPct val="170000"/>
              </a:lnSpc>
            </a:pPr>
            <a:r>
              <a:rPr lang="en-US" dirty="0"/>
              <a:t>It is more common in crowded families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Transmission is by oral-oral route</a:t>
            </a:r>
          </a:p>
          <a:p>
            <a:pPr>
              <a:lnSpc>
                <a:spcPct val="170000"/>
              </a:lnSpc>
            </a:pPr>
            <a:r>
              <a:rPr lang="en-US" dirty="0"/>
              <a:t>Morbidity high </a:t>
            </a:r>
            <a:endParaRPr lang="tr-TR" dirty="0" smtClean="0"/>
          </a:p>
          <a:p>
            <a:pPr>
              <a:lnSpc>
                <a:spcPct val="170000"/>
              </a:lnSpc>
            </a:pPr>
            <a:r>
              <a:rPr lang="tr-TR" dirty="0"/>
              <a:t>M</a:t>
            </a:r>
            <a:r>
              <a:rPr lang="en-US" dirty="0" err="1" smtClean="0"/>
              <a:t>ortality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Patogenesis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/>
              <a:t>virulence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>
                <a:solidFill>
                  <a:srgbClr val="FF0000"/>
                </a:solidFill>
              </a:rPr>
              <a:t>urease</a:t>
            </a:r>
            <a:r>
              <a:rPr lang="tr-TR" dirty="0">
                <a:solidFill>
                  <a:srgbClr val="FF0000"/>
                </a:solidFill>
              </a:rPr>
              <a:t>, anti-</a:t>
            </a:r>
            <a:r>
              <a:rPr lang="tr-TR" dirty="0" err="1">
                <a:solidFill>
                  <a:srgbClr val="FF0000"/>
                </a:solidFill>
              </a:rPr>
              <a:t>acid</a:t>
            </a:r>
            <a:r>
              <a:rPr lang="tr-TR" dirty="0">
                <a:solidFill>
                  <a:srgbClr val="FF0000"/>
                </a:solidFill>
              </a:rPr>
              <a:t> protein, </a:t>
            </a:r>
            <a:r>
              <a:rPr lang="tr-TR" dirty="0" err="1">
                <a:solidFill>
                  <a:srgbClr val="FF0000"/>
                </a:solidFill>
              </a:rPr>
              <a:t>catalase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musinase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flagella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hemaglutinin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cytotoxin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lipase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phospholipase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roles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pathogenesis</a:t>
            </a: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/>
              <a:t>U</a:t>
            </a:r>
            <a:r>
              <a:rPr lang="tr-TR" dirty="0" err="1" smtClean="0"/>
              <a:t>rease</a:t>
            </a:r>
            <a:r>
              <a:rPr lang="tr-TR" dirty="0" smtClean="0"/>
              <a:t> </a:t>
            </a:r>
            <a:r>
              <a:rPr lang="tr-TR" dirty="0" err="1" smtClean="0"/>
              <a:t>enzyme</a:t>
            </a:r>
            <a:r>
              <a:rPr lang="tr-TR" dirty="0" smtClean="0"/>
              <a:t> and </a:t>
            </a:r>
            <a:r>
              <a:rPr lang="tr-TR" dirty="0"/>
              <a:t>anti-</a:t>
            </a:r>
            <a:r>
              <a:rPr lang="tr-TR" dirty="0" err="1"/>
              <a:t>acid</a:t>
            </a:r>
            <a:r>
              <a:rPr lang="tr-TR" dirty="0"/>
              <a:t> protein </a:t>
            </a:r>
            <a:r>
              <a:rPr lang="tr-TR" dirty="0" err="1" smtClean="0"/>
              <a:t>protect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agent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tr-TR" dirty="0" err="1"/>
              <a:t>acidity</a:t>
            </a:r>
            <a:endParaRPr lang="tr-TR" dirty="0"/>
          </a:p>
          <a:p>
            <a:pPr>
              <a:lnSpc>
                <a:spcPct val="170000"/>
              </a:lnSpc>
            </a:pPr>
            <a:endParaRPr lang="tr-TR" dirty="0"/>
          </a:p>
          <a:p>
            <a:pPr>
              <a:lnSpc>
                <a:spcPct val="170000"/>
              </a:lnSpc>
            </a:pPr>
            <a:r>
              <a:rPr lang="tr-TR" dirty="0"/>
              <a:t>Spiral-</a:t>
            </a:r>
            <a:r>
              <a:rPr lang="tr-TR" dirty="0" err="1"/>
              <a:t>shaped</a:t>
            </a:r>
            <a:r>
              <a:rPr lang="tr-TR" dirty="0"/>
              <a:t>,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movement</a:t>
            </a:r>
            <a:r>
              <a:rPr lang="tr-TR" dirty="0"/>
              <a:t> and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mucinase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allow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pass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mucous</a:t>
            </a:r>
            <a:r>
              <a:rPr lang="tr-TR" dirty="0"/>
              <a:t> </a:t>
            </a:r>
            <a:r>
              <a:rPr lang="tr-TR" dirty="0" err="1"/>
              <a:t>layer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Symptoms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Human</a:t>
            </a:r>
            <a:r>
              <a:rPr lang="tr-TR" dirty="0" smtClean="0"/>
              <a:t>: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gastritis</a:t>
            </a:r>
            <a:r>
              <a:rPr lang="tr-TR" dirty="0"/>
              <a:t>, </a:t>
            </a:r>
            <a:r>
              <a:rPr lang="tr-TR" dirty="0" err="1"/>
              <a:t>gastric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duedenal</a:t>
            </a:r>
            <a:r>
              <a:rPr lang="tr-TR" dirty="0"/>
              <a:t> </a:t>
            </a:r>
            <a:r>
              <a:rPr lang="tr-TR" dirty="0" err="1"/>
              <a:t>ulcer</a:t>
            </a:r>
            <a:r>
              <a:rPr lang="tr-TR" dirty="0"/>
              <a:t>,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 smtClean="0"/>
              <a:t>weigh</a:t>
            </a:r>
            <a:r>
              <a:rPr lang="tr-TR" dirty="0" smtClean="0"/>
              <a:t>, </a:t>
            </a:r>
            <a:r>
              <a:rPr lang="tr-TR" dirty="0" err="1"/>
              <a:t>heartburn</a:t>
            </a:r>
            <a:r>
              <a:rPr lang="tr-TR" dirty="0"/>
              <a:t>,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tr-TR" dirty="0" err="1"/>
              <a:t>pain</a:t>
            </a:r>
            <a:r>
              <a:rPr lang="tr-TR" dirty="0"/>
              <a:t> and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tr-TR" dirty="0" err="1"/>
              <a:t>cramps</a:t>
            </a:r>
            <a:r>
              <a:rPr lang="tr-TR" dirty="0"/>
              <a:t>, </a:t>
            </a:r>
            <a:r>
              <a:rPr lang="tr-TR" dirty="0" err="1"/>
              <a:t>vomiting</a:t>
            </a:r>
            <a:r>
              <a:rPr lang="tr-TR" dirty="0"/>
              <a:t> and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tr-TR" dirty="0" err="1"/>
              <a:t>bleeding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Cat</a:t>
            </a:r>
            <a:r>
              <a:rPr lang="tr-TR" dirty="0" smtClean="0"/>
              <a:t>: </a:t>
            </a:r>
            <a:r>
              <a:rPr lang="tr-TR" dirty="0" err="1"/>
              <a:t>Restlessness</a:t>
            </a:r>
            <a:r>
              <a:rPr lang="tr-TR" dirty="0"/>
              <a:t>,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weigh</a:t>
            </a:r>
            <a:r>
              <a:rPr lang="tr-TR" dirty="0" smtClean="0"/>
              <a:t>, </a:t>
            </a:r>
            <a:r>
              <a:rPr lang="tr-TR" dirty="0" err="1"/>
              <a:t>vomiting</a:t>
            </a:r>
            <a:r>
              <a:rPr lang="tr-TR" dirty="0"/>
              <a:t> and </a:t>
            </a:r>
            <a:r>
              <a:rPr lang="tr-TR" dirty="0" err="1"/>
              <a:t>weakness</a:t>
            </a:r>
            <a:endParaRPr lang="tr-TR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Clinical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symptoms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Undiagnosed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Necropsy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findings</a:t>
            </a:r>
            <a:r>
              <a:rPr lang="tr-TR" dirty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tr-TR" dirty="0" err="1"/>
              <a:t>biopsy</a:t>
            </a:r>
            <a:r>
              <a:rPr lang="tr-TR" dirty="0"/>
              <a:t> is </a:t>
            </a:r>
            <a:r>
              <a:rPr lang="tr-TR" dirty="0" err="1"/>
              <a:t>taken</a:t>
            </a:r>
            <a:r>
              <a:rPr lang="tr-TR" dirty="0"/>
              <a:t>, </a:t>
            </a:r>
            <a:r>
              <a:rPr lang="tr-TR" dirty="0" err="1"/>
              <a:t>mucosal</a:t>
            </a:r>
            <a:r>
              <a:rPr lang="tr-TR" dirty="0"/>
              <a:t> </a:t>
            </a:r>
            <a:r>
              <a:rPr lang="tr-TR" dirty="0" err="1" smtClean="0"/>
              <a:t>thickening</a:t>
            </a:r>
            <a:r>
              <a:rPr lang="tr-TR" dirty="0"/>
              <a:t>, </a:t>
            </a:r>
            <a:r>
              <a:rPr lang="tr-TR" dirty="0" err="1"/>
              <a:t>abnormal</a:t>
            </a:r>
            <a:r>
              <a:rPr lang="tr-TR" dirty="0"/>
              <a:t> </a:t>
            </a:r>
            <a:r>
              <a:rPr lang="tr-TR" dirty="0" err="1"/>
              <a:t>mucus</a:t>
            </a:r>
            <a:r>
              <a:rPr lang="tr-TR" dirty="0"/>
              <a:t> </a:t>
            </a:r>
            <a:r>
              <a:rPr lang="tr-TR" dirty="0" err="1"/>
              <a:t>accumulation</a:t>
            </a:r>
            <a:r>
              <a:rPr lang="tr-TR" dirty="0"/>
              <a:t>, </a:t>
            </a:r>
            <a:r>
              <a:rPr lang="tr-TR" dirty="0" err="1"/>
              <a:t>diffuse</a:t>
            </a:r>
            <a:r>
              <a:rPr lang="tr-TR" dirty="0"/>
              <a:t> </a:t>
            </a:r>
            <a:r>
              <a:rPr lang="tr-TR" dirty="0" err="1"/>
              <a:t>hyperemia</a:t>
            </a:r>
            <a:r>
              <a:rPr lang="tr-TR" dirty="0"/>
              <a:t>, </a:t>
            </a:r>
            <a:r>
              <a:rPr lang="tr-TR" dirty="0" err="1"/>
              <a:t>lymphoid</a:t>
            </a:r>
            <a:r>
              <a:rPr lang="tr-TR" dirty="0"/>
              <a:t> </a:t>
            </a:r>
            <a:r>
              <a:rPr lang="tr-TR" dirty="0" err="1"/>
              <a:t>hyperplasia</a:t>
            </a:r>
            <a:r>
              <a:rPr lang="tr-TR" dirty="0"/>
              <a:t> and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infiltration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2.bp.blogspot.com/_N0BdKGouXBg/TQRP_3GQ_tI/AAAAAAAAAKQ/UR2fiiVLZzo/s1600/peptic_ul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702" y="476249"/>
            <a:ext cx="4572000" cy="2952751"/>
          </a:xfrm>
          <a:prstGeom prst="rect">
            <a:avLst/>
          </a:prstGeom>
          <a:noFill/>
        </p:spPr>
      </p:pic>
      <p:pic>
        <p:nvPicPr>
          <p:cNvPr id="167940" name="Picture 4" descr="http://img.medscape.com/pi/emed/ckb/pediatrics_general/1331341-1331357-929452-1732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3495660" cy="2739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7942" name="Picture 6" descr="http://farm5.static.flickr.com/4096/4819306989_171587fa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3643338" cy="2732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72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Laboratory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Diagnosis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577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Bacterioscopy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err="1" smtClean="0"/>
              <a:t>Microaerobic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 at 37°C, </a:t>
            </a:r>
            <a:r>
              <a:rPr lang="tr-TR" dirty="0" smtClean="0"/>
              <a:t>5-7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incubation</a:t>
            </a:r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 err="1" smtClean="0"/>
              <a:t>Helical</a:t>
            </a:r>
            <a:r>
              <a:rPr lang="tr-TR" dirty="0" smtClean="0"/>
              <a:t> </a:t>
            </a:r>
            <a:r>
              <a:rPr lang="tr-TR" dirty="0" err="1"/>
              <a:t>shaped</a:t>
            </a:r>
            <a:r>
              <a:rPr lang="tr-TR" dirty="0"/>
              <a:t> </a:t>
            </a:r>
            <a:r>
              <a:rPr lang="tr-TR" dirty="0" err="1"/>
              <a:t>bacteria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Gram, </a:t>
            </a:r>
            <a:r>
              <a:rPr lang="tr-TR" dirty="0" err="1"/>
              <a:t>Giemsa</a:t>
            </a:r>
            <a:r>
              <a:rPr lang="tr-TR" dirty="0"/>
              <a:t>, </a:t>
            </a:r>
            <a:r>
              <a:rPr lang="tr-TR" dirty="0" err="1"/>
              <a:t>Steiner</a:t>
            </a:r>
            <a:r>
              <a:rPr lang="tr-TR" dirty="0"/>
              <a:t>, </a:t>
            </a:r>
            <a:r>
              <a:rPr lang="tr-TR" dirty="0" err="1"/>
              <a:t>Warthin</a:t>
            </a:r>
            <a:r>
              <a:rPr lang="tr-TR" dirty="0"/>
              <a:t> </a:t>
            </a:r>
            <a:r>
              <a:rPr lang="tr-TR" dirty="0" err="1"/>
              <a:t>Starry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Fontana</a:t>
            </a:r>
            <a:r>
              <a:rPr lang="tr-TR" dirty="0" smtClean="0"/>
              <a:t> </a:t>
            </a:r>
            <a:r>
              <a:rPr lang="tr-TR" dirty="0" err="1"/>
              <a:t>stain</a:t>
            </a:r>
            <a:r>
              <a:rPr lang="tr-TR" dirty="0"/>
              <a:t> </a:t>
            </a:r>
            <a:r>
              <a:rPr lang="tr-TR" dirty="0" err="1" smtClean="0"/>
              <a:t>prepared</a:t>
            </a:r>
            <a:r>
              <a:rPr lang="tr-TR" dirty="0" smtClean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stomach</a:t>
            </a:r>
            <a:r>
              <a:rPr lang="tr-TR" dirty="0"/>
              <a:t> </a:t>
            </a:r>
            <a:r>
              <a:rPr lang="tr-TR" dirty="0" err="1" smtClean="0"/>
              <a:t>samples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Culture</a:t>
            </a:r>
            <a:r>
              <a:rPr lang="tr-TR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Gastric</a:t>
            </a:r>
            <a:r>
              <a:rPr lang="tr-TR" dirty="0" smtClean="0"/>
              <a:t> s</a:t>
            </a:r>
            <a:r>
              <a:rPr lang="en-US" dirty="0" err="1" smtClean="0"/>
              <a:t>amples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cultured</a:t>
            </a:r>
            <a:r>
              <a:rPr lang="tr-TR" dirty="0" smtClean="0"/>
              <a:t> on </a:t>
            </a:r>
            <a:r>
              <a:rPr lang="en-US" dirty="0" err="1" smtClean="0"/>
              <a:t>Skirrow</a:t>
            </a:r>
            <a:r>
              <a:rPr lang="en-US" dirty="0" smtClean="0"/>
              <a:t> </a:t>
            </a:r>
            <a:r>
              <a:rPr lang="en-US" dirty="0"/>
              <a:t>selective </a:t>
            </a:r>
            <a:r>
              <a:rPr lang="tr-TR" dirty="0" err="1" smtClean="0"/>
              <a:t>medium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antibiotic </a:t>
            </a:r>
            <a:r>
              <a:rPr lang="en-US" dirty="0"/>
              <a:t>supplement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containing </a:t>
            </a:r>
            <a:r>
              <a:rPr lang="en-US" dirty="0"/>
              <a:t>7% </a:t>
            </a:r>
            <a:r>
              <a:rPr lang="en-US" dirty="0" err="1"/>
              <a:t>defibrinated</a:t>
            </a:r>
            <a:r>
              <a:rPr lang="en-US" dirty="0"/>
              <a:t> horse </a:t>
            </a:r>
            <a:r>
              <a:rPr lang="en-US" dirty="0" smtClean="0"/>
              <a:t>blood</a:t>
            </a:r>
            <a:endParaRPr lang="tr-TR" dirty="0" smtClean="0"/>
          </a:p>
          <a:p>
            <a:pPr>
              <a:lnSpc>
                <a:spcPct val="170000"/>
              </a:lnSpc>
              <a:buNone/>
            </a:pPr>
            <a:r>
              <a:rPr lang="tr-TR" dirty="0"/>
              <a:t>	</a:t>
            </a:r>
            <a:r>
              <a:rPr lang="tr-TR" dirty="0" err="1" smtClean="0"/>
              <a:t>Incubated</a:t>
            </a:r>
            <a:r>
              <a:rPr lang="tr-TR" dirty="0"/>
              <a:t> at </a:t>
            </a:r>
            <a:r>
              <a:rPr lang="tr-TR" dirty="0" smtClean="0"/>
              <a:t>37°C </a:t>
            </a:r>
            <a:r>
              <a:rPr lang="tr-TR" dirty="0" err="1" smtClean="0"/>
              <a:t>for</a:t>
            </a:r>
            <a:r>
              <a:rPr lang="tr-TR" dirty="0" smtClean="0"/>
              <a:t> 5-7 </a:t>
            </a:r>
            <a:r>
              <a:rPr lang="tr-TR" dirty="0" err="1" smtClean="0"/>
              <a:t>days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enfo.agt.bme.hu/drupal/sites/default/files/Campylobacter%20jeju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2928958" cy="232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5892" name="Picture 4" descr="http://upload.wikimedia.org/wikipedia/commons/a/a4/Campylobacter_fetu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3887067" cy="2643206"/>
          </a:xfrm>
          <a:prstGeom prst="rect">
            <a:avLst/>
          </a:prstGeom>
          <a:noFill/>
        </p:spPr>
      </p:pic>
      <p:pic>
        <p:nvPicPr>
          <p:cNvPr id="165894" name="Picture 6" descr="http://image.shutterstock.com/display_pic_with_logo/467809/467809,1255806389,1/stock-photo-an-agar-plate-being-examined-for-campylobacter-39052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143248"/>
            <a:ext cx="4286250" cy="3048001"/>
          </a:xfrm>
          <a:prstGeom prst="rect">
            <a:avLst/>
          </a:prstGeom>
          <a:noFill/>
        </p:spPr>
      </p:pic>
      <p:pic>
        <p:nvPicPr>
          <p:cNvPr id="165896" name="Picture 8" descr="http://www.visualphotos.com/photo/1x6039875/Campylobacter_jejuni_bacteria_b220299.jpg"/>
          <p:cNvPicPr>
            <a:picLocks noChangeAspect="1" noChangeArrowheads="1"/>
          </p:cNvPicPr>
          <p:nvPr/>
        </p:nvPicPr>
        <p:blipFill>
          <a:blip r:embed="rId5"/>
          <a:srcRect b="13385"/>
          <a:stretch>
            <a:fillRect/>
          </a:stretch>
        </p:blipFill>
        <p:spPr bwMode="auto">
          <a:xfrm>
            <a:off x="4214810" y="285728"/>
            <a:ext cx="3740727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123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Rapid urease test: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 small piece of stomach tissue is placed in the </a:t>
            </a:r>
            <a:r>
              <a:rPr lang="tr-TR" dirty="0" err="1" smtClean="0"/>
              <a:t>broth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urea </a:t>
            </a:r>
            <a:r>
              <a:rPr lang="en-US" dirty="0"/>
              <a:t>and changes in indicator color are detected within 2-3 hours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Molecular diagnosis: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For direct diagnosis from biopsy </a:t>
            </a:r>
            <a:r>
              <a:rPr lang="en-US" dirty="0" smtClean="0"/>
              <a:t>s</a:t>
            </a:r>
            <a:r>
              <a:rPr lang="tr-TR" dirty="0" err="1" smtClean="0"/>
              <a:t>amples</a:t>
            </a:r>
            <a:r>
              <a:rPr lang="tr-TR" dirty="0" smtClean="0"/>
              <a:t> </a:t>
            </a:r>
            <a:r>
              <a:rPr lang="en-US" dirty="0" smtClean="0"/>
              <a:t>urease,</a:t>
            </a:r>
            <a:r>
              <a:rPr lang="en-US" dirty="0" smtClean="0"/>
              <a:t> </a:t>
            </a:r>
            <a:r>
              <a:rPr lang="en-US" dirty="0"/>
              <a:t>16S </a:t>
            </a:r>
            <a:r>
              <a:rPr lang="en-US" dirty="0" err="1"/>
              <a:t>rRNA</a:t>
            </a:r>
            <a:r>
              <a:rPr lang="en-US" dirty="0"/>
              <a:t>, </a:t>
            </a:r>
            <a:r>
              <a:rPr lang="en-US" dirty="0" err="1"/>
              <a:t>cagA</a:t>
            </a:r>
            <a:r>
              <a:rPr lang="en-US" dirty="0"/>
              <a:t> or </a:t>
            </a:r>
            <a:r>
              <a:rPr lang="en-US" dirty="0"/>
              <a:t>specific PCR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gene </a:t>
            </a:r>
            <a:r>
              <a:rPr lang="en-US" dirty="0" smtClean="0"/>
              <a:t>regions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performed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FF0000"/>
                </a:solidFill>
              </a:rPr>
              <a:t>H. </a:t>
            </a:r>
            <a:r>
              <a:rPr lang="tr-TR" i="1" dirty="0" err="1">
                <a:solidFill>
                  <a:srgbClr val="FF0000"/>
                </a:solidFill>
              </a:rPr>
              <a:t>f</a:t>
            </a:r>
            <a:r>
              <a:rPr lang="tr-TR" i="1" dirty="0" err="1" smtClean="0">
                <a:solidFill>
                  <a:srgbClr val="FF0000"/>
                </a:solidFill>
              </a:rPr>
              <a:t>elis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Infections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 smtClean="0"/>
              <a:t>H</a:t>
            </a:r>
            <a:r>
              <a:rPr lang="en-US" i="1" dirty="0"/>
              <a:t>. </a:t>
            </a:r>
            <a:r>
              <a:rPr lang="en-US" i="1" dirty="0" err="1"/>
              <a:t>felis</a:t>
            </a:r>
            <a:r>
              <a:rPr lang="en-US" i="1" dirty="0"/>
              <a:t> </a:t>
            </a:r>
            <a:r>
              <a:rPr lang="en-US" dirty="0"/>
              <a:t>causes </a:t>
            </a:r>
            <a:r>
              <a:rPr lang="en-US" dirty="0">
                <a:solidFill>
                  <a:srgbClr val="FF0000"/>
                </a:solidFill>
              </a:rPr>
              <a:t>chronic active gastritis </a:t>
            </a:r>
            <a:r>
              <a:rPr lang="tr-TR" dirty="0" smtClean="0">
                <a:solidFill>
                  <a:srgbClr val="FF0000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/>
              <a:t>cats and dogs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It</a:t>
            </a:r>
            <a:r>
              <a:rPr lang="tr-TR" dirty="0" smtClean="0"/>
              <a:t> h</a:t>
            </a:r>
            <a:r>
              <a:rPr lang="en-US" dirty="0" smtClean="0"/>
              <a:t>as </a:t>
            </a:r>
            <a:r>
              <a:rPr lang="en-US" dirty="0"/>
              <a:t>similar characteristics to </a:t>
            </a:r>
            <a:r>
              <a:rPr lang="en-US" i="1" dirty="0" smtClean="0"/>
              <a:t>Helicobacter</a:t>
            </a:r>
            <a:r>
              <a:rPr lang="tr-TR" i="1" dirty="0" smtClean="0"/>
              <a:t> </a:t>
            </a:r>
            <a:r>
              <a:rPr lang="en-US" dirty="0" smtClean="0"/>
              <a:t>genus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solidFill>
                  <a:srgbClr val="FF0000"/>
                </a:solidFill>
              </a:rPr>
              <a:t>Types</a:t>
            </a:r>
            <a:r>
              <a:rPr lang="tr-TR" sz="3600" dirty="0">
                <a:solidFill>
                  <a:srgbClr val="FF0000"/>
                </a:solidFill>
              </a:rPr>
              <a:t> of </a:t>
            </a:r>
            <a:r>
              <a:rPr lang="tr-TR" sz="3600" dirty="0" err="1">
                <a:solidFill>
                  <a:srgbClr val="FF0000"/>
                </a:solidFill>
              </a:rPr>
              <a:t>Entero-Hepatic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Helicobacter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H</a:t>
            </a:r>
            <a:r>
              <a:rPr lang="tr-TR" sz="2000" dirty="0"/>
              <a:t>. </a:t>
            </a:r>
            <a:r>
              <a:rPr lang="tr-TR" sz="2000" dirty="0" err="1"/>
              <a:t>canis</a:t>
            </a:r>
            <a:r>
              <a:rPr lang="tr-TR" sz="2000" dirty="0"/>
              <a:t> 	</a:t>
            </a:r>
            <a:r>
              <a:rPr lang="tr-TR" sz="2000" dirty="0" smtClean="0"/>
              <a:t>	</a:t>
            </a:r>
            <a:r>
              <a:rPr lang="tr-TR" sz="2000" dirty="0" err="1" smtClean="0"/>
              <a:t>enteritis</a:t>
            </a:r>
            <a:r>
              <a:rPr lang="tr-TR" sz="2000" dirty="0" smtClean="0"/>
              <a:t> </a:t>
            </a:r>
            <a:r>
              <a:rPr lang="tr-TR" sz="2000" dirty="0"/>
              <a:t>and </a:t>
            </a:r>
            <a:r>
              <a:rPr lang="tr-TR" sz="2000" dirty="0" err="1"/>
              <a:t>hepatitis</a:t>
            </a:r>
            <a:r>
              <a:rPr lang="tr-TR" sz="2000" dirty="0"/>
              <a:t> in </a:t>
            </a:r>
            <a:r>
              <a:rPr lang="tr-TR" sz="2000" dirty="0" err="1"/>
              <a:t>dogs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H. </a:t>
            </a:r>
            <a:r>
              <a:rPr lang="tr-TR" sz="2000" dirty="0" err="1" smtClean="0"/>
              <a:t>muridarum</a:t>
            </a:r>
            <a:r>
              <a:rPr lang="tr-TR" sz="2000" dirty="0" smtClean="0"/>
              <a:t>	 	</a:t>
            </a:r>
            <a:r>
              <a:rPr lang="tr-TR" sz="2000" dirty="0" err="1" smtClean="0"/>
              <a:t>gastritis</a:t>
            </a:r>
            <a:r>
              <a:rPr lang="tr-TR" sz="2000" dirty="0" smtClean="0"/>
              <a:t> </a:t>
            </a:r>
            <a:r>
              <a:rPr lang="tr-TR" sz="2000" dirty="0"/>
              <a:t>in </a:t>
            </a:r>
            <a:r>
              <a:rPr lang="tr-TR" sz="2000" dirty="0" err="1"/>
              <a:t>rodents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H. </a:t>
            </a:r>
            <a:r>
              <a:rPr lang="tr-TR" sz="2000" dirty="0" err="1" smtClean="0"/>
              <a:t>cinaedi</a:t>
            </a:r>
            <a:r>
              <a:rPr lang="tr-TR" sz="2000" dirty="0" smtClean="0"/>
              <a:t> 		</a:t>
            </a:r>
            <a:r>
              <a:rPr lang="tr-TR" sz="2000" dirty="0" err="1" smtClean="0"/>
              <a:t>human</a:t>
            </a:r>
            <a:r>
              <a:rPr lang="tr-TR" sz="2000" dirty="0" smtClean="0"/>
              <a:t> </a:t>
            </a:r>
            <a:r>
              <a:rPr lang="tr-TR" sz="2000" dirty="0" err="1"/>
              <a:t>proctitise</a:t>
            </a:r>
            <a:r>
              <a:rPr lang="tr-TR" sz="2000" dirty="0"/>
              <a:t>, </a:t>
            </a:r>
            <a:r>
              <a:rPr lang="tr-TR" sz="2000" dirty="0" err="1"/>
              <a:t>sepsis</a:t>
            </a:r>
            <a:r>
              <a:rPr lang="tr-TR" sz="2000" dirty="0"/>
              <a:t>, </a:t>
            </a:r>
            <a:r>
              <a:rPr lang="tr-TR" sz="2000" dirty="0" err="1"/>
              <a:t>meningitise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H. </a:t>
            </a:r>
            <a:r>
              <a:rPr lang="tr-TR" sz="2000" dirty="0" err="1"/>
              <a:t>fennelliae</a:t>
            </a:r>
            <a:r>
              <a:rPr lang="tr-TR" sz="2000" dirty="0"/>
              <a:t> </a:t>
            </a:r>
            <a:r>
              <a:rPr lang="tr-TR" sz="2000" dirty="0" smtClean="0"/>
              <a:t>		</a:t>
            </a:r>
            <a:r>
              <a:rPr lang="tr-TR" sz="2000" dirty="0" err="1" smtClean="0"/>
              <a:t>human</a:t>
            </a:r>
            <a:r>
              <a:rPr lang="tr-TR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H</a:t>
            </a:r>
            <a:r>
              <a:rPr lang="tr-TR" sz="2000" dirty="0"/>
              <a:t>. </a:t>
            </a:r>
            <a:r>
              <a:rPr lang="tr-TR" sz="2000" dirty="0" err="1"/>
              <a:t>hepaticus</a:t>
            </a:r>
            <a:r>
              <a:rPr lang="tr-TR" sz="2000" dirty="0"/>
              <a:t> </a:t>
            </a:r>
            <a:r>
              <a:rPr lang="tr-TR" sz="2000" dirty="0" smtClean="0"/>
              <a:t>		</a:t>
            </a:r>
            <a:r>
              <a:rPr lang="tr-TR" sz="2000" dirty="0" err="1"/>
              <a:t>c</a:t>
            </a:r>
            <a:r>
              <a:rPr lang="tr-TR" sz="2000" dirty="0" err="1" smtClean="0"/>
              <a:t>hronic</a:t>
            </a:r>
            <a:r>
              <a:rPr lang="tr-TR" sz="2000" dirty="0" smtClean="0"/>
              <a:t> </a:t>
            </a:r>
            <a:r>
              <a:rPr lang="tr-TR" sz="2000" dirty="0" err="1"/>
              <a:t>hepatitis</a:t>
            </a:r>
            <a:r>
              <a:rPr lang="tr-TR" sz="2000" dirty="0"/>
              <a:t> in </a:t>
            </a:r>
            <a:r>
              <a:rPr lang="tr-TR" sz="2000" dirty="0" err="1"/>
              <a:t>mice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H. </a:t>
            </a:r>
            <a:r>
              <a:rPr lang="tr-TR" sz="2000" dirty="0" err="1" smtClean="0"/>
              <a:t>pametensis</a:t>
            </a:r>
            <a:r>
              <a:rPr lang="tr-TR" sz="2000" dirty="0" smtClean="0"/>
              <a:t> </a:t>
            </a:r>
            <a:r>
              <a:rPr lang="tr-TR" sz="2000" dirty="0"/>
              <a:t>	</a:t>
            </a:r>
            <a:r>
              <a:rPr lang="tr-TR" sz="2000" dirty="0" err="1" smtClean="0"/>
              <a:t>wild</a:t>
            </a:r>
            <a:r>
              <a:rPr lang="tr-TR" sz="2000" dirty="0" smtClean="0"/>
              <a:t> </a:t>
            </a:r>
            <a:r>
              <a:rPr lang="tr-TR" sz="2000" dirty="0" err="1"/>
              <a:t>birds</a:t>
            </a:r>
            <a:r>
              <a:rPr lang="tr-TR" sz="2000" dirty="0"/>
              <a:t> and in </a:t>
            </a:r>
            <a:r>
              <a:rPr lang="tr-TR" sz="2000" dirty="0" err="1"/>
              <a:t>pigs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bowel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H. </a:t>
            </a:r>
            <a:r>
              <a:rPr lang="tr-TR" sz="2000" dirty="0" err="1"/>
              <a:t>pullorum</a:t>
            </a:r>
            <a:r>
              <a:rPr lang="tr-TR" sz="2000" dirty="0"/>
              <a:t> </a:t>
            </a:r>
            <a:r>
              <a:rPr lang="tr-TR" sz="2000" dirty="0" smtClean="0"/>
              <a:t>		</a:t>
            </a:r>
            <a:r>
              <a:rPr lang="tr-TR" sz="2000" dirty="0" err="1" smtClean="0"/>
              <a:t>chickens</a:t>
            </a:r>
            <a:r>
              <a:rPr lang="tr-TR" sz="2000" dirty="0"/>
              <a:t>, </a:t>
            </a:r>
            <a:r>
              <a:rPr lang="tr-TR" sz="2000" dirty="0" err="1"/>
              <a:t>zoonotic</a:t>
            </a:r>
            <a:r>
              <a:rPr lang="tr-TR" sz="2000" dirty="0"/>
              <a:t>, in </a:t>
            </a:r>
            <a:r>
              <a:rPr lang="tr-TR" sz="2000" dirty="0" err="1"/>
              <a:t>situ</a:t>
            </a:r>
            <a:r>
              <a:rPr lang="tr-TR" sz="2000" dirty="0"/>
              <a:t> </a:t>
            </a:r>
            <a:r>
              <a:rPr lang="tr-TR" sz="2000" dirty="0" err="1"/>
              <a:t>gastroenteritis</a:t>
            </a:r>
            <a:endParaRPr lang="tr-T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Features</a:t>
            </a:r>
            <a:r>
              <a:rPr lang="tr-TR" dirty="0" smtClean="0">
                <a:solidFill>
                  <a:srgbClr val="FF0000"/>
                </a:solidFill>
              </a:rPr>
              <a:t> II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3970784" cy="50006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Gelatin</a:t>
            </a:r>
            <a:r>
              <a:rPr lang="en-US" dirty="0"/>
              <a:t>, urea, MR and VP negative</a:t>
            </a:r>
          </a:p>
          <a:p>
            <a:pPr>
              <a:lnSpc>
                <a:spcPct val="160000"/>
              </a:lnSpc>
            </a:pPr>
            <a:r>
              <a:rPr lang="en-US" dirty="0"/>
              <a:t>Catalase, nitrate, </a:t>
            </a:r>
            <a:r>
              <a:rPr lang="en-US" dirty="0" err="1"/>
              <a:t>hippurate</a:t>
            </a:r>
            <a:r>
              <a:rPr lang="en-US" dirty="0" smtClean="0"/>
              <a:t>, </a:t>
            </a:r>
            <a:r>
              <a:rPr lang="tr-TR" dirty="0"/>
              <a:t>H</a:t>
            </a:r>
            <a:r>
              <a:rPr lang="tr-TR" baseline="-25000" dirty="0"/>
              <a:t>2</a:t>
            </a:r>
            <a:r>
              <a:rPr lang="tr-TR" dirty="0"/>
              <a:t>S </a:t>
            </a:r>
            <a:r>
              <a:rPr lang="en-US" dirty="0" smtClean="0"/>
              <a:t>reactions </a:t>
            </a:r>
            <a:r>
              <a:rPr lang="en-US" dirty="0"/>
              <a:t>differ between species</a:t>
            </a:r>
          </a:p>
          <a:p>
            <a:pPr>
              <a:lnSpc>
                <a:spcPct val="160000"/>
              </a:lnSpc>
            </a:pPr>
            <a:r>
              <a:rPr lang="en-US" dirty="0"/>
              <a:t>Species that can </a:t>
            </a:r>
            <a:r>
              <a:rPr lang="tr-TR" dirty="0" err="1" smtClean="0"/>
              <a:t>culture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42 ° C </a:t>
            </a:r>
            <a:r>
              <a:rPr lang="en-US" dirty="0"/>
              <a:t>form the group "</a:t>
            </a:r>
            <a:r>
              <a:rPr lang="en-US" dirty="0">
                <a:solidFill>
                  <a:srgbClr val="FF0000"/>
                </a:solidFill>
              </a:rPr>
              <a:t>thermophilic Campylobacter</a:t>
            </a:r>
            <a:r>
              <a:rPr lang="en-US" dirty="0"/>
              <a:t>"</a:t>
            </a:r>
            <a:endParaRPr lang="tr-TR" dirty="0" smtClean="0"/>
          </a:p>
        </p:txBody>
      </p:sp>
      <p:pic>
        <p:nvPicPr>
          <p:cNvPr id="4" name="Picture 2" descr="http://www.sciencephoto.com/image/11839/large/B2201276-Campylobacter_jejuni_bacterium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916" y="1357298"/>
            <a:ext cx="4054983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Important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Species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i="1" dirty="0" smtClean="0"/>
              <a:t>C. </a:t>
            </a:r>
            <a:r>
              <a:rPr lang="tr-TR" i="1" dirty="0" err="1" smtClean="0"/>
              <a:t>fetus</a:t>
            </a:r>
            <a:r>
              <a:rPr lang="tr-TR" i="1" dirty="0" smtClean="0"/>
              <a:t> </a:t>
            </a:r>
            <a:r>
              <a:rPr lang="tr-TR" dirty="0" err="1" smtClean="0"/>
              <a:t>subsp</a:t>
            </a:r>
            <a:r>
              <a:rPr lang="tr-TR" i="1" dirty="0" smtClean="0"/>
              <a:t>. </a:t>
            </a:r>
            <a:r>
              <a:rPr lang="tr-TR" i="1" dirty="0" err="1" smtClean="0"/>
              <a:t>fetus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fetus</a:t>
            </a:r>
            <a:r>
              <a:rPr lang="tr-TR" i="1" dirty="0" smtClean="0"/>
              <a:t> </a:t>
            </a:r>
            <a:r>
              <a:rPr lang="tr-TR" dirty="0" err="1" smtClean="0"/>
              <a:t>subsp</a:t>
            </a:r>
            <a:r>
              <a:rPr lang="tr-TR" i="1" dirty="0" smtClean="0"/>
              <a:t>. </a:t>
            </a:r>
            <a:r>
              <a:rPr lang="tr-TR" i="1" dirty="0" err="1" smtClean="0"/>
              <a:t>venerealis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jejuni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coli</a:t>
            </a:r>
            <a:r>
              <a:rPr lang="tr-TR" i="1" dirty="0" smtClean="0"/>
              <a:t>		</a:t>
            </a:r>
            <a:r>
              <a:rPr lang="tr-TR" i="1" dirty="0" err="1" smtClean="0"/>
              <a:t>Thermophilic</a:t>
            </a:r>
            <a:r>
              <a:rPr lang="tr-TR" i="1" dirty="0" smtClean="0"/>
              <a:t> </a:t>
            </a:r>
            <a:r>
              <a:rPr lang="tr-TR" i="1" dirty="0" err="1" smtClean="0"/>
              <a:t>Campylobacters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lari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upsaliensis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helveticus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sputorum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faecalis</a:t>
            </a:r>
            <a:endParaRPr lang="tr-TR" i="1" dirty="0" smtClean="0"/>
          </a:p>
          <a:p>
            <a:r>
              <a:rPr lang="tr-TR" i="1" dirty="0" smtClean="0"/>
              <a:t>C. </a:t>
            </a:r>
            <a:r>
              <a:rPr lang="tr-TR" i="1" dirty="0" err="1" smtClean="0"/>
              <a:t>hyointestinalis</a:t>
            </a:r>
            <a:r>
              <a:rPr lang="tr-TR" i="1" dirty="0" smtClean="0"/>
              <a:t> </a:t>
            </a:r>
            <a:r>
              <a:rPr lang="tr-TR" dirty="0" err="1" smtClean="0"/>
              <a:t>subsp</a:t>
            </a:r>
            <a:r>
              <a:rPr lang="tr-TR" i="1" dirty="0" smtClean="0"/>
              <a:t>. </a:t>
            </a:r>
            <a:r>
              <a:rPr lang="tr-TR" i="1" dirty="0" err="1" smtClean="0"/>
              <a:t>hyointestinalis</a:t>
            </a:r>
            <a:endParaRPr lang="tr-TR" i="1" dirty="0"/>
          </a:p>
        </p:txBody>
      </p:sp>
      <p:sp>
        <p:nvSpPr>
          <p:cNvPr id="4" name="3 Sağ Ayraç"/>
          <p:cNvSpPr/>
          <p:nvPr/>
        </p:nvSpPr>
        <p:spPr>
          <a:xfrm>
            <a:off x="2285984" y="2571744"/>
            <a:ext cx="642942" cy="92869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tr-TR" sz="3200" i="1" dirty="0" smtClean="0">
                <a:solidFill>
                  <a:srgbClr val="FF0000"/>
                </a:solidFill>
              </a:rPr>
              <a:t>C. </a:t>
            </a:r>
            <a:r>
              <a:rPr lang="tr-TR" sz="3200" i="1" dirty="0" err="1" smtClean="0">
                <a:solidFill>
                  <a:srgbClr val="FF0000"/>
                </a:solidFill>
              </a:rPr>
              <a:t>fetus</a:t>
            </a:r>
            <a:r>
              <a:rPr lang="tr-TR" sz="3200" i="1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subsp</a:t>
            </a:r>
            <a:r>
              <a:rPr lang="tr-TR" sz="3200" i="1" dirty="0" smtClean="0">
                <a:solidFill>
                  <a:srgbClr val="FF0000"/>
                </a:solidFill>
              </a:rPr>
              <a:t>. </a:t>
            </a:r>
            <a:r>
              <a:rPr lang="tr-TR" sz="3200" i="1" dirty="0" err="1" smtClean="0">
                <a:solidFill>
                  <a:srgbClr val="FF0000"/>
                </a:solidFill>
              </a:rPr>
              <a:t>Fetus</a:t>
            </a:r>
            <a:r>
              <a:rPr lang="tr-TR" sz="3200" i="1" dirty="0" smtClean="0">
                <a:solidFill>
                  <a:srgbClr val="FF0000"/>
                </a:solidFill>
              </a:rPr>
              <a:t>  </a:t>
            </a:r>
            <a:r>
              <a:rPr lang="tr-TR" sz="3200" i="1" dirty="0" err="1" smtClean="0">
                <a:solidFill>
                  <a:srgbClr val="FF0000"/>
                </a:solidFill>
              </a:rPr>
              <a:t>Infections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4391" y="980728"/>
            <a:ext cx="8867328" cy="56886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Epidemic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abortus</a:t>
            </a:r>
            <a:r>
              <a:rPr lang="tr-TR" dirty="0" smtClean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sheep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sporadic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abortus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cattle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tr-TR" dirty="0" err="1" smtClean="0"/>
              <a:t>Carries</a:t>
            </a:r>
            <a:r>
              <a:rPr lang="tr-TR" dirty="0" smtClean="0"/>
              <a:t> </a:t>
            </a:r>
            <a:r>
              <a:rPr lang="tr-TR" dirty="0"/>
              <a:t>general </a:t>
            </a:r>
            <a:r>
              <a:rPr lang="tr-TR" dirty="0" err="1" smtClean="0"/>
              <a:t>characteristics</a:t>
            </a:r>
            <a:r>
              <a:rPr lang="tr-TR" dirty="0" smtClean="0"/>
              <a:t> of </a:t>
            </a:r>
            <a:r>
              <a:rPr lang="tr-TR" dirty="0" err="1" smtClean="0"/>
              <a:t>Campylobacter</a:t>
            </a:r>
            <a:r>
              <a:rPr lang="tr-TR" dirty="0" smtClean="0"/>
              <a:t> </a:t>
            </a:r>
            <a:r>
              <a:rPr lang="tr-TR" dirty="0" err="1"/>
              <a:t>genus</a:t>
            </a:r>
            <a:r>
              <a:rPr lang="tr-TR" dirty="0"/>
              <a:t> 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/>
              <a:t>Corkscrew-like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movement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monotric</a:t>
            </a:r>
            <a:r>
              <a:rPr lang="tr-TR" dirty="0"/>
              <a:t> </a:t>
            </a:r>
            <a:r>
              <a:rPr lang="tr-TR" dirty="0" err="1"/>
              <a:t>flagella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smtClean="0"/>
              <a:t>Do not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capsule</a:t>
            </a:r>
            <a:r>
              <a:rPr lang="tr-TR" dirty="0" smtClean="0"/>
              <a:t> but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microcapsule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Resistant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to</a:t>
            </a:r>
            <a:r>
              <a:rPr lang="tr-TR" dirty="0" smtClean="0">
                <a:solidFill>
                  <a:srgbClr val="FF0000"/>
                </a:solidFill>
              </a:rPr>
              <a:t> 1</a:t>
            </a:r>
            <a:r>
              <a:rPr lang="tr-TR" dirty="0">
                <a:solidFill>
                  <a:srgbClr val="FF0000"/>
                </a:solidFill>
              </a:rPr>
              <a:t>% </a:t>
            </a:r>
            <a:r>
              <a:rPr lang="tr-TR" dirty="0" err="1">
                <a:solidFill>
                  <a:srgbClr val="FF0000"/>
                </a:solidFill>
              </a:rPr>
              <a:t>glycine-tolerant</a:t>
            </a:r>
            <a:r>
              <a:rPr lang="tr-TR" dirty="0"/>
              <a:t>, </a:t>
            </a:r>
            <a:r>
              <a:rPr lang="tr-TR" dirty="0" err="1"/>
              <a:t>streptomycin</a:t>
            </a:r>
            <a:r>
              <a:rPr lang="tr-TR" dirty="0"/>
              <a:t>, </a:t>
            </a:r>
            <a:r>
              <a:rPr lang="tr-TR" dirty="0" err="1"/>
              <a:t>nalidixic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, </a:t>
            </a:r>
            <a:r>
              <a:rPr lang="tr-TR" dirty="0" err="1"/>
              <a:t>polymyxin</a:t>
            </a:r>
            <a:r>
              <a:rPr lang="tr-TR" dirty="0"/>
              <a:t>-B and </a:t>
            </a:r>
            <a:r>
              <a:rPr lang="tr-TR" dirty="0" err="1"/>
              <a:t>vancomycin</a:t>
            </a:r>
            <a:r>
              <a:rPr lang="tr-TR" dirty="0"/>
              <a:t> 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err="1" smtClean="0"/>
              <a:t>Culture</a:t>
            </a:r>
            <a:r>
              <a:rPr lang="tr-TR" dirty="0" smtClean="0"/>
              <a:t> on </a:t>
            </a:r>
            <a:r>
              <a:rPr lang="tr-TR" dirty="0" err="1" smtClean="0"/>
              <a:t>Thiol</a:t>
            </a:r>
            <a:r>
              <a:rPr lang="tr-TR" dirty="0"/>
              <a:t>, </a:t>
            </a:r>
            <a:r>
              <a:rPr lang="tr-TR" dirty="0" err="1"/>
              <a:t>Thioglycolate</a:t>
            </a:r>
            <a:r>
              <a:rPr lang="tr-TR" dirty="0"/>
              <a:t>, </a:t>
            </a:r>
            <a:r>
              <a:rPr lang="tr-TR" dirty="0" err="1"/>
              <a:t>Brusella</a:t>
            </a:r>
            <a:r>
              <a:rPr lang="tr-TR" dirty="0"/>
              <a:t>, </a:t>
            </a:r>
            <a:r>
              <a:rPr lang="tr-TR" dirty="0" err="1"/>
              <a:t>brain-heart</a:t>
            </a:r>
            <a:r>
              <a:rPr lang="tr-TR" dirty="0"/>
              <a:t> </a:t>
            </a:r>
            <a:r>
              <a:rPr lang="tr-TR" dirty="0" err="1" smtClean="0"/>
              <a:t>infusion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Columbia </a:t>
            </a:r>
            <a:r>
              <a:rPr lang="tr-TR" dirty="0" err="1"/>
              <a:t>medium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smtClean="0"/>
              <a:t>Blood </a:t>
            </a:r>
            <a:r>
              <a:rPr lang="tr-TR" dirty="0"/>
              <a:t>and serum </a:t>
            </a:r>
            <a:r>
              <a:rPr lang="tr-TR" dirty="0" err="1" smtClean="0"/>
              <a:t>enhance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reproduction</a:t>
            </a:r>
            <a:r>
              <a:rPr lang="tr-TR" dirty="0" smtClean="0"/>
              <a:t> 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dirty="0" smtClean="0"/>
              <a:t>Under </a:t>
            </a:r>
            <a:r>
              <a:rPr lang="tr-TR" dirty="0" err="1" smtClean="0"/>
              <a:t>microaerobic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, </a:t>
            </a:r>
            <a:r>
              <a:rPr lang="tr-TR" dirty="0"/>
              <a:t>it </a:t>
            </a:r>
            <a:r>
              <a:rPr lang="tr-TR" dirty="0" err="1" smtClean="0"/>
              <a:t>grows</a:t>
            </a:r>
            <a:r>
              <a:rPr lang="tr-TR" dirty="0" smtClean="0"/>
              <a:t> </a:t>
            </a:r>
            <a:r>
              <a:rPr lang="tr-TR" dirty="0"/>
              <a:t>at 25-37 ° C, </a:t>
            </a:r>
            <a:r>
              <a:rPr lang="tr-TR" dirty="0" err="1" smtClean="0">
                <a:solidFill>
                  <a:srgbClr val="FF0000"/>
                </a:solidFill>
              </a:rPr>
              <a:t>doesn’t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grow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at 42 ° C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highly</a:t>
            </a:r>
            <a:r>
              <a:rPr lang="tr-TR" dirty="0"/>
              <a:t> </a:t>
            </a:r>
            <a:r>
              <a:rPr lang="tr-TR" dirty="0" err="1"/>
              <a:t>sensitive</a:t>
            </a:r>
            <a:r>
              <a:rPr lang="tr-TR" dirty="0"/>
              <a:t>, </a:t>
            </a:r>
            <a:r>
              <a:rPr lang="tr-TR" dirty="0" err="1" smtClean="0"/>
              <a:t>dies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O</a:t>
            </a:r>
            <a:r>
              <a:rPr lang="tr-TR" sz="1600" dirty="0" smtClean="0"/>
              <a:t>2</a:t>
            </a:r>
            <a:r>
              <a:rPr lang="tr-TR" dirty="0"/>
              <a:t> </a:t>
            </a:r>
            <a:r>
              <a:rPr lang="tr-TR" dirty="0" smtClean="0"/>
              <a:t>and at </a:t>
            </a:r>
            <a:r>
              <a:rPr lang="tr-TR" dirty="0"/>
              <a:t>+ 4 ,</a:t>
            </a:r>
            <a:r>
              <a:rPr lang="tr-TR" dirty="0" smtClean="0"/>
              <a:t> </a:t>
            </a:r>
            <a:r>
              <a:rPr lang="tr-TR" dirty="0"/>
              <a:t>-20 ° C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In</a:t>
            </a:r>
            <a:r>
              <a:rPr lang="tr-TR" dirty="0" smtClean="0"/>
              <a:t> 3-5 </a:t>
            </a:r>
            <a:r>
              <a:rPr lang="tr-TR" dirty="0" err="1"/>
              <a:t>days</a:t>
            </a:r>
            <a:r>
              <a:rPr lang="tr-TR" dirty="0"/>
              <a:t> </a:t>
            </a:r>
            <a:r>
              <a:rPr lang="tr-TR" dirty="0" smtClean="0"/>
              <a:t>it </a:t>
            </a:r>
            <a:r>
              <a:rPr lang="tr-TR" dirty="0" err="1" smtClean="0"/>
              <a:t>forms</a:t>
            </a:r>
            <a:r>
              <a:rPr lang="tr-TR" dirty="0" smtClean="0"/>
              <a:t> </a:t>
            </a:r>
            <a:r>
              <a:rPr lang="tr-TR" dirty="0" err="1" smtClean="0"/>
              <a:t>round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smooth</a:t>
            </a:r>
            <a:r>
              <a:rPr lang="tr-TR" dirty="0" smtClean="0"/>
              <a:t>, </a:t>
            </a:r>
            <a:r>
              <a:rPr lang="tr-TR" dirty="0" err="1" smtClean="0"/>
              <a:t>convex</a:t>
            </a:r>
            <a:r>
              <a:rPr lang="tr-TR" dirty="0" smtClean="0"/>
              <a:t> </a:t>
            </a:r>
            <a:r>
              <a:rPr lang="tr-TR" dirty="0" err="1" smtClean="0"/>
              <a:t>colony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Greyish-cream</a:t>
            </a:r>
            <a:r>
              <a:rPr lang="tr-TR" dirty="0"/>
              <a:t> </a:t>
            </a:r>
            <a:r>
              <a:rPr lang="tr-TR" dirty="0" err="1"/>
              <a:t>colored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Form "S" 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non-hemolytic</a:t>
            </a:r>
            <a:r>
              <a:rPr lang="tr-TR" dirty="0"/>
              <a:t> </a:t>
            </a:r>
            <a:r>
              <a:rPr lang="tr-TR" dirty="0" err="1" smtClean="0"/>
              <a:t>colonies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homogeneous</a:t>
            </a:r>
            <a:r>
              <a:rPr lang="tr-TR" dirty="0"/>
              <a:t> </a:t>
            </a:r>
            <a:r>
              <a:rPr lang="tr-TR" dirty="0" err="1"/>
              <a:t>turbidity</a:t>
            </a:r>
            <a:r>
              <a:rPr lang="tr-TR" dirty="0"/>
              <a:t> in </a:t>
            </a:r>
            <a:r>
              <a:rPr lang="tr-TR" dirty="0" err="1"/>
              <a:t>liquid</a:t>
            </a:r>
            <a:r>
              <a:rPr lang="tr-TR" dirty="0"/>
              <a:t> </a:t>
            </a:r>
            <a:r>
              <a:rPr lang="tr-TR" dirty="0" err="1"/>
              <a:t>medium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Oxidase</a:t>
            </a:r>
            <a:r>
              <a:rPr lang="tr-TR" dirty="0"/>
              <a:t>, </a:t>
            </a:r>
            <a:r>
              <a:rPr lang="tr-TR" dirty="0" err="1"/>
              <a:t>catalase</a:t>
            </a:r>
            <a:r>
              <a:rPr lang="tr-TR" dirty="0"/>
              <a:t>, </a:t>
            </a:r>
            <a:r>
              <a:rPr lang="tr-TR" dirty="0" err="1"/>
              <a:t>nitrate</a:t>
            </a:r>
            <a:r>
              <a:rPr lang="tr-TR" dirty="0"/>
              <a:t> and </a:t>
            </a:r>
            <a:r>
              <a:rPr lang="tr-TR" dirty="0" err="1"/>
              <a:t>selenite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positive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err="1"/>
              <a:t>Hippurate</a:t>
            </a:r>
            <a:r>
              <a:rPr lang="tr-TR" dirty="0"/>
              <a:t>, </a:t>
            </a:r>
            <a:r>
              <a:rPr lang="tr-TR" dirty="0" err="1"/>
              <a:t>indoxyl</a:t>
            </a:r>
            <a:r>
              <a:rPr lang="tr-TR" dirty="0"/>
              <a:t> </a:t>
            </a:r>
            <a:r>
              <a:rPr lang="tr-TR" dirty="0" err="1"/>
              <a:t>acetate</a:t>
            </a:r>
            <a:r>
              <a:rPr lang="tr-TR" dirty="0"/>
              <a:t> </a:t>
            </a:r>
            <a:r>
              <a:rPr lang="tr-TR" dirty="0" err="1"/>
              <a:t>negatifir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FF0000"/>
                </a:solidFill>
              </a:rPr>
              <a:t>Does</a:t>
            </a:r>
            <a:r>
              <a:rPr lang="tr-TR" dirty="0">
                <a:solidFill>
                  <a:srgbClr val="FF0000"/>
                </a:solidFill>
              </a:rPr>
              <a:t> not form </a:t>
            </a:r>
            <a:r>
              <a:rPr lang="tr-TR" dirty="0" smtClean="0">
                <a:solidFill>
                  <a:srgbClr val="FF0000"/>
                </a:solidFill>
              </a:rPr>
              <a:t>H</a:t>
            </a:r>
            <a:r>
              <a:rPr lang="tr-TR" baseline="-25000" dirty="0" smtClean="0">
                <a:solidFill>
                  <a:srgbClr val="FF0000"/>
                </a:solidFill>
              </a:rPr>
              <a:t>2</a:t>
            </a:r>
            <a:r>
              <a:rPr lang="tr-TR" dirty="0" smtClean="0">
                <a:solidFill>
                  <a:srgbClr val="FF0000"/>
                </a:solidFill>
              </a:rPr>
              <a:t>S </a:t>
            </a:r>
            <a:r>
              <a:rPr lang="tr-TR" dirty="0">
                <a:solidFill>
                  <a:srgbClr val="FF0000"/>
                </a:solidFill>
              </a:rPr>
              <a:t>in TSI </a:t>
            </a:r>
            <a:r>
              <a:rPr lang="tr-TR" dirty="0" err="1">
                <a:solidFill>
                  <a:srgbClr val="FF0000"/>
                </a:solidFill>
              </a:rPr>
              <a:t>medium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2217</Words>
  <Application>Microsoft Office PowerPoint</Application>
  <PresentationFormat>Ekran Gösterisi (4:3)</PresentationFormat>
  <Paragraphs>313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5" baseType="lpstr">
      <vt:lpstr>Arial</vt:lpstr>
      <vt:lpstr>Calibri</vt:lpstr>
      <vt:lpstr>Ofis Teması</vt:lpstr>
      <vt:lpstr>CAMPYLOBACTER INFECTIONS</vt:lpstr>
      <vt:lpstr>Classification</vt:lpstr>
      <vt:lpstr>General Features I</vt:lpstr>
      <vt:lpstr>PowerPoint Sunusu</vt:lpstr>
      <vt:lpstr>PowerPoint Sunusu</vt:lpstr>
      <vt:lpstr>General Features II</vt:lpstr>
      <vt:lpstr>Important Species</vt:lpstr>
      <vt:lpstr>C. fetus subsp. Fetus  Infections</vt:lpstr>
      <vt:lpstr>PowerPoint Sunusu</vt:lpstr>
      <vt:lpstr>Epidemiology</vt:lpstr>
      <vt:lpstr>Patogenesis I</vt:lpstr>
      <vt:lpstr>Patogenesis II</vt:lpstr>
      <vt:lpstr>Clinical Symptoms</vt:lpstr>
      <vt:lpstr>Diagnosis</vt:lpstr>
      <vt:lpstr>Laboratory  Diagnosis</vt:lpstr>
      <vt:lpstr>Treatment</vt:lpstr>
      <vt:lpstr>Protection</vt:lpstr>
      <vt:lpstr>C. fetus subsp. venerealis infections</vt:lpstr>
      <vt:lpstr>Epidemiology</vt:lpstr>
      <vt:lpstr>Patogenesis I</vt:lpstr>
      <vt:lpstr>Patogenesis II</vt:lpstr>
      <vt:lpstr>Clinical Symptoms</vt:lpstr>
      <vt:lpstr>Diagnosis</vt:lpstr>
      <vt:lpstr>Laboratory Diagnosis</vt:lpstr>
      <vt:lpstr>PowerPoint Sunusu</vt:lpstr>
      <vt:lpstr>Thermophilic Campylobacter Infections</vt:lpstr>
      <vt:lpstr>General Features</vt:lpstr>
      <vt:lpstr>Epidemiology</vt:lpstr>
      <vt:lpstr>Patogenesis I</vt:lpstr>
      <vt:lpstr>Patogenesis II</vt:lpstr>
      <vt:lpstr>Clinical Symptoms I</vt:lpstr>
      <vt:lpstr>Clinical Symptoms II</vt:lpstr>
      <vt:lpstr>Diagnosis</vt:lpstr>
      <vt:lpstr>Laboratory Diagnosis</vt:lpstr>
      <vt:lpstr>ARCOBACTER INFECTİONS</vt:lpstr>
      <vt:lpstr>General Features</vt:lpstr>
      <vt:lpstr>Important Species and Diseases</vt:lpstr>
      <vt:lpstr>HELİCOBACTER Infections</vt:lpstr>
      <vt:lpstr>General Features I</vt:lpstr>
      <vt:lpstr>General Features II</vt:lpstr>
      <vt:lpstr>General Features III</vt:lpstr>
      <vt:lpstr>Important Species</vt:lpstr>
      <vt:lpstr>Helicobacter pylori infetions</vt:lpstr>
      <vt:lpstr>Epidemiology</vt:lpstr>
      <vt:lpstr>Patogenesis</vt:lpstr>
      <vt:lpstr>Clinical Symptoms</vt:lpstr>
      <vt:lpstr>Diagnosis</vt:lpstr>
      <vt:lpstr>PowerPoint Sunusu</vt:lpstr>
      <vt:lpstr>Laboratory Diagnosis</vt:lpstr>
      <vt:lpstr>PowerPoint Sunusu</vt:lpstr>
      <vt:lpstr>H. felis Infections</vt:lpstr>
      <vt:lpstr>Types of Entero-Hepatic Helicobacter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VİBRİO İNFEKSİYONLARI</dc:title>
  <dc:creator>H. Kaan M.</dc:creator>
  <cp:lastModifiedBy>Inci Basak Kaya</cp:lastModifiedBy>
  <cp:revision>178</cp:revision>
  <dcterms:created xsi:type="dcterms:W3CDTF">2006-12-21T06:34:43Z</dcterms:created>
  <dcterms:modified xsi:type="dcterms:W3CDTF">2018-12-25T08:07:32Z</dcterms:modified>
</cp:coreProperties>
</file>