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9" r:id="rId3"/>
    <p:sldId id="260" r:id="rId4"/>
    <p:sldId id="261" r:id="rId5"/>
    <p:sldId id="262" r:id="rId6"/>
    <p:sldId id="263" r:id="rId7"/>
    <p:sldId id="258" r:id="rId8"/>
    <p:sldId id="257"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4697"/>
  </p:normalViewPr>
  <p:slideViewPr>
    <p:cSldViewPr snapToGrid="0" snapToObjects="1">
      <p:cViewPr varScale="1">
        <p:scale>
          <a:sx n="90" d="100"/>
          <a:sy n="90" d="100"/>
        </p:scale>
        <p:origin x="118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609743-6496-CA4D-A3A0-FEFE0CF4B206}" type="datetimeFigureOut">
              <a:rPr lang="tr-TR" smtClean="0"/>
              <a:t>18.02.2018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D73629-ABB8-A745-9DA3-AD2C6802760A}" type="slidenum">
              <a:rPr lang="tr-TR" smtClean="0"/>
              <a:t>‹#›</a:t>
            </a:fld>
            <a:endParaRPr lang="tr-TR"/>
          </a:p>
        </p:txBody>
      </p:sp>
    </p:spTree>
    <p:extLst>
      <p:ext uri="{BB962C8B-B14F-4D97-AF65-F5344CB8AC3E}">
        <p14:creationId xmlns:p14="http://schemas.microsoft.com/office/powerpoint/2010/main" val="2641219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stilini düzenlemek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18.02.2018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745571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18.02.2018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699212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stilini düzenlemek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18.02.2018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434008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idx="1"/>
          </p:nvPr>
        </p:nvSpPr>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F6A117-8A50-0E4E-8826-3632BA8E4C05}" type="datetimeFigureOut">
              <a:rPr lang="tr-TR" smtClean="0"/>
              <a:t>18.02.2018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050149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stilini düzenlemek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tıklayın</a:t>
            </a:r>
          </a:p>
        </p:txBody>
      </p:sp>
      <p:sp>
        <p:nvSpPr>
          <p:cNvPr id="4" name="Veri Yer Tutucusu 3"/>
          <p:cNvSpPr>
            <a:spLocks noGrp="1"/>
          </p:cNvSpPr>
          <p:nvPr>
            <p:ph type="dt" sz="half" idx="10"/>
          </p:nvPr>
        </p:nvSpPr>
        <p:spPr/>
        <p:txBody>
          <a:bodyPr/>
          <a:lstStyle/>
          <a:p>
            <a:fld id="{69F6A117-8A50-0E4E-8826-3632BA8E4C05}" type="datetimeFigureOut">
              <a:rPr lang="tr-TR" smtClean="0"/>
              <a:t>18.02.2018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839010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9F6A117-8A50-0E4E-8826-3632BA8E4C05}" type="datetimeFigureOut">
              <a:rPr lang="tr-TR" smtClean="0"/>
              <a:t>18.02.2018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659682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9F6A117-8A50-0E4E-8826-3632BA8E4C05}" type="datetimeFigureOut">
              <a:rPr lang="tr-TR" smtClean="0"/>
              <a:t>18.02.2018</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625980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Veri Yer Tutucusu 2"/>
          <p:cNvSpPr>
            <a:spLocks noGrp="1"/>
          </p:cNvSpPr>
          <p:nvPr>
            <p:ph type="dt" sz="half" idx="10"/>
          </p:nvPr>
        </p:nvSpPr>
        <p:spPr/>
        <p:txBody>
          <a:bodyPr/>
          <a:lstStyle/>
          <a:p>
            <a:fld id="{69F6A117-8A50-0E4E-8826-3632BA8E4C05}" type="datetimeFigureOut">
              <a:rPr lang="tr-TR" smtClean="0"/>
              <a:t>18.02.2018</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337843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9F6A117-8A50-0E4E-8826-3632BA8E4C05}" type="datetimeFigureOut">
              <a:rPr lang="tr-TR" smtClean="0"/>
              <a:t>18.02.2018</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86118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69F6A117-8A50-0E4E-8826-3632BA8E4C05}" type="datetimeFigureOut">
              <a:rPr lang="tr-TR" smtClean="0"/>
              <a:t>18.02.2018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353338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69F6A117-8A50-0E4E-8826-3632BA8E4C05}" type="datetimeFigureOut">
              <a:rPr lang="tr-TR" smtClean="0"/>
              <a:t>18.02.2018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B9296AE-051B-7048-AF0A-1B3CF84F79EA}" type="slidenum">
              <a:rPr lang="tr-TR" smtClean="0"/>
              <a:t>‹#›</a:t>
            </a:fld>
            <a:endParaRPr lang="tr-TR"/>
          </a:p>
        </p:txBody>
      </p:sp>
    </p:spTree>
    <p:extLst>
      <p:ext uri="{BB962C8B-B14F-4D97-AF65-F5344CB8AC3E}">
        <p14:creationId xmlns:p14="http://schemas.microsoft.com/office/powerpoint/2010/main" val="156187254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F6A117-8A50-0E4E-8826-3632BA8E4C05}" type="datetimeFigureOut">
              <a:rPr lang="tr-TR" smtClean="0"/>
              <a:t>18.02.2018</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9296AE-051B-7048-AF0A-1B3CF84F79EA}" type="slidenum">
              <a:rPr lang="tr-TR" smtClean="0"/>
              <a:t>‹#›</a:t>
            </a:fld>
            <a:endParaRPr lang="tr-TR"/>
          </a:p>
        </p:txBody>
      </p:sp>
    </p:spTree>
    <p:extLst>
      <p:ext uri="{BB962C8B-B14F-4D97-AF65-F5344CB8AC3E}">
        <p14:creationId xmlns:p14="http://schemas.microsoft.com/office/powerpoint/2010/main" val="13170619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HUKUK BAŞLANGICI 12</a:t>
            </a:r>
            <a:endParaRPr lang="tr-TR" dirty="0"/>
          </a:p>
        </p:txBody>
      </p:sp>
      <p:sp>
        <p:nvSpPr>
          <p:cNvPr id="3" name="Alt Konu Başlığı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74141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İlga edici hukuk kuralları</a:t>
            </a:r>
            <a:endParaRPr lang="tr-TR" dirty="0"/>
          </a:p>
        </p:txBody>
      </p:sp>
      <p:sp>
        <p:nvSpPr>
          <p:cNvPr id="3" name="İçerik Yer Tutucusu 2"/>
          <p:cNvSpPr>
            <a:spLocks noGrp="1"/>
          </p:cNvSpPr>
          <p:nvPr>
            <p:ph idx="1"/>
          </p:nvPr>
        </p:nvSpPr>
        <p:spPr/>
        <p:txBody>
          <a:bodyPr>
            <a:normAutofit fontScale="92500" lnSpcReduction="10000"/>
          </a:bodyPr>
          <a:lstStyle/>
          <a:p>
            <a:pPr marL="0" indent="0">
              <a:buNone/>
            </a:pPr>
            <a:r>
              <a:rPr lang="tr-TR" b="1" dirty="0" smtClean="0"/>
              <a:t>ÖRNEK 1: </a:t>
            </a:r>
            <a:r>
              <a:rPr lang="tr-TR" dirty="0" smtClean="0"/>
              <a:t>1926 tarihli Medeni Kanunun Tatbiki Hakkındaki Kanunun 43. maddesindeki «…. Mecelle mülgadır.» düzenlemesi.</a:t>
            </a:r>
          </a:p>
          <a:p>
            <a:pPr marL="0" indent="0">
              <a:buNone/>
            </a:pPr>
            <a:r>
              <a:rPr lang="tr-TR" b="1" dirty="0" smtClean="0"/>
              <a:t>ÖRNEK 2: </a:t>
            </a:r>
            <a:r>
              <a:rPr lang="tr-TR" dirty="0" smtClean="0"/>
              <a:t>Türk Ceza Kanununun Yürürlük ve Uygulama Şekli Hakkında Kanunun 12. maddesindeki aşağıdaki düzenleme yine ilga edici bir kural örneğidir:</a:t>
            </a:r>
          </a:p>
          <a:p>
            <a:pPr marL="0" indent="0">
              <a:buNone/>
            </a:pPr>
            <a:r>
              <a:rPr lang="tr-TR" dirty="0" smtClean="0"/>
              <a:t>Madde 12- (1) Bu Kanunun yürürlüğe girdiği tarih itibarıyla, a) 26.4.1926 tarihli ve 825 sayılı Ceza Kanununun Mevkii </a:t>
            </a:r>
            <a:r>
              <a:rPr lang="tr-TR" dirty="0" err="1" smtClean="0"/>
              <a:t>Mer'iyete</a:t>
            </a:r>
            <a:r>
              <a:rPr lang="tr-TR" dirty="0" smtClean="0"/>
              <a:t> </a:t>
            </a:r>
            <a:r>
              <a:rPr lang="tr-TR" dirty="0" err="1" smtClean="0"/>
              <a:t>Vaz'ına</a:t>
            </a:r>
            <a:r>
              <a:rPr lang="tr-TR" dirty="0" smtClean="0"/>
              <a:t> Müteallik Kanun,</a:t>
            </a:r>
          </a:p>
          <a:p>
            <a:pPr marL="0" indent="0">
              <a:buNone/>
            </a:pPr>
            <a:r>
              <a:rPr lang="tr-TR" dirty="0" smtClean="0"/>
              <a:t> b) 1.3.1926 tarihli ve 765 sayılı Türk Ceza Kanunu bütün ek ve değişiklikleri ile birlikte, </a:t>
            </a:r>
          </a:p>
          <a:p>
            <a:pPr marL="0" indent="0">
              <a:buNone/>
            </a:pPr>
            <a:r>
              <a:rPr lang="tr-TR" dirty="0" smtClean="0"/>
              <a:t>Yürürlükten kaldırılmıştır.</a:t>
            </a:r>
            <a:endParaRPr lang="tr-TR" dirty="0"/>
          </a:p>
        </p:txBody>
      </p:sp>
    </p:spTree>
    <p:extLst>
      <p:ext uri="{BB962C8B-B14F-4D97-AF65-F5344CB8AC3E}">
        <p14:creationId xmlns:p14="http://schemas.microsoft.com/office/powerpoint/2010/main" val="1972747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Normlar Hiyerarşisi</a:t>
            </a:r>
            <a:endParaRPr lang="tr-TR" dirty="0"/>
          </a:p>
        </p:txBody>
      </p:sp>
      <p:sp>
        <p:nvSpPr>
          <p:cNvPr id="3" name="İçerik Yer Tutucusu 2"/>
          <p:cNvSpPr>
            <a:spLocks noGrp="1"/>
          </p:cNvSpPr>
          <p:nvPr>
            <p:ph idx="1"/>
          </p:nvPr>
        </p:nvSpPr>
        <p:spPr/>
        <p:txBody>
          <a:bodyPr/>
          <a:lstStyle/>
          <a:p>
            <a:r>
              <a:rPr lang="tr-TR" dirty="0" err="1"/>
              <a:t>Hans</a:t>
            </a:r>
            <a:r>
              <a:rPr lang="tr-TR" dirty="0"/>
              <a:t> Kelsen tarafından dile getirilen normlar hiyerarşisi kavramı, hiyerarşik sıraya göre altta olan hukuk kuralının üstündeki kurala aykırı olmamasını esas alır. Buna göre, örneğin, Türk hukuk sistemi açısından normlar hiyerarşisinin en üstündeki basamakta anayasa yer almakta, onu kanunlar, tüzükler, yönetmelikler izlemektedir.</a:t>
            </a:r>
          </a:p>
          <a:p>
            <a:pPr marL="0" indent="0">
              <a:buNone/>
            </a:pPr>
            <a:r>
              <a:rPr lang="tr-TR" dirty="0" smtClean="0"/>
              <a:t>Anayasa</a:t>
            </a:r>
          </a:p>
          <a:p>
            <a:pPr marL="0" indent="0">
              <a:buNone/>
            </a:pPr>
            <a:r>
              <a:rPr lang="tr-TR" dirty="0" smtClean="0"/>
              <a:t>Kanun –Kanun Hükmünde Kararnameler-Uluslararası Antlaşmalar</a:t>
            </a:r>
          </a:p>
          <a:p>
            <a:pPr marL="0" indent="0">
              <a:buNone/>
            </a:pPr>
            <a:r>
              <a:rPr lang="tr-TR" dirty="0" smtClean="0"/>
              <a:t>Tüzük </a:t>
            </a:r>
          </a:p>
          <a:p>
            <a:pPr marL="0" indent="0">
              <a:buNone/>
            </a:pPr>
            <a:r>
              <a:rPr lang="tr-TR" dirty="0" smtClean="0"/>
              <a:t>Yönetmelik</a:t>
            </a:r>
            <a:endParaRPr lang="tr-TR" dirty="0"/>
          </a:p>
        </p:txBody>
      </p:sp>
    </p:spTree>
    <p:extLst>
      <p:ext uri="{BB962C8B-B14F-4D97-AF65-F5344CB8AC3E}">
        <p14:creationId xmlns:p14="http://schemas.microsoft.com/office/powerpoint/2010/main" val="968080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Anayasa ve bağlayıcılığı</a:t>
            </a:r>
            <a:endParaRPr lang="tr-TR" dirty="0"/>
          </a:p>
        </p:txBody>
      </p:sp>
      <p:sp>
        <p:nvSpPr>
          <p:cNvPr id="3" name="İçerik Yer Tutucusu 2"/>
          <p:cNvSpPr>
            <a:spLocks noGrp="1"/>
          </p:cNvSpPr>
          <p:nvPr>
            <p:ph idx="1"/>
          </p:nvPr>
        </p:nvSpPr>
        <p:spPr/>
        <p:txBody>
          <a:bodyPr/>
          <a:lstStyle/>
          <a:p>
            <a:r>
              <a:rPr lang="tr-TR" dirty="0"/>
              <a:t>Devletin şeklini, kişilerin haklarını ve ödevlerini, devlet organlarını ve bu organlar arasındaki ilişkileri düzenleyen anayasa, normlar hiyerarşisinin en üstünde yer almaktadır. </a:t>
            </a:r>
          </a:p>
          <a:p>
            <a:r>
              <a:rPr lang="en-GB" b="1" i="1" dirty="0"/>
              <a:t>MADDE 11-</a:t>
            </a:r>
            <a:r>
              <a:rPr lang="en-GB" i="1" dirty="0"/>
              <a:t> </a:t>
            </a:r>
            <a:r>
              <a:rPr lang="en-GB" i="1" dirty="0" err="1"/>
              <a:t>Anayasa</a:t>
            </a:r>
            <a:r>
              <a:rPr lang="en-GB" i="1" dirty="0"/>
              <a:t> </a:t>
            </a:r>
            <a:r>
              <a:rPr lang="en-GB" i="1" dirty="0" err="1"/>
              <a:t>hükümleri</a:t>
            </a:r>
            <a:r>
              <a:rPr lang="en-GB" i="1" dirty="0"/>
              <a:t>, </a:t>
            </a:r>
            <a:r>
              <a:rPr lang="en-GB" i="1" dirty="0" err="1"/>
              <a:t>yasama</a:t>
            </a:r>
            <a:r>
              <a:rPr lang="en-GB" i="1" dirty="0"/>
              <a:t>, </a:t>
            </a:r>
            <a:r>
              <a:rPr lang="en-GB" i="1" dirty="0" err="1"/>
              <a:t>yürütme</a:t>
            </a:r>
            <a:r>
              <a:rPr lang="en-GB" i="1" dirty="0"/>
              <a:t> </a:t>
            </a:r>
            <a:r>
              <a:rPr lang="en-GB" i="1" dirty="0" err="1"/>
              <a:t>ve</a:t>
            </a:r>
            <a:r>
              <a:rPr lang="en-GB" i="1" dirty="0"/>
              <a:t> </a:t>
            </a:r>
            <a:r>
              <a:rPr lang="en-GB" i="1" dirty="0" err="1"/>
              <a:t>yargı</a:t>
            </a:r>
            <a:r>
              <a:rPr lang="en-GB" i="1" dirty="0"/>
              <a:t> </a:t>
            </a:r>
            <a:r>
              <a:rPr lang="en-GB" i="1" dirty="0" err="1"/>
              <a:t>organlarını</a:t>
            </a:r>
            <a:r>
              <a:rPr lang="en-GB" i="1" dirty="0"/>
              <a:t>, </a:t>
            </a:r>
            <a:r>
              <a:rPr lang="en-GB" i="1" dirty="0" err="1"/>
              <a:t>idare</a:t>
            </a:r>
            <a:r>
              <a:rPr lang="en-GB" i="1" dirty="0"/>
              <a:t> </a:t>
            </a:r>
            <a:r>
              <a:rPr lang="en-GB" i="1" dirty="0" err="1"/>
              <a:t>makamlarını</a:t>
            </a:r>
            <a:r>
              <a:rPr lang="en-GB" i="1" dirty="0"/>
              <a:t> </a:t>
            </a:r>
            <a:r>
              <a:rPr lang="en-GB" i="1" dirty="0" err="1"/>
              <a:t>ve</a:t>
            </a:r>
            <a:r>
              <a:rPr lang="en-GB" i="1" dirty="0"/>
              <a:t> </a:t>
            </a:r>
            <a:r>
              <a:rPr lang="en-GB" i="1" dirty="0" err="1"/>
              <a:t>diğer</a:t>
            </a:r>
            <a:r>
              <a:rPr lang="en-GB" i="1" dirty="0"/>
              <a:t> </a:t>
            </a:r>
            <a:r>
              <a:rPr lang="en-GB" i="1" dirty="0" err="1"/>
              <a:t>kuruluş</a:t>
            </a:r>
            <a:r>
              <a:rPr lang="en-GB" i="1" dirty="0"/>
              <a:t> </a:t>
            </a:r>
            <a:r>
              <a:rPr lang="en-GB" i="1" dirty="0" err="1"/>
              <a:t>ve</a:t>
            </a:r>
            <a:r>
              <a:rPr lang="en-GB" i="1" dirty="0"/>
              <a:t> </a:t>
            </a:r>
            <a:r>
              <a:rPr lang="en-GB" i="1" dirty="0" err="1"/>
              <a:t>kişileri</a:t>
            </a:r>
            <a:r>
              <a:rPr lang="en-GB" i="1" dirty="0"/>
              <a:t> </a:t>
            </a:r>
            <a:r>
              <a:rPr lang="en-GB" i="1" dirty="0" err="1"/>
              <a:t>bağlayan</a:t>
            </a:r>
            <a:r>
              <a:rPr lang="en-GB" i="1" dirty="0"/>
              <a:t> </a:t>
            </a:r>
            <a:r>
              <a:rPr lang="en-GB" i="1" dirty="0" err="1"/>
              <a:t>temel</a:t>
            </a:r>
            <a:r>
              <a:rPr lang="en-GB" i="1" dirty="0"/>
              <a:t> </a:t>
            </a:r>
            <a:r>
              <a:rPr lang="en-GB" i="1" dirty="0" err="1"/>
              <a:t>hukuk</a:t>
            </a:r>
            <a:r>
              <a:rPr lang="en-GB" i="1" dirty="0"/>
              <a:t> </a:t>
            </a:r>
            <a:r>
              <a:rPr lang="en-GB" i="1" dirty="0" err="1"/>
              <a:t>kurallarıdır</a:t>
            </a:r>
            <a:r>
              <a:rPr lang="en-GB" i="1" dirty="0"/>
              <a:t>. </a:t>
            </a:r>
            <a:endParaRPr lang="tr-TR" dirty="0" smtClean="0"/>
          </a:p>
          <a:p>
            <a:pPr marL="0" indent="0">
              <a:buNone/>
            </a:pPr>
            <a:r>
              <a:rPr lang="en-GB" i="1" dirty="0" smtClean="0"/>
              <a:t>     </a:t>
            </a:r>
            <a:r>
              <a:rPr lang="en-GB" i="1" dirty="0" err="1"/>
              <a:t>Kanunlar</a:t>
            </a:r>
            <a:r>
              <a:rPr lang="en-GB" i="1" dirty="0"/>
              <a:t> </a:t>
            </a:r>
            <a:r>
              <a:rPr lang="en-GB" i="1" dirty="0" err="1"/>
              <a:t>Anayasaya</a:t>
            </a:r>
            <a:r>
              <a:rPr lang="en-GB" i="1" dirty="0"/>
              <a:t> </a:t>
            </a:r>
            <a:r>
              <a:rPr lang="en-GB" i="1" dirty="0" err="1"/>
              <a:t>aykırı</a:t>
            </a:r>
            <a:r>
              <a:rPr lang="en-GB" i="1" dirty="0"/>
              <a:t> </a:t>
            </a:r>
            <a:r>
              <a:rPr lang="en-GB" i="1" dirty="0" err="1"/>
              <a:t>olamaz</a:t>
            </a:r>
            <a:r>
              <a:rPr lang="en-GB" i="1" dirty="0"/>
              <a:t>.</a:t>
            </a:r>
            <a:endParaRPr lang="tr-TR" dirty="0"/>
          </a:p>
          <a:p>
            <a:endParaRPr lang="tr-TR" dirty="0"/>
          </a:p>
        </p:txBody>
      </p:sp>
    </p:spTree>
    <p:extLst>
      <p:ext uri="{BB962C8B-B14F-4D97-AF65-F5344CB8AC3E}">
        <p14:creationId xmlns:p14="http://schemas.microsoft.com/office/powerpoint/2010/main" val="11916941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Kanunlar</a:t>
            </a:r>
            <a:endParaRPr lang="tr-TR" dirty="0"/>
          </a:p>
        </p:txBody>
      </p:sp>
      <p:sp>
        <p:nvSpPr>
          <p:cNvPr id="3" name="İçerik Yer Tutucusu 2"/>
          <p:cNvSpPr>
            <a:spLocks noGrp="1"/>
          </p:cNvSpPr>
          <p:nvPr>
            <p:ph idx="1"/>
          </p:nvPr>
        </p:nvSpPr>
        <p:spPr/>
        <p:txBody>
          <a:bodyPr/>
          <a:lstStyle/>
          <a:p>
            <a:pPr marL="0" indent="0">
              <a:buNone/>
            </a:pPr>
            <a:r>
              <a:rPr lang="tr-TR" dirty="0" smtClean="0"/>
              <a:t>-Yazılılık, genellik ve süreklilik unsurlarını taşırlar.</a:t>
            </a:r>
          </a:p>
          <a:p>
            <a:pPr marL="0" indent="0">
              <a:buNone/>
            </a:pPr>
            <a:r>
              <a:rPr lang="tr-TR" dirty="0" smtClean="0"/>
              <a:t>-Öneri, görüşme, kabul ve yayın süreçleri sonunda hukuken geçerli hale gelirler.</a:t>
            </a:r>
          </a:p>
          <a:p>
            <a:pPr marL="0" indent="0">
              <a:buNone/>
            </a:pPr>
            <a:r>
              <a:rPr lang="tr-TR" dirty="0" smtClean="0"/>
              <a:t>Anayasanın 88. ve 89. maddeleri kanunların oluşturulmasına ilişkindir.</a:t>
            </a:r>
            <a:endParaRPr lang="tr-TR" dirty="0"/>
          </a:p>
        </p:txBody>
      </p:sp>
    </p:spTree>
    <p:extLst>
      <p:ext uri="{BB962C8B-B14F-4D97-AF65-F5344CB8AC3E}">
        <p14:creationId xmlns:p14="http://schemas.microsoft.com/office/powerpoint/2010/main" val="1371003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Kanunlar</a:t>
            </a:r>
            <a:endParaRPr lang="tr-TR" dirty="0"/>
          </a:p>
        </p:txBody>
      </p:sp>
      <p:sp>
        <p:nvSpPr>
          <p:cNvPr id="3" name="İçerik Yer Tutucusu 2"/>
          <p:cNvSpPr>
            <a:spLocks noGrp="1"/>
          </p:cNvSpPr>
          <p:nvPr>
            <p:ph idx="1"/>
          </p:nvPr>
        </p:nvSpPr>
        <p:spPr/>
        <p:txBody>
          <a:bodyPr>
            <a:noAutofit/>
          </a:bodyPr>
          <a:lstStyle/>
          <a:p>
            <a:r>
              <a:rPr lang="tr-TR" sz="1900" i="1" dirty="0"/>
              <a:t>B. Kanunların teklif edilmesi ve görüşülmesi </a:t>
            </a:r>
            <a:endParaRPr lang="tr-TR" sz="1900" dirty="0"/>
          </a:p>
          <a:p>
            <a:pPr marL="0" indent="0">
              <a:buNone/>
            </a:pPr>
            <a:r>
              <a:rPr lang="tr-TR" sz="1900" b="1" dirty="0"/>
              <a:t>Madde 88 – </a:t>
            </a:r>
            <a:r>
              <a:rPr lang="tr-TR" sz="1900" dirty="0"/>
              <a:t>Kanun teklif etmeye Bakanlar Kurulu ve milletvekilleri yetkilidir. </a:t>
            </a:r>
          </a:p>
          <a:p>
            <a:pPr marL="0" indent="0">
              <a:buNone/>
            </a:pPr>
            <a:r>
              <a:rPr lang="tr-TR" sz="1900" dirty="0"/>
              <a:t>Kanun tasarı ve tekliflerinin Türkiye Büyük Millet Meclisinde görüşülme usul ve esasları içtüzükle düzenlenir. </a:t>
            </a:r>
          </a:p>
          <a:p>
            <a:pPr marL="0" indent="0">
              <a:buNone/>
            </a:pPr>
            <a:r>
              <a:rPr lang="tr-TR" sz="1900" i="1" dirty="0"/>
              <a:t>C. Kanunların Cumhurbaşkanınca yayımlanması (1) </a:t>
            </a:r>
            <a:endParaRPr lang="tr-TR" sz="1900" dirty="0"/>
          </a:p>
          <a:p>
            <a:pPr marL="0" indent="0">
              <a:buNone/>
            </a:pPr>
            <a:r>
              <a:rPr lang="tr-TR" sz="1900" b="1" dirty="0"/>
              <a:t>Madde 89 – </a:t>
            </a:r>
            <a:r>
              <a:rPr lang="tr-TR" sz="1900" dirty="0"/>
              <a:t>Cumhurbaşkanı, Türkiye Büyük Millet Meclisince kabul edilen kanunları </a:t>
            </a:r>
            <a:r>
              <a:rPr lang="tr-TR" sz="1900" dirty="0" err="1"/>
              <a:t>onbeş</a:t>
            </a:r>
            <a:r>
              <a:rPr lang="tr-TR" sz="1900" dirty="0"/>
              <a:t> gün içinde yayımlar. </a:t>
            </a:r>
          </a:p>
          <a:p>
            <a:pPr marL="0" indent="0">
              <a:buNone/>
            </a:pPr>
            <a:r>
              <a:rPr lang="tr-TR" sz="1900" dirty="0"/>
              <a:t>Yayımlanmasını kısmen veya tamamen uygun bulmadığı kanunları, bir daha görüşülmek üzere, bu hususta gösterdiği gerekçe ile birlikte aynı süre içinde, Türkiye Büyük Millet Meclisine geri gönderir. (</a:t>
            </a:r>
            <a:r>
              <a:rPr lang="tr-TR" sz="1900" b="1" dirty="0"/>
              <a:t>Ek cümle: 3/10/2001-4709/29 </a:t>
            </a:r>
            <a:r>
              <a:rPr lang="tr-TR" sz="1900" b="1" dirty="0" err="1"/>
              <a:t>md.</a:t>
            </a:r>
            <a:r>
              <a:rPr lang="tr-TR" sz="1900" b="1" dirty="0"/>
              <a:t>) </a:t>
            </a:r>
            <a:r>
              <a:rPr lang="tr-TR" sz="1900" dirty="0"/>
              <a:t>Cumhurbaşkanınca kısmen uygun bulunmama durumunda, Türkiye Büyük Millet Meclisi sadece uygun bulunmayan maddeleri görüşebilir. Bütçe kanunları bu hükme tabi değildir. (1) </a:t>
            </a:r>
          </a:p>
          <a:p>
            <a:pPr marL="0" indent="0">
              <a:buNone/>
            </a:pPr>
            <a:r>
              <a:rPr lang="tr-TR" sz="1900" dirty="0"/>
              <a:t>Türkiye Büyük Millet Meclisi, geri gönderilen kanunu aynen kabul ederse, kanun Cumhurbaşkanınca yayımlanır; Meclis, geri gönderilen kanunda yeni bir değişiklik yaparsa, Cumhurbaşkanı değiştirilen kanunu tekrar Meclise geri gönderebilir. </a:t>
            </a:r>
          </a:p>
          <a:p>
            <a:pPr marL="0" indent="0">
              <a:buNone/>
            </a:pPr>
            <a:r>
              <a:rPr lang="tr-TR" sz="1900" dirty="0"/>
              <a:t>Anayasa değişikliklerine ilişkin hükümler saklıdır. </a:t>
            </a:r>
          </a:p>
        </p:txBody>
      </p:sp>
    </p:spTree>
    <p:extLst>
      <p:ext uri="{BB962C8B-B14F-4D97-AF65-F5344CB8AC3E}">
        <p14:creationId xmlns:p14="http://schemas.microsoft.com/office/powerpoint/2010/main" val="2096935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Hukuk Öznesi</a:t>
            </a:r>
            <a:endParaRPr lang="tr-TR" dirty="0"/>
          </a:p>
        </p:txBody>
      </p:sp>
      <p:sp>
        <p:nvSpPr>
          <p:cNvPr id="3" name="İçerik Yer Tutucusu 2"/>
          <p:cNvSpPr>
            <a:spLocks noGrp="1"/>
          </p:cNvSpPr>
          <p:nvPr>
            <p:ph idx="1"/>
          </p:nvPr>
        </p:nvSpPr>
        <p:spPr/>
        <p:txBody>
          <a:bodyPr/>
          <a:lstStyle/>
          <a:p>
            <a:r>
              <a:rPr lang="tr-TR" dirty="0" smtClean="0"/>
              <a:t>Tanımı</a:t>
            </a:r>
          </a:p>
          <a:p>
            <a:endParaRPr lang="tr-TR" dirty="0"/>
          </a:p>
          <a:p>
            <a:r>
              <a:rPr lang="tr-TR" dirty="0" smtClean="0"/>
              <a:t>Özgürlük</a:t>
            </a:r>
          </a:p>
          <a:p>
            <a:endParaRPr lang="tr-TR" dirty="0"/>
          </a:p>
          <a:p>
            <a:r>
              <a:rPr lang="tr-TR" dirty="0" smtClean="0"/>
              <a:t>Özerklik</a:t>
            </a:r>
          </a:p>
          <a:p>
            <a:endParaRPr lang="tr-TR" dirty="0"/>
          </a:p>
          <a:p>
            <a:r>
              <a:rPr lang="tr-TR" dirty="0" err="1" smtClean="0"/>
              <a:t>Eştilik</a:t>
            </a:r>
            <a:endParaRPr lang="tr-TR" dirty="0"/>
          </a:p>
        </p:txBody>
      </p:sp>
    </p:spTree>
    <p:extLst>
      <p:ext uri="{BB962C8B-B14F-4D97-AF65-F5344CB8AC3E}">
        <p14:creationId xmlns:p14="http://schemas.microsoft.com/office/powerpoint/2010/main" val="1249743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Hukuk Öznesi</a:t>
            </a:r>
            <a:endParaRPr lang="tr-TR" dirty="0"/>
          </a:p>
        </p:txBody>
      </p:sp>
      <p:sp>
        <p:nvSpPr>
          <p:cNvPr id="3" name="İçerik Yer Tutucusu 2"/>
          <p:cNvSpPr>
            <a:spLocks noGrp="1"/>
          </p:cNvSpPr>
          <p:nvPr>
            <p:ph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tr-TR" dirty="0" smtClean="0"/>
              <a:t>Sorumluluk</a:t>
            </a:r>
          </a:p>
          <a:p>
            <a:pPr marL="0" marR="0" lvl="0" indent="0" defTabSz="914400" eaLnBrk="1" fontAlgn="auto" latinLnBrk="0" hangingPunct="1">
              <a:lnSpc>
                <a:spcPct val="100000"/>
              </a:lnSpc>
              <a:spcBef>
                <a:spcPts val="0"/>
              </a:spcBef>
              <a:spcAft>
                <a:spcPts val="0"/>
              </a:spcAft>
              <a:buClrTx/>
              <a:buSzTx/>
              <a:buFontTx/>
              <a:buNone/>
              <a:tabLst/>
              <a:defRPr/>
            </a:pPr>
            <a:endParaRPr lang="tr-TR" dirty="0"/>
          </a:p>
          <a:p>
            <a:pPr marL="0" marR="0" lvl="0" indent="0" defTabSz="914400" eaLnBrk="1" fontAlgn="auto" latinLnBrk="0" hangingPunct="1">
              <a:lnSpc>
                <a:spcPct val="100000"/>
              </a:lnSpc>
              <a:spcBef>
                <a:spcPts val="0"/>
              </a:spcBef>
              <a:spcAft>
                <a:spcPts val="0"/>
              </a:spcAft>
              <a:buClrTx/>
              <a:buSzTx/>
              <a:buFontTx/>
              <a:buNone/>
              <a:tabLst/>
              <a:defRPr/>
            </a:pPr>
            <a:r>
              <a:rPr lang="tr-TR" dirty="0" smtClean="0"/>
              <a:t>Anlamı ve </a:t>
            </a:r>
            <a:r>
              <a:rPr lang="tr-TR" smtClean="0"/>
              <a:t>sorumluluk türleri</a:t>
            </a:r>
            <a:endParaRPr lang="tr-TR" dirty="0" smtClean="0"/>
          </a:p>
        </p:txBody>
      </p:sp>
    </p:spTree>
    <p:extLst>
      <p:ext uri="{BB962C8B-B14F-4D97-AF65-F5344CB8AC3E}">
        <p14:creationId xmlns:p14="http://schemas.microsoft.com/office/powerpoint/2010/main" val="11924603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TotalTime>
  <Words>428</Words>
  <Application>Microsoft Macintosh PowerPoint</Application>
  <PresentationFormat>Geniş Ekran</PresentationFormat>
  <Paragraphs>42</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Calibri</vt:lpstr>
      <vt:lpstr>Calibri Light</vt:lpstr>
      <vt:lpstr>Arial</vt:lpstr>
      <vt:lpstr>Office Teması</vt:lpstr>
      <vt:lpstr>HUKUK BAŞLANGICI 12</vt:lpstr>
      <vt:lpstr>İlga edici hukuk kuralları</vt:lpstr>
      <vt:lpstr>Normlar Hiyerarşisi</vt:lpstr>
      <vt:lpstr>Anayasa ve bağlayıcılığı</vt:lpstr>
      <vt:lpstr>Kanunlar</vt:lpstr>
      <vt:lpstr>Kanunlar</vt:lpstr>
      <vt:lpstr>Hukuk Öznesi</vt:lpstr>
      <vt:lpstr>Hukuk Öznesi</vt:lpstr>
    </vt:vector>
  </TitlesOfParts>
  <Company/>
  <LinksUpToDate>false</LinksUpToDate>
  <SharedDoc>false</SharedDoc>
  <HyperlinksChanged>false</HyperlinksChanged>
  <AppVersion>15.0041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BAŞLANGICI 1</dc:title>
  <dc:creator>Gülriz Uygur</dc:creator>
  <cp:lastModifiedBy>Gülriz Uygur</cp:lastModifiedBy>
  <cp:revision>13</cp:revision>
  <dcterms:created xsi:type="dcterms:W3CDTF">2017-11-26T15:05:28Z</dcterms:created>
  <dcterms:modified xsi:type="dcterms:W3CDTF">2018-02-18T21:19:41Z</dcterms:modified>
</cp:coreProperties>
</file>