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83" r:id="rId2"/>
    <p:sldId id="322" r:id="rId3"/>
    <p:sldId id="405" r:id="rId4"/>
    <p:sldId id="406" r:id="rId5"/>
    <p:sldId id="289" r:id="rId6"/>
    <p:sldId id="267" r:id="rId7"/>
    <p:sldId id="394" r:id="rId8"/>
    <p:sldId id="407" r:id="rId9"/>
    <p:sldId id="408" r:id="rId10"/>
    <p:sldId id="287" r:id="rId11"/>
    <p:sldId id="409" r:id="rId12"/>
    <p:sldId id="410" r:id="rId13"/>
    <p:sldId id="284" r:id="rId14"/>
    <p:sldId id="411" r:id="rId15"/>
    <p:sldId id="412" r:id="rId16"/>
    <p:sldId id="413" r:id="rId17"/>
    <p:sldId id="414" r:id="rId18"/>
    <p:sldId id="323" r:id="rId19"/>
    <p:sldId id="291" r:id="rId20"/>
    <p:sldId id="324" r:id="rId21"/>
    <p:sldId id="293" r:id="rId22"/>
    <p:sldId id="418" r:id="rId23"/>
    <p:sldId id="265" r:id="rId24"/>
    <p:sldId id="326" r:id="rId25"/>
    <p:sldId id="325" r:id="rId26"/>
    <p:sldId id="391" r:id="rId27"/>
    <p:sldId id="392" r:id="rId28"/>
    <p:sldId id="370" r:id="rId29"/>
    <p:sldId id="337" r:id="rId30"/>
    <p:sldId id="316" r:id="rId31"/>
    <p:sldId id="404" r:id="rId32"/>
    <p:sldId id="367" r:id="rId33"/>
    <p:sldId id="386" r:id="rId34"/>
    <p:sldId id="371" r:id="rId35"/>
    <p:sldId id="374" r:id="rId36"/>
    <p:sldId id="375" r:id="rId37"/>
    <p:sldId id="310" r:id="rId38"/>
    <p:sldId id="330" r:id="rId39"/>
    <p:sldId id="328" r:id="rId40"/>
    <p:sldId id="278" r:id="rId41"/>
    <p:sldId id="353" r:id="rId42"/>
    <p:sldId id="373" r:id="rId43"/>
    <p:sldId id="383" r:id="rId44"/>
    <p:sldId id="381" r:id="rId45"/>
    <p:sldId id="382" r:id="rId46"/>
    <p:sldId id="384" r:id="rId47"/>
    <p:sldId id="343" r:id="rId48"/>
    <p:sldId id="341" r:id="rId49"/>
    <p:sldId id="359" r:id="rId50"/>
    <p:sldId id="338" r:id="rId51"/>
    <p:sldId id="280" r:id="rId52"/>
    <p:sldId id="320" r:id="rId53"/>
    <p:sldId id="334" r:id="rId54"/>
    <p:sldId id="335" r:id="rId55"/>
    <p:sldId id="336" r:id="rId56"/>
    <p:sldId id="388" r:id="rId57"/>
    <p:sldId id="389" r:id="rId58"/>
    <p:sldId id="379" r:id="rId59"/>
    <p:sldId id="390" r:id="rId60"/>
    <p:sldId id="417" r:id="rId61"/>
    <p:sldId id="362" r:id="rId62"/>
    <p:sldId id="363" r:id="rId63"/>
    <p:sldId id="364" r:id="rId64"/>
    <p:sldId id="396" r:id="rId65"/>
    <p:sldId id="397" r:id="rId66"/>
    <p:sldId id="398" r:id="rId67"/>
    <p:sldId id="399" r:id="rId68"/>
    <p:sldId id="400" r:id="rId69"/>
    <p:sldId id="401" r:id="rId70"/>
    <p:sldId id="402" r:id="rId71"/>
    <p:sldId id="403"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0194" autoAdjust="0"/>
  </p:normalViewPr>
  <p:slideViewPr>
    <p:cSldViewPr>
      <p:cViewPr varScale="1">
        <p:scale>
          <a:sx n="59" d="100"/>
          <a:sy n="59" d="100"/>
        </p:scale>
        <p:origin x="-19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plotArea>
      <c:layout/>
      <c:barChart>
        <c:barDir val="col"/>
        <c:grouping val="clustered"/>
        <c:ser>
          <c:idx val="0"/>
          <c:order val="0"/>
          <c:tx>
            <c:strRef>
              <c:f>Sayfa1!$B$1</c:f>
              <c:strCache>
                <c:ptCount val="1"/>
                <c:pt idx="0">
                  <c:v>Seri 1</c:v>
                </c:pt>
              </c:strCache>
            </c:strRef>
          </c:tx>
          <c:cat>
            <c:strRef>
              <c:f>Sayfa1!$A$2:$A$5</c:f>
              <c:strCache>
                <c:ptCount val="3"/>
                <c:pt idx="0">
                  <c:v>OK+triptorelin </c:v>
                </c:pt>
                <c:pt idx="1">
                  <c:v>OK+cyproterone acetate</c:v>
                </c:pt>
                <c:pt idx="2">
                  <c:v>OK+flutamide</c:v>
                </c:pt>
              </c:strCache>
            </c:strRef>
          </c:cat>
          <c:val>
            <c:numRef>
              <c:f>Sayfa1!$B$2:$B$5</c:f>
              <c:numCache>
                <c:formatCode>General</c:formatCode>
                <c:ptCount val="4"/>
                <c:pt idx="0">
                  <c:v>28</c:v>
                </c:pt>
                <c:pt idx="1">
                  <c:v>33</c:v>
                </c:pt>
                <c:pt idx="2">
                  <c:v>47</c:v>
                </c:pt>
              </c:numCache>
            </c:numRef>
          </c:val>
        </c:ser>
        <c:ser>
          <c:idx val="1"/>
          <c:order val="1"/>
          <c:tx>
            <c:strRef>
              <c:f>Sayfa1!$C$1</c:f>
              <c:strCache>
                <c:ptCount val="1"/>
                <c:pt idx="0">
                  <c:v>Sütun1</c:v>
                </c:pt>
              </c:strCache>
            </c:strRef>
          </c:tx>
          <c:cat>
            <c:strRef>
              <c:f>Sayfa1!$A$2:$A$5</c:f>
              <c:strCache>
                <c:ptCount val="3"/>
                <c:pt idx="0">
                  <c:v>OK+triptorelin </c:v>
                </c:pt>
                <c:pt idx="1">
                  <c:v>OK+cyproterone acetate</c:v>
                </c:pt>
                <c:pt idx="2">
                  <c:v>OK+flutamide</c:v>
                </c:pt>
              </c:strCache>
            </c:strRef>
          </c:cat>
          <c:val>
            <c:numRef>
              <c:f>Sayfa1!$C$2:$C$5</c:f>
              <c:numCache>
                <c:formatCode>General</c:formatCode>
                <c:ptCount val="4"/>
              </c:numCache>
            </c:numRef>
          </c:val>
        </c:ser>
        <c:ser>
          <c:idx val="2"/>
          <c:order val="2"/>
          <c:tx>
            <c:strRef>
              <c:f>Sayfa1!$D$1</c:f>
              <c:strCache>
                <c:ptCount val="1"/>
                <c:pt idx="0">
                  <c:v>Sütun2</c:v>
                </c:pt>
              </c:strCache>
            </c:strRef>
          </c:tx>
          <c:cat>
            <c:strRef>
              <c:f>Sayfa1!$A$2:$A$5</c:f>
              <c:strCache>
                <c:ptCount val="3"/>
                <c:pt idx="0">
                  <c:v>OK+triptorelin </c:v>
                </c:pt>
                <c:pt idx="1">
                  <c:v>OK+cyproterone acetate</c:v>
                </c:pt>
                <c:pt idx="2">
                  <c:v>OK+flutamide</c:v>
                </c:pt>
              </c:strCache>
            </c:strRef>
          </c:cat>
          <c:val>
            <c:numRef>
              <c:f>Sayfa1!$D$2:$D$5</c:f>
              <c:numCache>
                <c:formatCode>General</c:formatCode>
                <c:ptCount val="4"/>
              </c:numCache>
            </c:numRef>
          </c:val>
        </c:ser>
        <c:axId val="110667264"/>
        <c:axId val="110668800"/>
      </c:barChart>
      <c:catAx>
        <c:axId val="110667264"/>
        <c:scaling>
          <c:orientation val="minMax"/>
        </c:scaling>
        <c:axPos val="b"/>
        <c:tickLblPos val="nextTo"/>
        <c:crossAx val="110668800"/>
        <c:crosses val="autoZero"/>
        <c:auto val="1"/>
        <c:lblAlgn val="ctr"/>
        <c:lblOffset val="100"/>
      </c:catAx>
      <c:valAx>
        <c:axId val="110668800"/>
        <c:scaling>
          <c:orientation val="minMax"/>
        </c:scaling>
        <c:axPos val="l"/>
        <c:majorGridlines/>
        <c:numFmt formatCode="General" sourceLinked="1"/>
        <c:tickLblPos val="nextTo"/>
        <c:crossAx val="110667264"/>
        <c:crosses val="autoZero"/>
        <c:crossBetween val="between"/>
      </c:valAx>
    </c:plotArea>
    <c:plotVisOnly val="1"/>
  </c:chart>
  <c:spPr>
    <a:ln w="28575"/>
  </c:spPr>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9D9CE-1069-46D5-9289-409D670D68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C982CC35-D121-4A4B-BD04-0965B00C4426}">
      <dgm:prSet phldrT="[Metin]"/>
      <dgm:spPr/>
      <dgm:t>
        <a:bodyPr/>
        <a:lstStyle/>
        <a:p>
          <a:r>
            <a:rPr lang="tr-TR" dirty="0" smtClean="0"/>
            <a:t>Testosteron &lt; 200ng/</a:t>
          </a:r>
          <a:r>
            <a:rPr lang="tr-TR" dirty="0" err="1" smtClean="0"/>
            <a:t>dl</a:t>
          </a:r>
          <a:r>
            <a:rPr lang="tr-TR" dirty="0" smtClean="0"/>
            <a:t> </a:t>
          </a:r>
          <a:endParaRPr lang="tr-TR" dirty="0"/>
        </a:p>
      </dgm:t>
    </dgm:pt>
    <dgm:pt modelId="{890FEF24-0788-4658-BD6B-EB9B189F1CE6}" type="parTrans" cxnId="{E1B2ABC5-34B9-4F30-81DB-6BB9F71184DE}">
      <dgm:prSet/>
      <dgm:spPr/>
      <dgm:t>
        <a:bodyPr/>
        <a:lstStyle/>
        <a:p>
          <a:endParaRPr lang="tr-TR"/>
        </a:p>
      </dgm:t>
    </dgm:pt>
    <dgm:pt modelId="{04B7EF0F-318D-4070-AE8E-5D1DB3DC4D48}" type="sibTrans" cxnId="{E1B2ABC5-34B9-4F30-81DB-6BB9F71184DE}">
      <dgm:prSet/>
      <dgm:spPr/>
      <dgm:t>
        <a:bodyPr/>
        <a:lstStyle/>
        <a:p>
          <a:endParaRPr lang="tr-TR"/>
        </a:p>
      </dgm:t>
    </dgm:pt>
    <dgm:pt modelId="{FFA4E6AA-0D1A-43A6-8422-0BE97DCBE66B}">
      <dgm:prSet phldrT="[Metin]"/>
      <dgm:spPr/>
      <dgm:t>
        <a:bodyPr/>
        <a:lstStyle/>
        <a:p>
          <a:r>
            <a:rPr lang="tr-TR" dirty="0" smtClean="0"/>
            <a:t>TFT</a:t>
          </a:r>
          <a:endParaRPr lang="tr-TR" dirty="0"/>
        </a:p>
      </dgm:t>
    </dgm:pt>
    <dgm:pt modelId="{F6324010-7BC5-4FE6-9217-91AF0DFC40DD}" type="parTrans" cxnId="{F6A03E71-A64F-489B-950F-8613D393411C}">
      <dgm:prSet/>
      <dgm:spPr/>
      <dgm:t>
        <a:bodyPr/>
        <a:lstStyle/>
        <a:p>
          <a:endParaRPr lang="tr-TR"/>
        </a:p>
      </dgm:t>
    </dgm:pt>
    <dgm:pt modelId="{58DEAB5B-CCD8-42B5-9FBB-4DB8C8EDBAA0}" type="sibTrans" cxnId="{F6A03E71-A64F-489B-950F-8613D393411C}">
      <dgm:prSet/>
      <dgm:spPr/>
      <dgm:t>
        <a:bodyPr/>
        <a:lstStyle/>
        <a:p>
          <a:endParaRPr lang="tr-TR"/>
        </a:p>
      </dgm:t>
    </dgm:pt>
    <dgm:pt modelId="{DFAD3C78-62FB-474D-820D-EAE7E0AFFF9A}">
      <dgm:prSet phldrT="[Metin]"/>
      <dgm:spPr/>
      <dgm:t>
        <a:bodyPr/>
        <a:lstStyle/>
        <a:p>
          <a:r>
            <a:rPr lang="tr-TR" dirty="0" smtClean="0"/>
            <a:t>PRL </a:t>
          </a:r>
          <a:endParaRPr lang="tr-TR" dirty="0"/>
        </a:p>
      </dgm:t>
    </dgm:pt>
    <dgm:pt modelId="{CA7CD8A4-BAC9-40FA-87A9-E0654094E989}" type="parTrans" cxnId="{B037A359-688C-4A95-B972-578965DF6508}">
      <dgm:prSet/>
      <dgm:spPr/>
      <dgm:t>
        <a:bodyPr/>
        <a:lstStyle/>
        <a:p>
          <a:endParaRPr lang="tr-TR"/>
        </a:p>
      </dgm:t>
    </dgm:pt>
    <dgm:pt modelId="{F4E4A3F5-6E3B-4872-B1D0-F29169B0527F}" type="sibTrans" cxnId="{B037A359-688C-4A95-B972-578965DF6508}">
      <dgm:prSet/>
      <dgm:spPr/>
      <dgm:t>
        <a:bodyPr/>
        <a:lstStyle/>
        <a:p>
          <a:endParaRPr lang="tr-TR"/>
        </a:p>
      </dgm:t>
    </dgm:pt>
    <dgm:pt modelId="{CD3BD9C6-89C3-4933-9B9B-29448D958110}">
      <dgm:prSet phldrT="[Metin]"/>
      <dgm:spPr/>
      <dgm:t>
        <a:bodyPr/>
        <a:lstStyle/>
        <a:p>
          <a:r>
            <a:rPr lang="tr-TR" dirty="0" smtClean="0"/>
            <a:t>17OHP</a:t>
          </a:r>
        </a:p>
        <a:p>
          <a:r>
            <a:rPr lang="tr-TR" dirty="0" smtClean="0"/>
            <a:t>&gt;200NG/DL</a:t>
          </a:r>
          <a:endParaRPr lang="tr-TR" dirty="0"/>
        </a:p>
      </dgm:t>
    </dgm:pt>
    <dgm:pt modelId="{59CEAA75-C73E-4304-ADFB-BD90079CF17C}" type="parTrans" cxnId="{087D6482-4EC8-46E4-85A0-B1F2FE624519}">
      <dgm:prSet/>
      <dgm:spPr/>
      <dgm:t>
        <a:bodyPr/>
        <a:lstStyle/>
        <a:p>
          <a:endParaRPr lang="tr-TR"/>
        </a:p>
      </dgm:t>
    </dgm:pt>
    <dgm:pt modelId="{2290ED3F-8373-4392-82BC-7626F2819CD3}" type="sibTrans" cxnId="{087D6482-4EC8-46E4-85A0-B1F2FE624519}">
      <dgm:prSet/>
      <dgm:spPr/>
      <dgm:t>
        <a:bodyPr/>
        <a:lstStyle/>
        <a:p>
          <a:endParaRPr lang="tr-TR"/>
        </a:p>
      </dgm:t>
    </dgm:pt>
    <dgm:pt modelId="{3394329E-CEA7-4214-8AC2-F2CDC0C919EC}">
      <dgm:prSet/>
      <dgm:spPr/>
      <dgm:t>
        <a:bodyPr/>
        <a:lstStyle/>
        <a:p>
          <a:r>
            <a:rPr lang="tr-TR" dirty="0" smtClean="0"/>
            <a:t>FSH/LH</a:t>
          </a:r>
          <a:endParaRPr lang="tr-TR" dirty="0"/>
        </a:p>
      </dgm:t>
    </dgm:pt>
    <dgm:pt modelId="{DCEBD3F3-500E-441F-97BB-EB72287198A9}" type="parTrans" cxnId="{9D69A718-A58B-4942-8B7E-AE2EE69C6393}">
      <dgm:prSet/>
      <dgm:spPr/>
      <dgm:t>
        <a:bodyPr/>
        <a:lstStyle/>
        <a:p>
          <a:endParaRPr lang="tr-TR"/>
        </a:p>
      </dgm:t>
    </dgm:pt>
    <dgm:pt modelId="{B5AE9CC8-20F2-476C-AE3D-F8446AB1D81D}" type="sibTrans" cxnId="{9D69A718-A58B-4942-8B7E-AE2EE69C6393}">
      <dgm:prSet/>
      <dgm:spPr/>
      <dgm:t>
        <a:bodyPr/>
        <a:lstStyle/>
        <a:p>
          <a:endParaRPr lang="tr-TR"/>
        </a:p>
      </dgm:t>
    </dgm:pt>
    <dgm:pt modelId="{D825ED50-24A3-4677-B512-1EFDE9FD230F}">
      <dgm:prSet/>
      <dgm:spPr/>
      <dgm:t>
        <a:bodyPr/>
        <a:lstStyle/>
        <a:p>
          <a:r>
            <a:rPr lang="tr-TR" cap="small" baseline="0" dirty="0" smtClean="0"/>
            <a:t>KORTİKOTROPİN STİMÜLASYON TEST </a:t>
          </a:r>
          <a:endParaRPr lang="tr-TR" cap="small" baseline="0" dirty="0"/>
        </a:p>
      </dgm:t>
    </dgm:pt>
    <dgm:pt modelId="{1086C9CF-E45E-4914-8119-7E1DE0E1C46B}" type="parTrans" cxnId="{5B428A01-8579-4317-B2CE-3C6B7A6D4074}">
      <dgm:prSet/>
      <dgm:spPr/>
      <dgm:t>
        <a:bodyPr/>
        <a:lstStyle/>
        <a:p>
          <a:endParaRPr lang="tr-TR"/>
        </a:p>
      </dgm:t>
    </dgm:pt>
    <dgm:pt modelId="{5C6BF71E-2536-4A9B-A240-1F5AFD338854}" type="sibTrans" cxnId="{5B428A01-8579-4317-B2CE-3C6B7A6D4074}">
      <dgm:prSet/>
      <dgm:spPr/>
      <dgm:t>
        <a:bodyPr/>
        <a:lstStyle/>
        <a:p>
          <a:endParaRPr lang="tr-TR"/>
        </a:p>
      </dgm:t>
    </dgm:pt>
    <dgm:pt modelId="{98184007-D894-46C8-8A2B-A27835330C98}" type="asst">
      <dgm:prSet/>
      <dgm:spPr/>
      <dgm:t>
        <a:bodyPr/>
        <a:lstStyle/>
        <a:p>
          <a:r>
            <a:rPr lang="tr-TR" dirty="0" smtClean="0"/>
            <a:t>&lt;1000NG/DL</a:t>
          </a:r>
          <a:endParaRPr lang="tr-TR" dirty="0"/>
        </a:p>
      </dgm:t>
    </dgm:pt>
    <dgm:pt modelId="{93DF8B96-D032-4475-94E9-82D42FA0A7F8}" type="parTrans" cxnId="{9750E7BB-053D-4877-95F6-6810238B6B00}">
      <dgm:prSet/>
      <dgm:spPr/>
      <dgm:t>
        <a:bodyPr/>
        <a:lstStyle/>
        <a:p>
          <a:endParaRPr lang="tr-TR"/>
        </a:p>
      </dgm:t>
    </dgm:pt>
    <dgm:pt modelId="{9858AE18-814A-4140-966A-79F453F05EA2}" type="sibTrans" cxnId="{9750E7BB-053D-4877-95F6-6810238B6B00}">
      <dgm:prSet/>
      <dgm:spPr/>
      <dgm:t>
        <a:bodyPr/>
        <a:lstStyle/>
        <a:p>
          <a:endParaRPr lang="tr-TR"/>
        </a:p>
      </dgm:t>
    </dgm:pt>
    <dgm:pt modelId="{4B5F5B4B-19F6-4390-BF02-CE5C008103BE}" type="asst">
      <dgm:prSet/>
      <dgm:spPr/>
      <dgm:t>
        <a:bodyPr/>
        <a:lstStyle/>
        <a:p>
          <a:r>
            <a:rPr lang="tr-TR" dirty="0" smtClean="0"/>
            <a:t>&gt;1000NG/DL</a:t>
          </a:r>
          <a:endParaRPr lang="tr-TR" dirty="0"/>
        </a:p>
      </dgm:t>
    </dgm:pt>
    <dgm:pt modelId="{E77E8F71-6E20-4B8C-98FF-3E196E1F0EC5}" type="parTrans" cxnId="{BD76E393-CCCA-4FFE-B03E-E56C84EC9060}">
      <dgm:prSet/>
      <dgm:spPr/>
      <dgm:t>
        <a:bodyPr/>
        <a:lstStyle/>
        <a:p>
          <a:endParaRPr lang="tr-TR"/>
        </a:p>
      </dgm:t>
    </dgm:pt>
    <dgm:pt modelId="{DD6BA79A-D497-4D63-BF57-208E7B3F333F}" type="sibTrans" cxnId="{BD76E393-CCCA-4FFE-B03E-E56C84EC9060}">
      <dgm:prSet/>
      <dgm:spPr/>
      <dgm:t>
        <a:bodyPr/>
        <a:lstStyle/>
        <a:p>
          <a:endParaRPr lang="tr-TR"/>
        </a:p>
      </dgm:t>
    </dgm:pt>
    <dgm:pt modelId="{68586FCF-BB2C-4F3B-BC57-72819D65A1EF}" type="pres">
      <dgm:prSet presAssocID="{5069D9CE-1069-46D5-9289-409D670D686C}" presName="hierChild1" presStyleCnt="0">
        <dgm:presLayoutVars>
          <dgm:orgChart val="1"/>
          <dgm:chPref val="1"/>
          <dgm:dir/>
          <dgm:animOne val="branch"/>
          <dgm:animLvl val="lvl"/>
          <dgm:resizeHandles/>
        </dgm:presLayoutVars>
      </dgm:prSet>
      <dgm:spPr/>
      <dgm:t>
        <a:bodyPr/>
        <a:lstStyle/>
        <a:p>
          <a:endParaRPr lang="tr-TR"/>
        </a:p>
      </dgm:t>
    </dgm:pt>
    <dgm:pt modelId="{A2F53AC5-D927-4419-9A42-36C3149D6438}" type="pres">
      <dgm:prSet presAssocID="{C982CC35-D121-4A4B-BD04-0965B00C4426}" presName="hierRoot1" presStyleCnt="0">
        <dgm:presLayoutVars>
          <dgm:hierBranch val="init"/>
        </dgm:presLayoutVars>
      </dgm:prSet>
      <dgm:spPr/>
    </dgm:pt>
    <dgm:pt modelId="{D1A272AF-796A-4CD0-BB80-DC1C098F1496}" type="pres">
      <dgm:prSet presAssocID="{C982CC35-D121-4A4B-BD04-0965B00C4426}" presName="rootComposite1" presStyleCnt="0"/>
      <dgm:spPr/>
    </dgm:pt>
    <dgm:pt modelId="{F2139927-C41A-4034-99EB-A30EAE77AC4B}" type="pres">
      <dgm:prSet presAssocID="{C982CC35-D121-4A4B-BD04-0965B00C4426}" presName="rootText1" presStyleLbl="node0" presStyleIdx="0" presStyleCnt="1">
        <dgm:presLayoutVars>
          <dgm:chPref val="3"/>
        </dgm:presLayoutVars>
      </dgm:prSet>
      <dgm:spPr/>
      <dgm:t>
        <a:bodyPr/>
        <a:lstStyle/>
        <a:p>
          <a:endParaRPr lang="tr-TR"/>
        </a:p>
      </dgm:t>
    </dgm:pt>
    <dgm:pt modelId="{0D9637C0-E9A7-4BC0-A019-752C819F5FDB}" type="pres">
      <dgm:prSet presAssocID="{C982CC35-D121-4A4B-BD04-0965B00C4426}" presName="rootConnector1" presStyleLbl="node1" presStyleIdx="0" presStyleCnt="0"/>
      <dgm:spPr/>
      <dgm:t>
        <a:bodyPr/>
        <a:lstStyle/>
        <a:p>
          <a:endParaRPr lang="tr-TR"/>
        </a:p>
      </dgm:t>
    </dgm:pt>
    <dgm:pt modelId="{446F0A7C-95B0-41D2-8728-A26EC5C37900}" type="pres">
      <dgm:prSet presAssocID="{C982CC35-D121-4A4B-BD04-0965B00C4426}" presName="hierChild2" presStyleCnt="0"/>
      <dgm:spPr/>
    </dgm:pt>
    <dgm:pt modelId="{B2C325F3-327A-450B-8974-4AC10AEF3F81}" type="pres">
      <dgm:prSet presAssocID="{F6324010-7BC5-4FE6-9217-91AF0DFC40DD}" presName="Name37" presStyleLbl="parChTrans1D2" presStyleIdx="0" presStyleCnt="4"/>
      <dgm:spPr/>
      <dgm:t>
        <a:bodyPr/>
        <a:lstStyle/>
        <a:p>
          <a:endParaRPr lang="tr-TR"/>
        </a:p>
      </dgm:t>
    </dgm:pt>
    <dgm:pt modelId="{1BB838DE-4800-45B3-B90E-3857137616E8}" type="pres">
      <dgm:prSet presAssocID="{FFA4E6AA-0D1A-43A6-8422-0BE97DCBE66B}" presName="hierRoot2" presStyleCnt="0">
        <dgm:presLayoutVars>
          <dgm:hierBranch val="init"/>
        </dgm:presLayoutVars>
      </dgm:prSet>
      <dgm:spPr/>
    </dgm:pt>
    <dgm:pt modelId="{10A529D4-62C4-4F8B-8C63-BB72602F0007}" type="pres">
      <dgm:prSet presAssocID="{FFA4E6AA-0D1A-43A6-8422-0BE97DCBE66B}" presName="rootComposite" presStyleCnt="0"/>
      <dgm:spPr/>
    </dgm:pt>
    <dgm:pt modelId="{4F7AF547-E44B-47F9-A098-9D97281A4DA7}" type="pres">
      <dgm:prSet presAssocID="{FFA4E6AA-0D1A-43A6-8422-0BE97DCBE66B}" presName="rootText" presStyleLbl="node2" presStyleIdx="0" presStyleCnt="4">
        <dgm:presLayoutVars>
          <dgm:chPref val="3"/>
        </dgm:presLayoutVars>
      </dgm:prSet>
      <dgm:spPr/>
      <dgm:t>
        <a:bodyPr/>
        <a:lstStyle/>
        <a:p>
          <a:endParaRPr lang="tr-TR"/>
        </a:p>
      </dgm:t>
    </dgm:pt>
    <dgm:pt modelId="{E7510B8C-9A5E-4158-AD8B-5CE174591BD7}" type="pres">
      <dgm:prSet presAssocID="{FFA4E6AA-0D1A-43A6-8422-0BE97DCBE66B}" presName="rootConnector" presStyleLbl="node2" presStyleIdx="0" presStyleCnt="4"/>
      <dgm:spPr/>
      <dgm:t>
        <a:bodyPr/>
        <a:lstStyle/>
        <a:p>
          <a:endParaRPr lang="tr-TR"/>
        </a:p>
      </dgm:t>
    </dgm:pt>
    <dgm:pt modelId="{80440AB8-28D1-4607-9769-D1A33FE100BE}" type="pres">
      <dgm:prSet presAssocID="{FFA4E6AA-0D1A-43A6-8422-0BE97DCBE66B}" presName="hierChild4" presStyleCnt="0"/>
      <dgm:spPr/>
    </dgm:pt>
    <dgm:pt modelId="{DB97737D-39C4-41AC-BAAF-C3CB49FAA5B9}" type="pres">
      <dgm:prSet presAssocID="{FFA4E6AA-0D1A-43A6-8422-0BE97DCBE66B}" presName="hierChild5" presStyleCnt="0"/>
      <dgm:spPr/>
    </dgm:pt>
    <dgm:pt modelId="{76B4B2EA-059D-444B-B94D-66892AF8F8B6}" type="pres">
      <dgm:prSet presAssocID="{CA7CD8A4-BAC9-40FA-87A9-E0654094E989}" presName="Name37" presStyleLbl="parChTrans1D2" presStyleIdx="1" presStyleCnt="4"/>
      <dgm:spPr/>
      <dgm:t>
        <a:bodyPr/>
        <a:lstStyle/>
        <a:p>
          <a:endParaRPr lang="tr-TR"/>
        </a:p>
      </dgm:t>
    </dgm:pt>
    <dgm:pt modelId="{F845D31F-2E02-4E5F-BBD6-5EDCB15C3F83}" type="pres">
      <dgm:prSet presAssocID="{DFAD3C78-62FB-474D-820D-EAE7E0AFFF9A}" presName="hierRoot2" presStyleCnt="0">
        <dgm:presLayoutVars>
          <dgm:hierBranch val="init"/>
        </dgm:presLayoutVars>
      </dgm:prSet>
      <dgm:spPr/>
    </dgm:pt>
    <dgm:pt modelId="{7DFA9595-307A-4EB7-9AF4-8D062C818B76}" type="pres">
      <dgm:prSet presAssocID="{DFAD3C78-62FB-474D-820D-EAE7E0AFFF9A}" presName="rootComposite" presStyleCnt="0"/>
      <dgm:spPr/>
    </dgm:pt>
    <dgm:pt modelId="{53BFACA6-2B51-483F-BE8C-371323407CC1}" type="pres">
      <dgm:prSet presAssocID="{DFAD3C78-62FB-474D-820D-EAE7E0AFFF9A}" presName="rootText" presStyleLbl="node2" presStyleIdx="1" presStyleCnt="4" custLinFactNeighborX="4824" custLinFactNeighborY="1717">
        <dgm:presLayoutVars>
          <dgm:chPref val="3"/>
        </dgm:presLayoutVars>
      </dgm:prSet>
      <dgm:spPr/>
      <dgm:t>
        <a:bodyPr/>
        <a:lstStyle/>
        <a:p>
          <a:endParaRPr lang="tr-TR"/>
        </a:p>
      </dgm:t>
    </dgm:pt>
    <dgm:pt modelId="{0E3405B3-3DBC-465F-8B86-4D1684CFFEC1}" type="pres">
      <dgm:prSet presAssocID="{DFAD3C78-62FB-474D-820D-EAE7E0AFFF9A}" presName="rootConnector" presStyleLbl="node2" presStyleIdx="1" presStyleCnt="4"/>
      <dgm:spPr/>
      <dgm:t>
        <a:bodyPr/>
        <a:lstStyle/>
        <a:p>
          <a:endParaRPr lang="tr-TR"/>
        </a:p>
      </dgm:t>
    </dgm:pt>
    <dgm:pt modelId="{D65A6141-D383-4455-948D-0D63F14F0A36}" type="pres">
      <dgm:prSet presAssocID="{DFAD3C78-62FB-474D-820D-EAE7E0AFFF9A}" presName="hierChild4" presStyleCnt="0"/>
      <dgm:spPr/>
    </dgm:pt>
    <dgm:pt modelId="{9A41751C-A342-4289-9972-B19D29CC1FEA}" type="pres">
      <dgm:prSet presAssocID="{DFAD3C78-62FB-474D-820D-EAE7E0AFFF9A}" presName="hierChild5" presStyleCnt="0"/>
      <dgm:spPr/>
    </dgm:pt>
    <dgm:pt modelId="{110C287D-77B9-4C2C-AE8A-7569384AF2D6}" type="pres">
      <dgm:prSet presAssocID="{59CEAA75-C73E-4304-ADFB-BD90079CF17C}" presName="Name37" presStyleLbl="parChTrans1D2" presStyleIdx="2" presStyleCnt="4"/>
      <dgm:spPr/>
      <dgm:t>
        <a:bodyPr/>
        <a:lstStyle/>
        <a:p>
          <a:endParaRPr lang="tr-TR"/>
        </a:p>
      </dgm:t>
    </dgm:pt>
    <dgm:pt modelId="{77D90BF5-B8C5-498F-8C9B-BCF3C8617740}" type="pres">
      <dgm:prSet presAssocID="{CD3BD9C6-89C3-4933-9B9B-29448D958110}" presName="hierRoot2" presStyleCnt="0">
        <dgm:presLayoutVars>
          <dgm:hierBranch val="init"/>
        </dgm:presLayoutVars>
      </dgm:prSet>
      <dgm:spPr/>
    </dgm:pt>
    <dgm:pt modelId="{E9A2D088-D512-4E97-9102-DBC87AD720E6}" type="pres">
      <dgm:prSet presAssocID="{CD3BD9C6-89C3-4933-9B9B-29448D958110}" presName="rootComposite" presStyleCnt="0"/>
      <dgm:spPr/>
    </dgm:pt>
    <dgm:pt modelId="{28FC70A7-0059-497E-B181-DE3350A31A6E}" type="pres">
      <dgm:prSet presAssocID="{CD3BD9C6-89C3-4933-9B9B-29448D958110}" presName="rootText" presStyleLbl="node2" presStyleIdx="2" presStyleCnt="4">
        <dgm:presLayoutVars>
          <dgm:chPref val="3"/>
        </dgm:presLayoutVars>
      </dgm:prSet>
      <dgm:spPr/>
      <dgm:t>
        <a:bodyPr/>
        <a:lstStyle/>
        <a:p>
          <a:endParaRPr lang="tr-TR"/>
        </a:p>
      </dgm:t>
    </dgm:pt>
    <dgm:pt modelId="{C404280D-6525-40A8-AC94-21DDA42157AA}" type="pres">
      <dgm:prSet presAssocID="{CD3BD9C6-89C3-4933-9B9B-29448D958110}" presName="rootConnector" presStyleLbl="node2" presStyleIdx="2" presStyleCnt="4"/>
      <dgm:spPr/>
      <dgm:t>
        <a:bodyPr/>
        <a:lstStyle/>
        <a:p>
          <a:endParaRPr lang="tr-TR"/>
        </a:p>
      </dgm:t>
    </dgm:pt>
    <dgm:pt modelId="{3666A668-4CB2-4337-A71B-60BB9641431E}" type="pres">
      <dgm:prSet presAssocID="{CD3BD9C6-89C3-4933-9B9B-29448D958110}" presName="hierChild4" presStyleCnt="0"/>
      <dgm:spPr/>
    </dgm:pt>
    <dgm:pt modelId="{6163042D-A783-4F5C-A21E-7055B805E1D2}" type="pres">
      <dgm:prSet presAssocID="{1086C9CF-E45E-4914-8119-7E1DE0E1C46B}" presName="Name37" presStyleLbl="parChTrans1D3" presStyleIdx="0" presStyleCnt="1"/>
      <dgm:spPr/>
      <dgm:t>
        <a:bodyPr/>
        <a:lstStyle/>
        <a:p>
          <a:endParaRPr lang="tr-TR"/>
        </a:p>
      </dgm:t>
    </dgm:pt>
    <dgm:pt modelId="{E7B11869-073E-4EA1-BB63-5D345607F8C4}" type="pres">
      <dgm:prSet presAssocID="{D825ED50-24A3-4677-B512-1EFDE9FD230F}" presName="hierRoot2" presStyleCnt="0">
        <dgm:presLayoutVars>
          <dgm:hierBranch val="init"/>
        </dgm:presLayoutVars>
      </dgm:prSet>
      <dgm:spPr/>
    </dgm:pt>
    <dgm:pt modelId="{7E33FFF0-F919-4067-B11D-F9355FC92360}" type="pres">
      <dgm:prSet presAssocID="{D825ED50-24A3-4677-B512-1EFDE9FD230F}" presName="rootComposite" presStyleCnt="0"/>
      <dgm:spPr/>
    </dgm:pt>
    <dgm:pt modelId="{CDEB077E-FF00-48AB-A00E-E366FAF741E0}" type="pres">
      <dgm:prSet presAssocID="{D825ED50-24A3-4677-B512-1EFDE9FD230F}" presName="rootText" presStyleLbl="node3" presStyleIdx="0" presStyleCnt="1" custScaleX="163688">
        <dgm:presLayoutVars>
          <dgm:chPref val="3"/>
        </dgm:presLayoutVars>
      </dgm:prSet>
      <dgm:spPr/>
      <dgm:t>
        <a:bodyPr/>
        <a:lstStyle/>
        <a:p>
          <a:endParaRPr lang="tr-TR"/>
        </a:p>
      </dgm:t>
    </dgm:pt>
    <dgm:pt modelId="{8D90516D-0648-4E73-9901-CE065E4D2079}" type="pres">
      <dgm:prSet presAssocID="{D825ED50-24A3-4677-B512-1EFDE9FD230F}" presName="rootConnector" presStyleLbl="node3" presStyleIdx="0" presStyleCnt="1"/>
      <dgm:spPr/>
      <dgm:t>
        <a:bodyPr/>
        <a:lstStyle/>
        <a:p>
          <a:endParaRPr lang="tr-TR"/>
        </a:p>
      </dgm:t>
    </dgm:pt>
    <dgm:pt modelId="{E098DF3C-9663-4CFA-966B-9BED424F9E4D}" type="pres">
      <dgm:prSet presAssocID="{D825ED50-24A3-4677-B512-1EFDE9FD230F}" presName="hierChild4" presStyleCnt="0"/>
      <dgm:spPr/>
    </dgm:pt>
    <dgm:pt modelId="{604587BF-1BAD-4A1F-A01D-02C674667352}" type="pres">
      <dgm:prSet presAssocID="{D825ED50-24A3-4677-B512-1EFDE9FD230F}" presName="hierChild5" presStyleCnt="0"/>
      <dgm:spPr/>
    </dgm:pt>
    <dgm:pt modelId="{83E70287-D854-4E14-9B0E-AD1177008C0D}" type="pres">
      <dgm:prSet presAssocID="{93DF8B96-D032-4475-94E9-82D42FA0A7F8}" presName="Name111" presStyleLbl="parChTrans1D4" presStyleIdx="0" presStyleCnt="2"/>
      <dgm:spPr/>
      <dgm:t>
        <a:bodyPr/>
        <a:lstStyle/>
        <a:p>
          <a:endParaRPr lang="tr-TR"/>
        </a:p>
      </dgm:t>
    </dgm:pt>
    <dgm:pt modelId="{26D2817C-CD9C-41A1-A702-6C98CCA23B3B}" type="pres">
      <dgm:prSet presAssocID="{98184007-D894-46C8-8A2B-A27835330C98}" presName="hierRoot3" presStyleCnt="0">
        <dgm:presLayoutVars>
          <dgm:hierBranch val="init"/>
        </dgm:presLayoutVars>
      </dgm:prSet>
      <dgm:spPr/>
    </dgm:pt>
    <dgm:pt modelId="{2B172AC5-A073-40CB-941D-BB44D4160D2E}" type="pres">
      <dgm:prSet presAssocID="{98184007-D894-46C8-8A2B-A27835330C98}" presName="rootComposite3" presStyleCnt="0"/>
      <dgm:spPr/>
    </dgm:pt>
    <dgm:pt modelId="{60B1CB7A-69F7-4C08-90A3-E57601173217}" type="pres">
      <dgm:prSet presAssocID="{98184007-D894-46C8-8A2B-A27835330C98}" presName="rootText3" presStyleLbl="asst3" presStyleIdx="0" presStyleCnt="2">
        <dgm:presLayoutVars>
          <dgm:chPref val="3"/>
        </dgm:presLayoutVars>
      </dgm:prSet>
      <dgm:spPr/>
      <dgm:t>
        <a:bodyPr/>
        <a:lstStyle/>
        <a:p>
          <a:endParaRPr lang="tr-TR"/>
        </a:p>
      </dgm:t>
    </dgm:pt>
    <dgm:pt modelId="{542A0CDC-2ECD-46C9-B90B-9745975BD96C}" type="pres">
      <dgm:prSet presAssocID="{98184007-D894-46C8-8A2B-A27835330C98}" presName="rootConnector3" presStyleLbl="asst3" presStyleIdx="0" presStyleCnt="2"/>
      <dgm:spPr/>
      <dgm:t>
        <a:bodyPr/>
        <a:lstStyle/>
        <a:p>
          <a:endParaRPr lang="tr-TR"/>
        </a:p>
      </dgm:t>
    </dgm:pt>
    <dgm:pt modelId="{B9E741E4-01E9-49F0-B05C-AFF32C9C6EC6}" type="pres">
      <dgm:prSet presAssocID="{98184007-D894-46C8-8A2B-A27835330C98}" presName="hierChild6" presStyleCnt="0"/>
      <dgm:spPr/>
    </dgm:pt>
    <dgm:pt modelId="{1F738A90-6310-4347-8B63-0B10F1F065A4}" type="pres">
      <dgm:prSet presAssocID="{98184007-D894-46C8-8A2B-A27835330C98}" presName="hierChild7" presStyleCnt="0"/>
      <dgm:spPr/>
    </dgm:pt>
    <dgm:pt modelId="{04159E0E-B4E4-454A-8A78-CF91CC4C86B0}" type="pres">
      <dgm:prSet presAssocID="{E77E8F71-6E20-4B8C-98FF-3E196E1F0EC5}" presName="Name111" presStyleLbl="parChTrans1D4" presStyleIdx="1" presStyleCnt="2"/>
      <dgm:spPr/>
      <dgm:t>
        <a:bodyPr/>
        <a:lstStyle/>
        <a:p>
          <a:endParaRPr lang="tr-TR"/>
        </a:p>
      </dgm:t>
    </dgm:pt>
    <dgm:pt modelId="{060BE924-4937-4957-BF69-46ED6F11409B}" type="pres">
      <dgm:prSet presAssocID="{4B5F5B4B-19F6-4390-BF02-CE5C008103BE}" presName="hierRoot3" presStyleCnt="0">
        <dgm:presLayoutVars>
          <dgm:hierBranch val="init"/>
        </dgm:presLayoutVars>
      </dgm:prSet>
      <dgm:spPr/>
    </dgm:pt>
    <dgm:pt modelId="{16FD61B4-B1CC-4F26-8572-5FD5FDB46BAF}" type="pres">
      <dgm:prSet presAssocID="{4B5F5B4B-19F6-4390-BF02-CE5C008103BE}" presName="rootComposite3" presStyleCnt="0"/>
      <dgm:spPr/>
    </dgm:pt>
    <dgm:pt modelId="{F443EFFD-54BB-4490-AE04-C2486CDF9E74}" type="pres">
      <dgm:prSet presAssocID="{4B5F5B4B-19F6-4390-BF02-CE5C008103BE}" presName="rootText3" presStyleLbl="asst3" presStyleIdx="1" presStyleCnt="2">
        <dgm:presLayoutVars>
          <dgm:chPref val="3"/>
        </dgm:presLayoutVars>
      </dgm:prSet>
      <dgm:spPr/>
      <dgm:t>
        <a:bodyPr/>
        <a:lstStyle/>
        <a:p>
          <a:endParaRPr lang="tr-TR"/>
        </a:p>
      </dgm:t>
    </dgm:pt>
    <dgm:pt modelId="{ED4435A7-F437-49B2-8429-8A58FF0B24F9}" type="pres">
      <dgm:prSet presAssocID="{4B5F5B4B-19F6-4390-BF02-CE5C008103BE}" presName="rootConnector3" presStyleLbl="asst3" presStyleIdx="1" presStyleCnt="2"/>
      <dgm:spPr/>
      <dgm:t>
        <a:bodyPr/>
        <a:lstStyle/>
        <a:p>
          <a:endParaRPr lang="tr-TR"/>
        </a:p>
      </dgm:t>
    </dgm:pt>
    <dgm:pt modelId="{1BD025F7-AAF9-4BC3-A394-F042C19DFFA2}" type="pres">
      <dgm:prSet presAssocID="{4B5F5B4B-19F6-4390-BF02-CE5C008103BE}" presName="hierChild6" presStyleCnt="0"/>
      <dgm:spPr/>
    </dgm:pt>
    <dgm:pt modelId="{60C9FC63-2AFD-4258-9AE0-8435974595C9}" type="pres">
      <dgm:prSet presAssocID="{4B5F5B4B-19F6-4390-BF02-CE5C008103BE}" presName="hierChild7" presStyleCnt="0"/>
      <dgm:spPr/>
    </dgm:pt>
    <dgm:pt modelId="{BC494E67-BC31-4449-B1C1-5E3A1CF88536}" type="pres">
      <dgm:prSet presAssocID="{CD3BD9C6-89C3-4933-9B9B-29448D958110}" presName="hierChild5" presStyleCnt="0"/>
      <dgm:spPr/>
    </dgm:pt>
    <dgm:pt modelId="{5071F006-8057-49ED-BBBB-84AEE0101F47}" type="pres">
      <dgm:prSet presAssocID="{DCEBD3F3-500E-441F-97BB-EB72287198A9}" presName="Name37" presStyleLbl="parChTrans1D2" presStyleIdx="3" presStyleCnt="4"/>
      <dgm:spPr/>
      <dgm:t>
        <a:bodyPr/>
        <a:lstStyle/>
        <a:p>
          <a:endParaRPr lang="tr-TR"/>
        </a:p>
      </dgm:t>
    </dgm:pt>
    <dgm:pt modelId="{BCB60E84-65A2-4CEC-82DA-9C134E3C6C62}" type="pres">
      <dgm:prSet presAssocID="{3394329E-CEA7-4214-8AC2-F2CDC0C919EC}" presName="hierRoot2" presStyleCnt="0">
        <dgm:presLayoutVars>
          <dgm:hierBranch val="init"/>
        </dgm:presLayoutVars>
      </dgm:prSet>
      <dgm:spPr/>
    </dgm:pt>
    <dgm:pt modelId="{7E1F5773-90F2-48A3-932B-09DB2EBBEE65}" type="pres">
      <dgm:prSet presAssocID="{3394329E-CEA7-4214-8AC2-F2CDC0C919EC}" presName="rootComposite" presStyleCnt="0"/>
      <dgm:spPr/>
    </dgm:pt>
    <dgm:pt modelId="{3281EF97-D75D-4236-BF85-C5C93B3B09C6}" type="pres">
      <dgm:prSet presAssocID="{3394329E-CEA7-4214-8AC2-F2CDC0C919EC}" presName="rootText" presStyleLbl="node2" presStyleIdx="3" presStyleCnt="4">
        <dgm:presLayoutVars>
          <dgm:chPref val="3"/>
        </dgm:presLayoutVars>
      </dgm:prSet>
      <dgm:spPr/>
      <dgm:t>
        <a:bodyPr/>
        <a:lstStyle/>
        <a:p>
          <a:endParaRPr lang="tr-TR"/>
        </a:p>
      </dgm:t>
    </dgm:pt>
    <dgm:pt modelId="{94064F92-589A-4490-8849-9FAAF21D018F}" type="pres">
      <dgm:prSet presAssocID="{3394329E-CEA7-4214-8AC2-F2CDC0C919EC}" presName="rootConnector" presStyleLbl="node2" presStyleIdx="3" presStyleCnt="4"/>
      <dgm:spPr/>
      <dgm:t>
        <a:bodyPr/>
        <a:lstStyle/>
        <a:p>
          <a:endParaRPr lang="tr-TR"/>
        </a:p>
      </dgm:t>
    </dgm:pt>
    <dgm:pt modelId="{C61DCB5F-722E-4BF3-ABAE-688E0B847FCF}" type="pres">
      <dgm:prSet presAssocID="{3394329E-CEA7-4214-8AC2-F2CDC0C919EC}" presName="hierChild4" presStyleCnt="0"/>
      <dgm:spPr/>
    </dgm:pt>
    <dgm:pt modelId="{0E4BFBA9-9D3E-467A-AF51-D5E77F8956D0}" type="pres">
      <dgm:prSet presAssocID="{3394329E-CEA7-4214-8AC2-F2CDC0C919EC}" presName="hierChild5" presStyleCnt="0"/>
      <dgm:spPr/>
    </dgm:pt>
    <dgm:pt modelId="{35BC237E-64D5-4A7B-8108-F916FF1AA4CE}" type="pres">
      <dgm:prSet presAssocID="{C982CC35-D121-4A4B-BD04-0965B00C4426}" presName="hierChild3" presStyleCnt="0"/>
      <dgm:spPr/>
    </dgm:pt>
  </dgm:ptLst>
  <dgm:cxnLst>
    <dgm:cxn modelId="{E3D7C769-8310-4F94-9534-606E5F41499F}" type="presOf" srcId="{DCEBD3F3-500E-441F-97BB-EB72287198A9}" destId="{5071F006-8057-49ED-BBBB-84AEE0101F47}" srcOrd="0" destOrd="0" presId="urn:microsoft.com/office/officeart/2005/8/layout/orgChart1"/>
    <dgm:cxn modelId="{E81000A4-D112-48A3-9DF1-DA2F3E9931F2}" type="presOf" srcId="{E77E8F71-6E20-4B8C-98FF-3E196E1F0EC5}" destId="{04159E0E-B4E4-454A-8A78-CF91CC4C86B0}" srcOrd="0" destOrd="0" presId="urn:microsoft.com/office/officeart/2005/8/layout/orgChart1"/>
    <dgm:cxn modelId="{BB3DDAD3-23FD-4A8F-897C-C5167C8F5A97}" type="presOf" srcId="{C982CC35-D121-4A4B-BD04-0965B00C4426}" destId="{F2139927-C41A-4034-99EB-A30EAE77AC4B}" srcOrd="0" destOrd="0" presId="urn:microsoft.com/office/officeart/2005/8/layout/orgChart1"/>
    <dgm:cxn modelId="{087D6482-4EC8-46E4-85A0-B1F2FE624519}" srcId="{C982CC35-D121-4A4B-BD04-0965B00C4426}" destId="{CD3BD9C6-89C3-4933-9B9B-29448D958110}" srcOrd="2" destOrd="0" parTransId="{59CEAA75-C73E-4304-ADFB-BD90079CF17C}" sibTransId="{2290ED3F-8373-4392-82BC-7626F2819CD3}"/>
    <dgm:cxn modelId="{E5E8415B-3A72-4700-BDC9-31577C6A739B}" type="presOf" srcId="{3394329E-CEA7-4214-8AC2-F2CDC0C919EC}" destId="{3281EF97-D75D-4236-BF85-C5C93B3B09C6}" srcOrd="0" destOrd="0" presId="urn:microsoft.com/office/officeart/2005/8/layout/orgChart1"/>
    <dgm:cxn modelId="{089EDCFC-F205-47FF-A1C4-23A5D29D1698}" type="presOf" srcId="{DFAD3C78-62FB-474D-820D-EAE7E0AFFF9A}" destId="{0E3405B3-3DBC-465F-8B86-4D1684CFFEC1}" srcOrd="1" destOrd="0" presId="urn:microsoft.com/office/officeart/2005/8/layout/orgChart1"/>
    <dgm:cxn modelId="{F65A158F-BEC1-441B-9D1C-29DD2143BA28}" type="presOf" srcId="{4B5F5B4B-19F6-4390-BF02-CE5C008103BE}" destId="{ED4435A7-F437-49B2-8429-8A58FF0B24F9}" srcOrd="1" destOrd="0" presId="urn:microsoft.com/office/officeart/2005/8/layout/orgChart1"/>
    <dgm:cxn modelId="{ADD52912-5EB6-459E-99F5-D5793679A22A}" type="presOf" srcId="{93DF8B96-D032-4475-94E9-82D42FA0A7F8}" destId="{83E70287-D854-4E14-9B0E-AD1177008C0D}" srcOrd="0" destOrd="0" presId="urn:microsoft.com/office/officeart/2005/8/layout/orgChart1"/>
    <dgm:cxn modelId="{E5ED9CD8-7507-4F28-BA36-8F477AF69759}" type="presOf" srcId="{4B5F5B4B-19F6-4390-BF02-CE5C008103BE}" destId="{F443EFFD-54BB-4490-AE04-C2486CDF9E74}" srcOrd="0" destOrd="0" presId="urn:microsoft.com/office/officeart/2005/8/layout/orgChart1"/>
    <dgm:cxn modelId="{859FFCA4-509B-4D35-A653-13151280C7EB}" type="presOf" srcId="{59CEAA75-C73E-4304-ADFB-BD90079CF17C}" destId="{110C287D-77B9-4C2C-AE8A-7569384AF2D6}" srcOrd="0" destOrd="0" presId="urn:microsoft.com/office/officeart/2005/8/layout/orgChart1"/>
    <dgm:cxn modelId="{84189722-B3FB-42CE-B06B-71578D294233}" type="presOf" srcId="{3394329E-CEA7-4214-8AC2-F2CDC0C919EC}" destId="{94064F92-589A-4490-8849-9FAAF21D018F}" srcOrd="1" destOrd="0" presId="urn:microsoft.com/office/officeart/2005/8/layout/orgChart1"/>
    <dgm:cxn modelId="{BE5EFD5F-0F32-4BA3-AA4D-75E67CC7D8FB}" type="presOf" srcId="{5069D9CE-1069-46D5-9289-409D670D686C}" destId="{68586FCF-BB2C-4F3B-BC57-72819D65A1EF}" srcOrd="0" destOrd="0" presId="urn:microsoft.com/office/officeart/2005/8/layout/orgChart1"/>
    <dgm:cxn modelId="{9750E7BB-053D-4877-95F6-6810238B6B00}" srcId="{D825ED50-24A3-4677-B512-1EFDE9FD230F}" destId="{98184007-D894-46C8-8A2B-A27835330C98}" srcOrd="0" destOrd="0" parTransId="{93DF8B96-D032-4475-94E9-82D42FA0A7F8}" sibTransId="{9858AE18-814A-4140-966A-79F453F05EA2}"/>
    <dgm:cxn modelId="{B9CE23DD-1210-4787-9B0A-CCCAE2376D5C}" type="presOf" srcId="{FFA4E6AA-0D1A-43A6-8422-0BE97DCBE66B}" destId="{E7510B8C-9A5E-4158-AD8B-5CE174591BD7}" srcOrd="1" destOrd="0" presId="urn:microsoft.com/office/officeart/2005/8/layout/orgChart1"/>
    <dgm:cxn modelId="{EC1EFD30-27E2-42EC-A756-96D4B75031C9}" type="presOf" srcId="{DFAD3C78-62FB-474D-820D-EAE7E0AFFF9A}" destId="{53BFACA6-2B51-483F-BE8C-371323407CC1}" srcOrd="0" destOrd="0" presId="urn:microsoft.com/office/officeart/2005/8/layout/orgChart1"/>
    <dgm:cxn modelId="{340283DF-26BB-4398-9E4F-A9D5A85D38AD}" type="presOf" srcId="{98184007-D894-46C8-8A2B-A27835330C98}" destId="{60B1CB7A-69F7-4C08-90A3-E57601173217}" srcOrd="0" destOrd="0" presId="urn:microsoft.com/office/officeart/2005/8/layout/orgChart1"/>
    <dgm:cxn modelId="{E1B2ABC5-34B9-4F30-81DB-6BB9F71184DE}" srcId="{5069D9CE-1069-46D5-9289-409D670D686C}" destId="{C982CC35-D121-4A4B-BD04-0965B00C4426}" srcOrd="0" destOrd="0" parTransId="{890FEF24-0788-4658-BD6B-EB9B189F1CE6}" sibTransId="{04B7EF0F-318D-4070-AE8E-5D1DB3DC4D48}"/>
    <dgm:cxn modelId="{B037A359-688C-4A95-B972-578965DF6508}" srcId="{C982CC35-D121-4A4B-BD04-0965B00C4426}" destId="{DFAD3C78-62FB-474D-820D-EAE7E0AFFF9A}" srcOrd="1" destOrd="0" parTransId="{CA7CD8A4-BAC9-40FA-87A9-E0654094E989}" sibTransId="{F4E4A3F5-6E3B-4872-B1D0-F29169B0527F}"/>
    <dgm:cxn modelId="{9D69A718-A58B-4942-8B7E-AE2EE69C6393}" srcId="{C982CC35-D121-4A4B-BD04-0965B00C4426}" destId="{3394329E-CEA7-4214-8AC2-F2CDC0C919EC}" srcOrd="3" destOrd="0" parTransId="{DCEBD3F3-500E-441F-97BB-EB72287198A9}" sibTransId="{B5AE9CC8-20F2-476C-AE3D-F8446AB1D81D}"/>
    <dgm:cxn modelId="{DAD72AE0-3BFF-4679-9C74-18806FD92B41}" type="presOf" srcId="{1086C9CF-E45E-4914-8119-7E1DE0E1C46B}" destId="{6163042D-A783-4F5C-A21E-7055B805E1D2}" srcOrd="0" destOrd="0" presId="urn:microsoft.com/office/officeart/2005/8/layout/orgChart1"/>
    <dgm:cxn modelId="{5B428A01-8579-4317-B2CE-3C6B7A6D4074}" srcId="{CD3BD9C6-89C3-4933-9B9B-29448D958110}" destId="{D825ED50-24A3-4677-B512-1EFDE9FD230F}" srcOrd="0" destOrd="0" parTransId="{1086C9CF-E45E-4914-8119-7E1DE0E1C46B}" sibTransId="{5C6BF71E-2536-4A9B-A240-1F5AFD338854}"/>
    <dgm:cxn modelId="{7333699E-85BF-44D6-903E-182BF28C3645}" type="presOf" srcId="{D825ED50-24A3-4677-B512-1EFDE9FD230F}" destId="{8D90516D-0648-4E73-9901-CE065E4D2079}" srcOrd="1" destOrd="0" presId="urn:microsoft.com/office/officeart/2005/8/layout/orgChart1"/>
    <dgm:cxn modelId="{8E859B6B-D001-427A-B7BC-22B431263A8F}" type="presOf" srcId="{D825ED50-24A3-4677-B512-1EFDE9FD230F}" destId="{CDEB077E-FF00-48AB-A00E-E366FAF741E0}" srcOrd="0" destOrd="0" presId="urn:microsoft.com/office/officeart/2005/8/layout/orgChart1"/>
    <dgm:cxn modelId="{F6A03E71-A64F-489B-950F-8613D393411C}" srcId="{C982CC35-D121-4A4B-BD04-0965B00C4426}" destId="{FFA4E6AA-0D1A-43A6-8422-0BE97DCBE66B}" srcOrd="0" destOrd="0" parTransId="{F6324010-7BC5-4FE6-9217-91AF0DFC40DD}" sibTransId="{58DEAB5B-CCD8-42B5-9FBB-4DB8C8EDBAA0}"/>
    <dgm:cxn modelId="{1D1A3D77-2ADE-4B9B-9C4B-F34249A80BF8}" type="presOf" srcId="{98184007-D894-46C8-8A2B-A27835330C98}" destId="{542A0CDC-2ECD-46C9-B90B-9745975BD96C}" srcOrd="1" destOrd="0" presId="urn:microsoft.com/office/officeart/2005/8/layout/orgChart1"/>
    <dgm:cxn modelId="{799CF049-2FD4-4216-B74E-1F2BAB523566}" type="presOf" srcId="{C982CC35-D121-4A4B-BD04-0965B00C4426}" destId="{0D9637C0-E9A7-4BC0-A019-752C819F5FDB}" srcOrd="1" destOrd="0" presId="urn:microsoft.com/office/officeart/2005/8/layout/orgChart1"/>
    <dgm:cxn modelId="{38A440D1-46D1-40B8-BA7F-9456DCE49275}" type="presOf" srcId="{CD3BD9C6-89C3-4933-9B9B-29448D958110}" destId="{28FC70A7-0059-497E-B181-DE3350A31A6E}" srcOrd="0" destOrd="0" presId="urn:microsoft.com/office/officeart/2005/8/layout/orgChart1"/>
    <dgm:cxn modelId="{CDF35C5A-2FED-410F-ACC5-FAECC73EE62D}" type="presOf" srcId="{CD3BD9C6-89C3-4933-9B9B-29448D958110}" destId="{C404280D-6525-40A8-AC94-21DDA42157AA}" srcOrd="1" destOrd="0" presId="urn:microsoft.com/office/officeart/2005/8/layout/orgChart1"/>
    <dgm:cxn modelId="{44AEDC8A-8C49-43B2-A41E-183753C070BE}" type="presOf" srcId="{CA7CD8A4-BAC9-40FA-87A9-E0654094E989}" destId="{76B4B2EA-059D-444B-B94D-66892AF8F8B6}" srcOrd="0" destOrd="0" presId="urn:microsoft.com/office/officeart/2005/8/layout/orgChart1"/>
    <dgm:cxn modelId="{5210CFE9-1433-4B18-B628-ABEBE196C8FC}" type="presOf" srcId="{FFA4E6AA-0D1A-43A6-8422-0BE97DCBE66B}" destId="{4F7AF547-E44B-47F9-A098-9D97281A4DA7}" srcOrd="0" destOrd="0" presId="urn:microsoft.com/office/officeart/2005/8/layout/orgChart1"/>
    <dgm:cxn modelId="{2A2820C4-A2D0-4C19-BC8A-C35262F65989}" type="presOf" srcId="{F6324010-7BC5-4FE6-9217-91AF0DFC40DD}" destId="{B2C325F3-327A-450B-8974-4AC10AEF3F81}" srcOrd="0" destOrd="0" presId="urn:microsoft.com/office/officeart/2005/8/layout/orgChart1"/>
    <dgm:cxn modelId="{BD76E393-CCCA-4FFE-B03E-E56C84EC9060}" srcId="{D825ED50-24A3-4677-B512-1EFDE9FD230F}" destId="{4B5F5B4B-19F6-4390-BF02-CE5C008103BE}" srcOrd="1" destOrd="0" parTransId="{E77E8F71-6E20-4B8C-98FF-3E196E1F0EC5}" sibTransId="{DD6BA79A-D497-4D63-BF57-208E7B3F333F}"/>
    <dgm:cxn modelId="{F3BA2893-2F38-44E3-8A8D-F4263D092C9F}" type="presParOf" srcId="{68586FCF-BB2C-4F3B-BC57-72819D65A1EF}" destId="{A2F53AC5-D927-4419-9A42-36C3149D6438}" srcOrd="0" destOrd="0" presId="urn:microsoft.com/office/officeart/2005/8/layout/orgChart1"/>
    <dgm:cxn modelId="{C062337D-678E-4109-A0A6-57DD10D3C81E}" type="presParOf" srcId="{A2F53AC5-D927-4419-9A42-36C3149D6438}" destId="{D1A272AF-796A-4CD0-BB80-DC1C098F1496}" srcOrd="0" destOrd="0" presId="urn:microsoft.com/office/officeart/2005/8/layout/orgChart1"/>
    <dgm:cxn modelId="{B7C3EB9F-8313-4CA2-91DE-5105FF6E12B9}" type="presParOf" srcId="{D1A272AF-796A-4CD0-BB80-DC1C098F1496}" destId="{F2139927-C41A-4034-99EB-A30EAE77AC4B}" srcOrd="0" destOrd="0" presId="urn:microsoft.com/office/officeart/2005/8/layout/orgChart1"/>
    <dgm:cxn modelId="{77CAE41B-FE90-40C5-A3D1-FD4D120356F0}" type="presParOf" srcId="{D1A272AF-796A-4CD0-BB80-DC1C098F1496}" destId="{0D9637C0-E9A7-4BC0-A019-752C819F5FDB}" srcOrd="1" destOrd="0" presId="urn:microsoft.com/office/officeart/2005/8/layout/orgChart1"/>
    <dgm:cxn modelId="{145C2CC0-89C7-454D-8B89-470FB3EE19B4}" type="presParOf" srcId="{A2F53AC5-D927-4419-9A42-36C3149D6438}" destId="{446F0A7C-95B0-41D2-8728-A26EC5C37900}" srcOrd="1" destOrd="0" presId="urn:microsoft.com/office/officeart/2005/8/layout/orgChart1"/>
    <dgm:cxn modelId="{21FA4663-D1AE-4F1B-B193-A7AA643CF08E}" type="presParOf" srcId="{446F0A7C-95B0-41D2-8728-A26EC5C37900}" destId="{B2C325F3-327A-450B-8974-4AC10AEF3F81}" srcOrd="0" destOrd="0" presId="urn:microsoft.com/office/officeart/2005/8/layout/orgChart1"/>
    <dgm:cxn modelId="{EE936AA8-7F0F-422B-B864-DA2F1DD21ED0}" type="presParOf" srcId="{446F0A7C-95B0-41D2-8728-A26EC5C37900}" destId="{1BB838DE-4800-45B3-B90E-3857137616E8}" srcOrd="1" destOrd="0" presId="urn:microsoft.com/office/officeart/2005/8/layout/orgChart1"/>
    <dgm:cxn modelId="{382DE6C6-1307-4647-B5F0-78E2F226389D}" type="presParOf" srcId="{1BB838DE-4800-45B3-B90E-3857137616E8}" destId="{10A529D4-62C4-4F8B-8C63-BB72602F0007}" srcOrd="0" destOrd="0" presId="urn:microsoft.com/office/officeart/2005/8/layout/orgChart1"/>
    <dgm:cxn modelId="{290695ED-AFF9-4377-912A-CBDED9C21FDD}" type="presParOf" srcId="{10A529D4-62C4-4F8B-8C63-BB72602F0007}" destId="{4F7AF547-E44B-47F9-A098-9D97281A4DA7}" srcOrd="0" destOrd="0" presId="urn:microsoft.com/office/officeart/2005/8/layout/orgChart1"/>
    <dgm:cxn modelId="{CC6E9068-BB4E-4C26-B694-4229906E63A8}" type="presParOf" srcId="{10A529D4-62C4-4F8B-8C63-BB72602F0007}" destId="{E7510B8C-9A5E-4158-AD8B-5CE174591BD7}" srcOrd="1" destOrd="0" presId="urn:microsoft.com/office/officeart/2005/8/layout/orgChart1"/>
    <dgm:cxn modelId="{EC1AC50E-C258-4FBE-97AC-1C0581097EF9}" type="presParOf" srcId="{1BB838DE-4800-45B3-B90E-3857137616E8}" destId="{80440AB8-28D1-4607-9769-D1A33FE100BE}" srcOrd="1" destOrd="0" presId="urn:microsoft.com/office/officeart/2005/8/layout/orgChart1"/>
    <dgm:cxn modelId="{79C2BDE0-5AB2-4582-8E0B-7713BB6E8DDF}" type="presParOf" srcId="{1BB838DE-4800-45B3-B90E-3857137616E8}" destId="{DB97737D-39C4-41AC-BAAF-C3CB49FAA5B9}" srcOrd="2" destOrd="0" presId="urn:microsoft.com/office/officeart/2005/8/layout/orgChart1"/>
    <dgm:cxn modelId="{EAC8298E-2C8F-4DE8-BE6A-A56816564203}" type="presParOf" srcId="{446F0A7C-95B0-41D2-8728-A26EC5C37900}" destId="{76B4B2EA-059D-444B-B94D-66892AF8F8B6}" srcOrd="2" destOrd="0" presId="urn:microsoft.com/office/officeart/2005/8/layout/orgChart1"/>
    <dgm:cxn modelId="{357EE697-24D8-48F6-93B9-FD690A654605}" type="presParOf" srcId="{446F0A7C-95B0-41D2-8728-A26EC5C37900}" destId="{F845D31F-2E02-4E5F-BBD6-5EDCB15C3F83}" srcOrd="3" destOrd="0" presId="urn:microsoft.com/office/officeart/2005/8/layout/orgChart1"/>
    <dgm:cxn modelId="{2207D001-E069-4D7C-B6F0-CF3FE14C7E87}" type="presParOf" srcId="{F845D31F-2E02-4E5F-BBD6-5EDCB15C3F83}" destId="{7DFA9595-307A-4EB7-9AF4-8D062C818B76}" srcOrd="0" destOrd="0" presId="urn:microsoft.com/office/officeart/2005/8/layout/orgChart1"/>
    <dgm:cxn modelId="{C6CCF673-54D0-41DC-BB67-8B65556112A6}" type="presParOf" srcId="{7DFA9595-307A-4EB7-9AF4-8D062C818B76}" destId="{53BFACA6-2B51-483F-BE8C-371323407CC1}" srcOrd="0" destOrd="0" presId="urn:microsoft.com/office/officeart/2005/8/layout/orgChart1"/>
    <dgm:cxn modelId="{8B115BE7-AA22-405B-8759-3CF909FF1B4A}" type="presParOf" srcId="{7DFA9595-307A-4EB7-9AF4-8D062C818B76}" destId="{0E3405B3-3DBC-465F-8B86-4D1684CFFEC1}" srcOrd="1" destOrd="0" presId="urn:microsoft.com/office/officeart/2005/8/layout/orgChart1"/>
    <dgm:cxn modelId="{96D4AD9B-B009-43E8-8717-49116947559D}" type="presParOf" srcId="{F845D31F-2E02-4E5F-BBD6-5EDCB15C3F83}" destId="{D65A6141-D383-4455-948D-0D63F14F0A36}" srcOrd="1" destOrd="0" presId="urn:microsoft.com/office/officeart/2005/8/layout/orgChart1"/>
    <dgm:cxn modelId="{BDEA2594-E59F-47DA-A999-ED2BAE9EF731}" type="presParOf" srcId="{F845D31F-2E02-4E5F-BBD6-5EDCB15C3F83}" destId="{9A41751C-A342-4289-9972-B19D29CC1FEA}" srcOrd="2" destOrd="0" presId="urn:microsoft.com/office/officeart/2005/8/layout/orgChart1"/>
    <dgm:cxn modelId="{F063F2C8-083F-4894-BA31-80B75B450523}" type="presParOf" srcId="{446F0A7C-95B0-41D2-8728-A26EC5C37900}" destId="{110C287D-77B9-4C2C-AE8A-7569384AF2D6}" srcOrd="4" destOrd="0" presId="urn:microsoft.com/office/officeart/2005/8/layout/orgChart1"/>
    <dgm:cxn modelId="{BD376875-E987-4F52-B7F7-66F51457F41F}" type="presParOf" srcId="{446F0A7C-95B0-41D2-8728-A26EC5C37900}" destId="{77D90BF5-B8C5-498F-8C9B-BCF3C8617740}" srcOrd="5" destOrd="0" presId="urn:microsoft.com/office/officeart/2005/8/layout/orgChart1"/>
    <dgm:cxn modelId="{1FB2B5CB-3002-435D-94EE-BC5FEE478AF0}" type="presParOf" srcId="{77D90BF5-B8C5-498F-8C9B-BCF3C8617740}" destId="{E9A2D088-D512-4E97-9102-DBC87AD720E6}" srcOrd="0" destOrd="0" presId="urn:microsoft.com/office/officeart/2005/8/layout/orgChart1"/>
    <dgm:cxn modelId="{671AB132-F104-4D15-A562-3081578F773E}" type="presParOf" srcId="{E9A2D088-D512-4E97-9102-DBC87AD720E6}" destId="{28FC70A7-0059-497E-B181-DE3350A31A6E}" srcOrd="0" destOrd="0" presId="urn:microsoft.com/office/officeart/2005/8/layout/orgChart1"/>
    <dgm:cxn modelId="{9007E2BD-16D3-4B99-9947-33164512F5B2}" type="presParOf" srcId="{E9A2D088-D512-4E97-9102-DBC87AD720E6}" destId="{C404280D-6525-40A8-AC94-21DDA42157AA}" srcOrd="1" destOrd="0" presId="urn:microsoft.com/office/officeart/2005/8/layout/orgChart1"/>
    <dgm:cxn modelId="{D4A86634-8469-4489-B1F5-4A36A1C11BDF}" type="presParOf" srcId="{77D90BF5-B8C5-498F-8C9B-BCF3C8617740}" destId="{3666A668-4CB2-4337-A71B-60BB9641431E}" srcOrd="1" destOrd="0" presId="urn:microsoft.com/office/officeart/2005/8/layout/orgChart1"/>
    <dgm:cxn modelId="{67D87F83-D4E0-40AE-9E08-CB102C00A7EA}" type="presParOf" srcId="{3666A668-4CB2-4337-A71B-60BB9641431E}" destId="{6163042D-A783-4F5C-A21E-7055B805E1D2}" srcOrd="0" destOrd="0" presId="urn:microsoft.com/office/officeart/2005/8/layout/orgChart1"/>
    <dgm:cxn modelId="{600D0C24-9943-460C-BDBD-666E9A747FC8}" type="presParOf" srcId="{3666A668-4CB2-4337-A71B-60BB9641431E}" destId="{E7B11869-073E-4EA1-BB63-5D345607F8C4}" srcOrd="1" destOrd="0" presId="urn:microsoft.com/office/officeart/2005/8/layout/orgChart1"/>
    <dgm:cxn modelId="{143C2597-0184-46F3-8B17-5FD961D76097}" type="presParOf" srcId="{E7B11869-073E-4EA1-BB63-5D345607F8C4}" destId="{7E33FFF0-F919-4067-B11D-F9355FC92360}" srcOrd="0" destOrd="0" presId="urn:microsoft.com/office/officeart/2005/8/layout/orgChart1"/>
    <dgm:cxn modelId="{1FBA6A24-1012-4828-9A15-9D88AE81E697}" type="presParOf" srcId="{7E33FFF0-F919-4067-B11D-F9355FC92360}" destId="{CDEB077E-FF00-48AB-A00E-E366FAF741E0}" srcOrd="0" destOrd="0" presId="urn:microsoft.com/office/officeart/2005/8/layout/orgChart1"/>
    <dgm:cxn modelId="{F07F80BC-824B-4FB5-BDF3-FD84F5919B15}" type="presParOf" srcId="{7E33FFF0-F919-4067-B11D-F9355FC92360}" destId="{8D90516D-0648-4E73-9901-CE065E4D2079}" srcOrd="1" destOrd="0" presId="urn:microsoft.com/office/officeart/2005/8/layout/orgChart1"/>
    <dgm:cxn modelId="{09FF7D86-B7C7-420A-B8DE-4E2CC36CD2E5}" type="presParOf" srcId="{E7B11869-073E-4EA1-BB63-5D345607F8C4}" destId="{E098DF3C-9663-4CFA-966B-9BED424F9E4D}" srcOrd="1" destOrd="0" presId="urn:microsoft.com/office/officeart/2005/8/layout/orgChart1"/>
    <dgm:cxn modelId="{A253CDB4-46D5-49AF-901C-18DDD0DB0FA7}" type="presParOf" srcId="{E7B11869-073E-4EA1-BB63-5D345607F8C4}" destId="{604587BF-1BAD-4A1F-A01D-02C674667352}" srcOrd="2" destOrd="0" presId="urn:microsoft.com/office/officeart/2005/8/layout/orgChart1"/>
    <dgm:cxn modelId="{9FA7A3DE-1BAE-4E44-8943-BC2138E380EA}" type="presParOf" srcId="{604587BF-1BAD-4A1F-A01D-02C674667352}" destId="{83E70287-D854-4E14-9B0E-AD1177008C0D}" srcOrd="0" destOrd="0" presId="urn:microsoft.com/office/officeart/2005/8/layout/orgChart1"/>
    <dgm:cxn modelId="{616B24F3-46B7-46DF-9420-163361B94710}" type="presParOf" srcId="{604587BF-1BAD-4A1F-A01D-02C674667352}" destId="{26D2817C-CD9C-41A1-A702-6C98CCA23B3B}" srcOrd="1" destOrd="0" presId="urn:microsoft.com/office/officeart/2005/8/layout/orgChart1"/>
    <dgm:cxn modelId="{CBFE759B-5E17-4CA3-9CCC-E642189B9479}" type="presParOf" srcId="{26D2817C-CD9C-41A1-A702-6C98CCA23B3B}" destId="{2B172AC5-A073-40CB-941D-BB44D4160D2E}" srcOrd="0" destOrd="0" presId="urn:microsoft.com/office/officeart/2005/8/layout/orgChart1"/>
    <dgm:cxn modelId="{80CA70D2-5C48-4FB8-A9A1-BB73A79FBDEE}" type="presParOf" srcId="{2B172AC5-A073-40CB-941D-BB44D4160D2E}" destId="{60B1CB7A-69F7-4C08-90A3-E57601173217}" srcOrd="0" destOrd="0" presId="urn:microsoft.com/office/officeart/2005/8/layout/orgChart1"/>
    <dgm:cxn modelId="{6BDF0247-29E7-4019-A51E-B11D7E4373A9}" type="presParOf" srcId="{2B172AC5-A073-40CB-941D-BB44D4160D2E}" destId="{542A0CDC-2ECD-46C9-B90B-9745975BD96C}" srcOrd="1" destOrd="0" presId="urn:microsoft.com/office/officeart/2005/8/layout/orgChart1"/>
    <dgm:cxn modelId="{08D607E7-3BF1-4F81-8760-C0FD5540DFB2}" type="presParOf" srcId="{26D2817C-CD9C-41A1-A702-6C98CCA23B3B}" destId="{B9E741E4-01E9-49F0-B05C-AFF32C9C6EC6}" srcOrd="1" destOrd="0" presId="urn:microsoft.com/office/officeart/2005/8/layout/orgChart1"/>
    <dgm:cxn modelId="{057F9859-8BF9-425F-B455-67F48971A4BB}" type="presParOf" srcId="{26D2817C-CD9C-41A1-A702-6C98CCA23B3B}" destId="{1F738A90-6310-4347-8B63-0B10F1F065A4}" srcOrd="2" destOrd="0" presId="urn:microsoft.com/office/officeart/2005/8/layout/orgChart1"/>
    <dgm:cxn modelId="{7133C456-04D0-439E-BDFF-3759AE7186AC}" type="presParOf" srcId="{604587BF-1BAD-4A1F-A01D-02C674667352}" destId="{04159E0E-B4E4-454A-8A78-CF91CC4C86B0}" srcOrd="2" destOrd="0" presId="urn:microsoft.com/office/officeart/2005/8/layout/orgChart1"/>
    <dgm:cxn modelId="{865E6588-3B0E-4558-BC9F-699337907260}" type="presParOf" srcId="{604587BF-1BAD-4A1F-A01D-02C674667352}" destId="{060BE924-4937-4957-BF69-46ED6F11409B}" srcOrd="3" destOrd="0" presId="urn:microsoft.com/office/officeart/2005/8/layout/orgChart1"/>
    <dgm:cxn modelId="{61AADC71-2710-4B65-A105-4EAE4841DF84}" type="presParOf" srcId="{060BE924-4937-4957-BF69-46ED6F11409B}" destId="{16FD61B4-B1CC-4F26-8572-5FD5FDB46BAF}" srcOrd="0" destOrd="0" presId="urn:microsoft.com/office/officeart/2005/8/layout/orgChart1"/>
    <dgm:cxn modelId="{EE76F924-CB85-4932-8D8E-D8141122194F}" type="presParOf" srcId="{16FD61B4-B1CC-4F26-8572-5FD5FDB46BAF}" destId="{F443EFFD-54BB-4490-AE04-C2486CDF9E74}" srcOrd="0" destOrd="0" presId="urn:microsoft.com/office/officeart/2005/8/layout/orgChart1"/>
    <dgm:cxn modelId="{E0209F47-BB95-4DC6-83DD-D25B526DFA45}" type="presParOf" srcId="{16FD61B4-B1CC-4F26-8572-5FD5FDB46BAF}" destId="{ED4435A7-F437-49B2-8429-8A58FF0B24F9}" srcOrd="1" destOrd="0" presId="urn:microsoft.com/office/officeart/2005/8/layout/orgChart1"/>
    <dgm:cxn modelId="{F1A1639D-7473-4BE9-AB66-E68192359770}" type="presParOf" srcId="{060BE924-4937-4957-BF69-46ED6F11409B}" destId="{1BD025F7-AAF9-4BC3-A394-F042C19DFFA2}" srcOrd="1" destOrd="0" presId="urn:microsoft.com/office/officeart/2005/8/layout/orgChart1"/>
    <dgm:cxn modelId="{190ECE9A-1F65-4B96-B182-3328C1EE553A}" type="presParOf" srcId="{060BE924-4937-4957-BF69-46ED6F11409B}" destId="{60C9FC63-2AFD-4258-9AE0-8435974595C9}" srcOrd="2" destOrd="0" presId="urn:microsoft.com/office/officeart/2005/8/layout/orgChart1"/>
    <dgm:cxn modelId="{FFFCB01C-5F79-4116-8151-484BC9186DC6}" type="presParOf" srcId="{77D90BF5-B8C5-498F-8C9B-BCF3C8617740}" destId="{BC494E67-BC31-4449-B1C1-5E3A1CF88536}" srcOrd="2" destOrd="0" presId="urn:microsoft.com/office/officeart/2005/8/layout/orgChart1"/>
    <dgm:cxn modelId="{53060673-D8BB-45D2-8264-A97A54DDC371}" type="presParOf" srcId="{446F0A7C-95B0-41D2-8728-A26EC5C37900}" destId="{5071F006-8057-49ED-BBBB-84AEE0101F47}" srcOrd="6" destOrd="0" presId="urn:microsoft.com/office/officeart/2005/8/layout/orgChart1"/>
    <dgm:cxn modelId="{9EB44485-879B-4000-A731-152EB0DD2510}" type="presParOf" srcId="{446F0A7C-95B0-41D2-8728-A26EC5C37900}" destId="{BCB60E84-65A2-4CEC-82DA-9C134E3C6C62}" srcOrd="7" destOrd="0" presId="urn:microsoft.com/office/officeart/2005/8/layout/orgChart1"/>
    <dgm:cxn modelId="{12133D8D-39F2-4FC3-A208-C75CEB1C1422}" type="presParOf" srcId="{BCB60E84-65A2-4CEC-82DA-9C134E3C6C62}" destId="{7E1F5773-90F2-48A3-932B-09DB2EBBEE65}" srcOrd="0" destOrd="0" presId="urn:microsoft.com/office/officeart/2005/8/layout/orgChart1"/>
    <dgm:cxn modelId="{D9FB06B8-3509-4F05-BC5F-40C778AA5EEF}" type="presParOf" srcId="{7E1F5773-90F2-48A3-932B-09DB2EBBEE65}" destId="{3281EF97-D75D-4236-BF85-C5C93B3B09C6}" srcOrd="0" destOrd="0" presId="urn:microsoft.com/office/officeart/2005/8/layout/orgChart1"/>
    <dgm:cxn modelId="{7BA1C4E5-F2B5-4BAD-9846-058BF6B7305A}" type="presParOf" srcId="{7E1F5773-90F2-48A3-932B-09DB2EBBEE65}" destId="{94064F92-589A-4490-8849-9FAAF21D018F}" srcOrd="1" destOrd="0" presId="urn:microsoft.com/office/officeart/2005/8/layout/orgChart1"/>
    <dgm:cxn modelId="{704AC80C-34F5-46B1-A2E2-B875B50456B4}" type="presParOf" srcId="{BCB60E84-65A2-4CEC-82DA-9C134E3C6C62}" destId="{C61DCB5F-722E-4BF3-ABAE-688E0B847FCF}" srcOrd="1" destOrd="0" presId="urn:microsoft.com/office/officeart/2005/8/layout/orgChart1"/>
    <dgm:cxn modelId="{E22C493F-F946-45B5-8E85-8EA3CDE7A8B2}" type="presParOf" srcId="{BCB60E84-65A2-4CEC-82DA-9C134E3C6C62}" destId="{0E4BFBA9-9D3E-467A-AF51-D5E77F8956D0}" srcOrd="2" destOrd="0" presId="urn:microsoft.com/office/officeart/2005/8/layout/orgChart1"/>
    <dgm:cxn modelId="{5C2CABAC-E30B-412E-9BF4-49B0FFF134AC}" type="presParOf" srcId="{A2F53AC5-D927-4419-9A42-36C3149D6438}" destId="{35BC237E-64D5-4A7B-8108-F916FF1AA4CE}"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0D830-23A4-49EB-84E2-28F9E42694E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286D0FD6-D527-409A-81CC-0B157CC8839B}">
      <dgm:prSet phldrT="[Metin]"/>
      <dgm:spPr/>
      <dgm:t>
        <a:bodyPr/>
        <a:lstStyle/>
        <a:p>
          <a:r>
            <a:rPr lang="tr-TR" dirty="0" smtClean="0"/>
            <a:t>Östrojen ↓</a:t>
          </a:r>
          <a:endParaRPr lang="tr-TR" dirty="0"/>
        </a:p>
      </dgm:t>
    </dgm:pt>
    <dgm:pt modelId="{FF643F9B-E165-43E2-8C8E-E6F696AD5CAA}" type="parTrans" cxnId="{0E315E26-70D7-469E-A230-53E82B6B9C25}">
      <dgm:prSet/>
      <dgm:spPr/>
      <dgm:t>
        <a:bodyPr/>
        <a:lstStyle/>
        <a:p>
          <a:endParaRPr lang="tr-TR"/>
        </a:p>
      </dgm:t>
    </dgm:pt>
    <dgm:pt modelId="{E311525F-0113-489F-94A0-01153254C351}" type="sibTrans" cxnId="{0E315E26-70D7-469E-A230-53E82B6B9C25}">
      <dgm:prSet/>
      <dgm:spPr/>
      <dgm:t>
        <a:bodyPr/>
        <a:lstStyle/>
        <a:p>
          <a:endParaRPr lang="tr-TR"/>
        </a:p>
      </dgm:t>
    </dgm:pt>
    <dgm:pt modelId="{30007A1B-88D5-4A9E-9A10-6EC239C4216F}">
      <dgm:prSet phldrT="[Metin]"/>
      <dgm:spPr/>
      <dgm:t>
        <a:bodyPr/>
        <a:lstStyle/>
        <a:p>
          <a:r>
            <a:rPr lang="tr-TR" dirty="0" err="1" smtClean="0"/>
            <a:t>Androjen</a:t>
          </a:r>
          <a:r>
            <a:rPr lang="tr-TR" dirty="0" smtClean="0"/>
            <a:t>/östrojen ↑</a:t>
          </a:r>
          <a:endParaRPr lang="tr-TR" dirty="0"/>
        </a:p>
      </dgm:t>
    </dgm:pt>
    <dgm:pt modelId="{5A8A966D-AFEF-44AF-A8A6-5A0C21F35AC0}" type="parTrans" cxnId="{EFA2E5F5-5C6A-4A6F-A1FF-2CCABA91787F}">
      <dgm:prSet/>
      <dgm:spPr/>
      <dgm:t>
        <a:bodyPr/>
        <a:lstStyle/>
        <a:p>
          <a:endParaRPr lang="tr-TR"/>
        </a:p>
      </dgm:t>
    </dgm:pt>
    <dgm:pt modelId="{0848090D-C512-49C9-B1D8-7A9712971D09}" type="sibTrans" cxnId="{EFA2E5F5-5C6A-4A6F-A1FF-2CCABA91787F}">
      <dgm:prSet/>
      <dgm:spPr/>
      <dgm:t>
        <a:bodyPr/>
        <a:lstStyle/>
        <a:p>
          <a:endParaRPr lang="tr-TR"/>
        </a:p>
      </dgm:t>
    </dgm:pt>
    <dgm:pt modelId="{9F16C87D-E15A-428E-82D7-7F1F36FFF11D}">
      <dgm:prSet phldrT="[Metin]"/>
      <dgm:spPr/>
      <dgm:t>
        <a:bodyPr/>
        <a:lstStyle/>
        <a:p>
          <a:r>
            <a:rPr lang="tr-TR" dirty="0" smtClean="0"/>
            <a:t>SHBG ↓</a:t>
          </a:r>
          <a:endParaRPr lang="tr-TR" dirty="0"/>
        </a:p>
      </dgm:t>
    </dgm:pt>
    <dgm:pt modelId="{8739F225-F5A1-4D17-8B62-73872A887DBA}" type="parTrans" cxnId="{645F0BDF-A2DC-42AB-8FD8-03C273A7465B}">
      <dgm:prSet/>
      <dgm:spPr/>
      <dgm:t>
        <a:bodyPr/>
        <a:lstStyle/>
        <a:p>
          <a:endParaRPr lang="tr-TR"/>
        </a:p>
      </dgm:t>
    </dgm:pt>
    <dgm:pt modelId="{73BB8983-2258-4D8E-8FFF-860F8DC48BFC}" type="sibTrans" cxnId="{645F0BDF-A2DC-42AB-8FD8-03C273A7465B}">
      <dgm:prSet/>
      <dgm:spPr/>
      <dgm:t>
        <a:bodyPr/>
        <a:lstStyle/>
        <a:p>
          <a:endParaRPr lang="tr-TR"/>
        </a:p>
      </dgm:t>
    </dgm:pt>
    <dgm:pt modelId="{10E8EA60-3794-4D51-BB1E-F66C19501607}">
      <dgm:prSet/>
      <dgm:spPr/>
      <dgm:t>
        <a:bodyPr/>
        <a:lstStyle/>
        <a:p>
          <a:r>
            <a:rPr lang="tr-TR" dirty="0" err="1" smtClean="0"/>
            <a:t>Hiperandrojenemi</a:t>
          </a:r>
          <a:r>
            <a:rPr lang="tr-TR" dirty="0" smtClean="0"/>
            <a:t> </a:t>
          </a:r>
          <a:endParaRPr lang="tr-TR" dirty="0"/>
        </a:p>
      </dgm:t>
    </dgm:pt>
    <dgm:pt modelId="{FD9750CE-E3B9-48DA-9BDE-71E062478B16}" type="parTrans" cxnId="{55F85B7D-5D80-4443-9ADA-70D28CA01F20}">
      <dgm:prSet/>
      <dgm:spPr/>
      <dgm:t>
        <a:bodyPr/>
        <a:lstStyle/>
        <a:p>
          <a:endParaRPr lang="tr-TR"/>
        </a:p>
      </dgm:t>
    </dgm:pt>
    <dgm:pt modelId="{AC2CD759-9FD9-4301-A318-72C6CC9D4D40}" type="sibTrans" cxnId="{55F85B7D-5D80-4443-9ADA-70D28CA01F20}">
      <dgm:prSet/>
      <dgm:spPr/>
      <dgm:t>
        <a:bodyPr/>
        <a:lstStyle/>
        <a:p>
          <a:endParaRPr lang="tr-TR"/>
        </a:p>
      </dgm:t>
    </dgm:pt>
    <dgm:pt modelId="{EACB9C31-E43F-41B4-AD1A-5076B159C5D5}" type="pres">
      <dgm:prSet presAssocID="{A1A0D830-23A4-49EB-84E2-28F9E42694ED}" presName="outerComposite" presStyleCnt="0">
        <dgm:presLayoutVars>
          <dgm:chMax val="5"/>
          <dgm:dir/>
          <dgm:resizeHandles val="exact"/>
        </dgm:presLayoutVars>
      </dgm:prSet>
      <dgm:spPr/>
      <dgm:t>
        <a:bodyPr/>
        <a:lstStyle/>
        <a:p>
          <a:endParaRPr lang="tr-TR"/>
        </a:p>
      </dgm:t>
    </dgm:pt>
    <dgm:pt modelId="{183C468E-E86E-450C-A698-6E28F101F191}" type="pres">
      <dgm:prSet presAssocID="{A1A0D830-23A4-49EB-84E2-28F9E42694ED}" presName="dummyMaxCanvas" presStyleCnt="0">
        <dgm:presLayoutVars/>
      </dgm:prSet>
      <dgm:spPr/>
    </dgm:pt>
    <dgm:pt modelId="{80AC3F03-C887-4E91-95D9-DA32DDA2FA01}" type="pres">
      <dgm:prSet presAssocID="{A1A0D830-23A4-49EB-84E2-28F9E42694ED}" presName="FourNodes_1" presStyleLbl="node1" presStyleIdx="0" presStyleCnt="4">
        <dgm:presLayoutVars>
          <dgm:bulletEnabled val="1"/>
        </dgm:presLayoutVars>
      </dgm:prSet>
      <dgm:spPr/>
      <dgm:t>
        <a:bodyPr/>
        <a:lstStyle/>
        <a:p>
          <a:endParaRPr lang="tr-TR"/>
        </a:p>
      </dgm:t>
    </dgm:pt>
    <dgm:pt modelId="{E5B8FBF4-EBFA-4F55-949D-B5A87D22F65F}" type="pres">
      <dgm:prSet presAssocID="{A1A0D830-23A4-49EB-84E2-28F9E42694ED}" presName="FourNodes_2" presStyleLbl="node1" presStyleIdx="1" presStyleCnt="4">
        <dgm:presLayoutVars>
          <dgm:bulletEnabled val="1"/>
        </dgm:presLayoutVars>
      </dgm:prSet>
      <dgm:spPr/>
      <dgm:t>
        <a:bodyPr/>
        <a:lstStyle/>
        <a:p>
          <a:endParaRPr lang="tr-TR"/>
        </a:p>
      </dgm:t>
    </dgm:pt>
    <dgm:pt modelId="{F252E7BD-7EC1-4719-BE9C-E7BE9D36566C}" type="pres">
      <dgm:prSet presAssocID="{A1A0D830-23A4-49EB-84E2-28F9E42694ED}" presName="FourNodes_3" presStyleLbl="node1" presStyleIdx="2" presStyleCnt="4">
        <dgm:presLayoutVars>
          <dgm:bulletEnabled val="1"/>
        </dgm:presLayoutVars>
      </dgm:prSet>
      <dgm:spPr/>
      <dgm:t>
        <a:bodyPr/>
        <a:lstStyle/>
        <a:p>
          <a:endParaRPr lang="tr-TR"/>
        </a:p>
      </dgm:t>
    </dgm:pt>
    <dgm:pt modelId="{7C579DFE-B574-45BC-BE09-767F50C8CB9C}" type="pres">
      <dgm:prSet presAssocID="{A1A0D830-23A4-49EB-84E2-28F9E42694ED}" presName="FourNodes_4" presStyleLbl="node1" presStyleIdx="3" presStyleCnt="4">
        <dgm:presLayoutVars>
          <dgm:bulletEnabled val="1"/>
        </dgm:presLayoutVars>
      </dgm:prSet>
      <dgm:spPr/>
      <dgm:t>
        <a:bodyPr/>
        <a:lstStyle/>
        <a:p>
          <a:endParaRPr lang="tr-TR"/>
        </a:p>
      </dgm:t>
    </dgm:pt>
    <dgm:pt modelId="{82297E54-E628-43A0-BFFB-7901382D63AA}" type="pres">
      <dgm:prSet presAssocID="{A1A0D830-23A4-49EB-84E2-28F9E42694ED}" presName="FourConn_1-2" presStyleLbl="fgAccFollowNode1" presStyleIdx="0" presStyleCnt="3">
        <dgm:presLayoutVars>
          <dgm:bulletEnabled val="1"/>
        </dgm:presLayoutVars>
      </dgm:prSet>
      <dgm:spPr/>
      <dgm:t>
        <a:bodyPr/>
        <a:lstStyle/>
        <a:p>
          <a:endParaRPr lang="tr-TR"/>
        </a:p>
      </dgm:t>
    </dgm:pt>
    <dgm:pt modelId="{24266312-7FDF-42AA-A1D6-1A270C1AD38C}" type="pres">
      <dgm:prSet presAssocID="{A1A0D830-23A4-49EB-84E2-28F9E42694ED}" presName="FourConn_2-3" presStyleLbl="fgAccFollowNode1" presStyleIdx="1" presStyleCnt="3">
        <dgm:presLayoutVars>
          <dgm:bulletEnabled val="1"/>
        </dgm:presLayoutVars>
      </dgm:prSet>
      <dgm:spPr/>
      <dgm:t>
        <a:bodyPr/>
        <a:lstStyle/>
        <a:p>
          <a:endParaRPr lang="tr-TR"/>
        </a:p>
      </dgm:t>
    </dgm:pt>
    <dgm:pt modelId="{A25ACFA5-09F8-4616-B46E-54AADAC3B0B2}" type="pres">
      <dgm:prSet presAssocID="{A1A0D830-23A4-49EB-84E2-28F9E42694ED}" presName="FourConn_3-4" presStyleLbl="fgAccFollowNode1" presStyleIdx="2" presStyleCnt="3">
        <dgm:presLayoutVars>
          <dgm:bulletEnabled val="1"/>
        </dgm:presLayoutVars>
      </dgm:prSet>
      <dgm:spPr/>
      <dgm:t>
        <a:bodyPr/>
        <a:lstStyle/>
        <a:p>
          <a:endParaRPr lang="tr-TR"/>
        </a:p>
      </dgm:t>
    </dgm:pt>
    <dgm:pt modelId="{A537193A-FB38-4614-8610-B7FFE82C395A}" type="pres">
      <dgm:prSet presAssocID="{A1A0D830-23A4-49EB-84E2-28F9E42694ED}" presName="FourNodes_1_text" presStyleLbl="node1" presStyleIdx="3" presStyleCnt="4">
        <dgm:presLayoutVars>
          <dgm:bulletEnabled val="1"/>
        </dgm:presLayoutVars>
      </dgm:prSet>
      <dgm:spPr/>
      <dgm:t>
        <a:bodyPr/>
        <a:lstStyle/>
        <a:p>
          <a:endParaRPr lang="tr-TR"/>
        </a:p>
      </dgm:t>
    </dgm:pt>
    <dgm:pt modelId="{9FFC329F-EE39-42FA-B86F-E76928BEBC35}" type="pres">
      <dgm:prSet presAssocID="{A1A0D830-23A4-49EB-84E2-28F9E42694ED}" presName="FourNodes_2_text" presStyleLbl="node1" presStyleIdx="3" presStyleCnt="4">
        <dgm:presLayoutVars>
          <dgm:bulletEnabled val="1"/>
        </dgm:presLayoutVars>
      </dgm:prSet>
      <dgm:spPr/>
      <dgm:t>
        <a:bodyPr/>
        <a:lstStyle/>
        <a:p>
          <a:endParaRPr lang="tr-TR"/>
        </a:p>
      </dgm:t>
    </dgm:pt>
    <dgm:pt modelId="{5AEEFA49-F5B6-4CD1-96D7-1224EA7C6ED0}" type="pres">
      <dgm:prSet presAssocID="{A1A0D830-23A4-49EB-84E2-28F9E42694ED}" presName="FourNodes_3_text" presStyleLbl="node1" presStyleIdx="3" presStyleCnt="4">
        <dgm:presLayoutVars>
          <dgm:bulletEnabled val="1"/>
        </dgm:presLayoutVars>
      </dgm:prSet>
      <dgm:spPr/>
      <dgm:t>
        <a:bodyPr/>
        <a:lstStyle/>
        <a:p>
          <a:endParaRPr lang="tr-TR"/>
        </a:p>
      </dgm:t>
    </dgm:pt>
    <dgm:pt modelId="{1E13C91E-6124-4D71-BF0D-99053D2116EC}" type="pres">
      <dgm:prSet presAssocID="{A1A0D830-23A4-49EB-84E2-28F9E42694ED}" presName="FourNodes_4_text" presStyleLbl="node1" presStyleIdx="3" presStyleCnt="4">
        <dgm:presLayoutVars>
          <dgm:bulletEnabled val="1"/>
        </dgm:presLayoutVars>
      </dgm:prSet>
      <dgm:spPr/>
      <dgm:t>
        <a:bodyPr/>
        <a:lstStyle/>
        <a:p>
          <a:endParaRPr lang="tr-TR"/>
        </a:p>
      </dgm:t>
    </dgm:pt>
  </dgm:ptLst>
  <dgm:cxnLst>
    <dgm:cxn modelId="{57B069D5-7DCD-4B40-B750-D903CC773A8C}" type="presOf" srcId="{E311525F-0113-489F-94A0-01153254C351}" destId="{82297E54-E628-43A0-BFFB-7901382D63AA}" srcOrd="0" destOrd="0" presId="urn:microsoft.com/office/officeart/2005/8/layout/vProcess5"/>
    <dgm:cxn modelId="{C0F42552-0BD3-4DDC-BB42-2DDA83192752}" type="presOf" srcId="{286D0FD6-D527-409A-81CC-0B157CC8839B}" destId="{80AC3F03-C887-4E91-95D9-DA32DDA2FA01}" srcOrd="0" destOrd="0" presId="urn:microsoft.com/office/officeart/2005/8/layout/vProcess5"/>
    <dgm:cxn modelId="{9AED81B7-792F-48AA-9E33-0E852A51A39A}" type="presOf" srcId="{30007A1B-88D5-4A9E-9A10-6EC239C4216F}" destId="{E5B8FBF4-EBFA-4F55-949D-B5A87D22F65F}" srcOrd="0" destOrd="0" presId="urn:microsoft.com/office/officeart/2005/8/layout/vProcess5"/>
    <dgm:cxn modelId="{F1B22F8F-681D-4D26-860D-C6FA1F992310}" type="presOf" srcId="{286D0FD6-D527-409A-81CC-0B157CC8839B}" destId="{A537193A-FB38-4614-8610-B7FFE82C395A}" srcOrd="1" destOrd="0" presId="urn:microsoft.com/office/officeart/2005/8/layout/vProcess5"/>
    <dgm:cxn modelId="{59E91E75-815D-4298-8E0C-32AAA59EC2A9}" type="presOf" srcId="{10E8EA60-3794-4D51-BB1E-F66C19501607}" destId="{7C579DFE-B574-45BC-BE09-767F50C8CB9C}" srcOrd="0" destOrd="0" presId="urn:microsoft.com/office/officeart/2005/8/layout/vProcess5"/>
    <dgm:cxn modelId="{EFA2E5F5-5C6A-4A6F-A1FF-2CCABA91787F}" srcId="{A1A0D830-23A4-49EB-84E2-28F9E42694ED}" destId="{30007A1B-88D5-4A9E-9A10-6EC239C4216F}" srcOrd="1" destOrd="0" parTransId="{5A8A966D-AFEF-44AF-A8A6-5A0C21F35AC0}" sibTransId="{0848090D-C512-49C9-B1D8-7A9712971D09}"/>
    <dgm:cxn modelId="{55F85B7D-5D80-4443-9ADA-70D28CA01F20}" srcId="{A1A0D830-23A4-49EB-84E2-28F9E42694ED}" destId="{10E8EA60-3794-4D51-BB1E-F66C19501607}" srcOrd="3" destOrd="0" parTransId="{FD9750CE-E3B9-48DA-9BDE-71E062478B16}" sibTransId="{AC2CD759-9FD9-4301-A318-72C6CC9D4D40}"/>
    <dgm:cxn modelId="{6A7856B5-B33F-4376-A417-3D85469ADA1B}" type="presOf" srcId="{73BB8983-2258-4D8E-8FFF-860F8DC48BFC}" destId="{A25ACFA5-09F8-4616-B46E-54AADAC3B0B2}" srcOrd="0" destOrd="0" presId="urn:microsoft.com/office/officeart/2005/8/layout/vProcess5"/>
    <dgm:cxn modelId="{DF5ED22E-1470-4B20-AC4E-84DE70D6C6EB}" type="presOf" srcId="{10E8EA60-3794-4D51-BB1E-F66C19501607}" destId="{1E13C91E-6124-4D71-BF0D-99053D2116EC}" srcOrd="1" destOrd="0" presId="urn:microsoft.com/office/officeart/2005/8/layout/vProcess5"/>
    <dgm:cxn modelId="{70C77DFE-563B-4824-8459-26662A3B0277}" type="presOf" srcId="{A1A0D830-23A4-49EB-84E2-28F9E42694ED}" destId="{EACB9C31-E43F-41B4-AD1A-5076B159C5D5}" srcOrd="0" destOrd="0" presId="urn:microsoft.com/office/officeart/2005/8/layout/vProcess5"/>
    <dgm:cxn modelId="{C17A86AD-A3AC-4615-8559-DA9F456741A3}" type="presOf" srcId="{0848090D-C512-49C9-B1D8-7A9712971D09}" destId="{24266312-7FDF-42AA-A1D6-1A270C1AD38C}" srcOrd="0" destOrd="0" presId="urn:microsoft.com/office/officeart/2005/8/layout/vProcess5"/>
    <dgm:cxn modelId="{0E315E26-70D7-469E-A230-53E82B6B9C25}" srcId="{A1A0D830-23A4-49EB-84E2-28F9E42694ED}" destId="{286D0FD6-D527-409A-81CC-0B157CC8839B}" srcOrd="0" destOrd="0" parTransId="{FF643F9B-E165-43E2-8C8E-E6F696AD5CAA}" sibTransId="{E311525F-0113-489F-94A0-01153254C351}"/>
    <dgm:cxn modelId="{645F0BDF-A2DC-42AB-8FD8-03C273A7465B}" srcId="{A1A0D830-23A4-49EB-84E2-28F9E42694ED}" destId="{9F16C87D-E15A-428E-82D7-7F1F36FFF11D}" srcOrd="2" destOrd="0" parTransId="{8739F225-F5A1-4D17-8B62-73872A887DBA}" sibTransId="{73BB8983-2258-4D8E-8FFF-860F8DC48BFC}"/>
    <dgm:cxn modelId="{05FBD4D0-9D3D-4FE9-AE8D-E242EE39AD34}" type="presOf" srcId="{9F16C87D-E15A-428E-82D7-7F1F36FFF11D}" destId="{5AEEFA49-F5B6-4CD1-96D7-1224EA7C6ED0}" srcOrd="1" destOrd="0" presId="urn:microsoft.com/office/officeart/2005/8/layout/vProcess5"/>
    <dgm:cxn modelId="{BDF85EDC-4E81-4456-9672-9EBEA03FC576}" type="presOf" srcId="{30007A1B-88D5-4A9E-9A10-6EC239C4216F}" destId="{9FFC329F-EE39-42FA-B86F-E76928BEBC35}" srcOrd="1" destOrd="0" presId="urn:microsoft.com/office/officeart/2005/8/layout/vProcess5"/>
    <dgm:cxn modelId="{659D73BB-C745-4AAD-8B1B-9E15CB33D4FA}" type="presOf" srcId="{9F16C87D-E15A-428E-82D7-7F1F36FFF11D}" destId="{F252E7BD-7EC1-4719-BE9C-E7BE9D36566C}" srcOrd="0" destOrd="0" presId="urn:microsoft.com/office/officeart/2005/8/layout/vProcess5"/>
    <dgm:cxn modelId="{438A8094-629B-42C8-99D6-455C0B41B831}" type="presParOf" srcId="{EACB9C31-E43F-41B4-AD1A-5076B159C5D5}" destId="{183C468E-E86E-450C-A698-6E28F101F191}" srcOrd="0" destOrd="0" presId="urn:microsoft.com/office/officeart/2005/8/layout/vProcess5"/>
    <dgm:cxn modelId="{BA9004C4-7B9C-45AD-9D16-479B9CE2314E}" type="presParOf" srcId="{EACB9C31-E43F-41B4-AD1A-5076B159C5D5}" destId="{80AC3F03-C887-4E91-95D9-DA32DDA2FA01}" srcOrd="1" destOrd="0" presId="urn:microsoft.com/office/officeart/2005/8/layout/vProcess5"/>
    <dgm:cxn modelId="{8F0A23EA-DF68-4D21-A268-EF347F58613E}" type="presParOf" srcId="{EACB9C31-E43F-41B4-AD1A-5076B159C5D5}" destId="{E5B8FBF4-EBFA-4F55-949D-B5A87D22F65F}" srcOrd="2" destOrd="0" presId="urn:microsoft.com/office/officeart/2005/8/layout/vProcess5"/>
    <dgm:cxn modelId="{02FB963F-81A2-49A7-81B5-88E92C419D77}" type="presParOf" srcId="{EACB9C31-E43F-41B4-AD1A-5076B159C5D5}" destId="{F252E7BD-7EC1-4719-BE9C-E7BE9D36566C}" srcOrd="3" destOrd="0" presId="urn:microsoft.com/office/officeart/2005/8/layout/vProcess5"/>
    <dgm:cxn modelId="{85DDA44A-6B42-4D39-952C-350EDBE87F4F}" type="presParOf" srcId="{EACB9C31-E43F-41B4-AD1A-5076B159C5D5}" destId="{7C579DFE-B574-45BC-BE09-767F50C8CB9C}" srcOrd="4" destOrd="0" presId="urn:microsoft.com/office/officeart/2005/8/layout/vProcess5"/>
    <dgm:cxn modelId="{F2FD7056-688B-42A7-8090-AEBDFF6C45A8}" type="presParOf" srcId="{EACB9C31-E43F-41B4-AD1A-5076B159C5D5}" destId="{82297E54-E628-43A0-BFFB-7901382D63AA}" srcOrd="5" destOrd="0" presId="urn:microsoft.com/office/officeart/2005/8/layout/vProcess5"/>
    <dgm:cxn modelId="{877E9D74-4CFB-4775-8FDC-9A709591667F}" type="presParOf" srcId="{EACB9C31-E43F-41B4-AD1A-5076B159C5D5}" destId="{24266312-7FDF-42AA-A1D6-1A270C1AD38C}" srcOrd="6" destOrd="0" presId="urn:microsoft.com/office/officeart/2005/8/layout/vProcess5"/>
    <dgm:cxn modelId="{BF78069A-BD35-4F4E-8567-49AA04BBA2EA}" type="presParOf" srcId="{EACB9C31-E43F-41B4-AD1A-5076B159C5D5}" destId="{A25ACFA5-09F8-4616-B46E-54AADAC3B0B2}" srcOrd="7" destOrd="0" presId="urn:microsoft.com/office/officeart/2005/8/layout/vProcess5"/>
    <dgm:cxn modelId="{AF12BD8E-1452-44B8-A3A1-13D2F10E3610}" type="presParOf" srcId="{EACB9C31-E43F-41B4-AD1A-5076B159C5D5}" destId="{A537193A-FB38-4614-8610-B7FFE82C395A}" srcOrd="8" destOrd="0" presId="urn:microsoft.com/office/officeart/2005/8/layout/vProcess5"/>
    <dgm:cxn modelId="{C12D8071-0820-4737-B7EE-D9A80A87D6A4}" type="presParOf" srcId="{EACB9C31-E43F-41B4-AD1A-5076B159C5D5}" destId="{9FFC329F-EE39-42FA-B86F-E76928BEBC35}" srcOrd="9" destOrd="0" presId="urn:microsoft.com/office/officeart/2005/8/layout/vProcess5"/>
    <dgm:cxn modelId="{B3D44F38-B438-43DB-BE18-D75EEFC1946C}" type="presParOf" srcId="{EACB9C31-E43F-41B4-AD1A-5076B159C5D5}" destId="{5AEEFA49-F5B6-4CD1-96D7-1224EA7C6ED0}" srcOrd="10" destOrd="0" presId="urn:microsoft.com/office/officeart/2005/8/layout/vProcess5"/>
    <dgm:cxn modelId="{C32A2086-C791-4F05-995B-8FF3F288FA2C}" type="presParOf" srcId="{EACB9C31-E43F-41B4-AD1A-5076B159C5D5}" destId="{1E13C91E-6124-4D71-BF0D-99053D2116E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1F006-8057-49ED-BBBB-84AEE0101F47}">
      <dsp:nvSpPr>
        <dsp:cNvPr id="0" name=""/>
        <dsp:cNvSpPr/>
      </dsp:nvSpPr>
      <dsp:spPr>
        <a:xfrm>
          <a:off x="4104456" y="851775"/>
          <a:ext cx="3091869" cy="357737"/>
        </a:xfrm>
        <a:custGeom>
          <a:avLst/>
          <a:gdLst/>
          <a:ahLst/>
          <a:cxnLst/>
          <a:rect l="0" t="0" r="0" b="0"/>
          <a:pathLst>
            <a:path>
              <a:moveTo>
                <a:pt x="0" y="0"/>
              </a:moveTo>
              <a:lnTo>
                <a:pt x="0" y="178868"/>
              </a:lnTo>
              <a:lnTo>
                <a:pt x="3091869" y="178868"/>
              </a:lnTo>
              <a:lnTo>
                <a:pt x="3091869" y="357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59E0E-B4E4-454A-8A78-CF91CC4C86B0}">
      <dsp:nvSpPr>
        <dsp:cNvPr id="0" name=""/>
        <dsp:cNvSpPr/>
      </dsp:nvSpPr>
      <dsp:spPr>
        <a:xfrm>
          <a:off x="5135079" y="3270759"/>
          <a:ext cx="178868" cy="783614"/>
        </a:xfrm>
        <a:custGeom>
          <a:avLst/>
          <a:gdLst/>
          <a:ahLst/>
          <a:cxnLst/>
          <a:rect l="0" t="0" r="0" b="0"/>
          <a:pathLst>
            <a:path>
              <a:moveTo>
                <a:pt x="0" y="0"/>
              </a:moveTo>
              <a:lnTo>
                <a:pt x="0" y="783614"/>
              </a:lnTo>
              <a:lnTo>
                <a:pt x="178868" y="783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70287-D854-4E14-9B0E-AD1177008C0D}">
      <dsp:nvSpPr>
        <dsp:cNvPr id="0" name=""/>
        <dsp:cNvSpPr/>
      </dsp:nvSpPr>
      <dsp:spPr>
        <a:xfrm>
          <a:off x="4956210" y="3270759"/>
          <a:ext cx="178868" cy="783614"/>
        </a:xfrm>
        <a:custGeom>
          <a:avLst/>
          <a:gdLst/>
          <a:ahLst/>
          <a:cxnLst/>
          <a:rect l="0" t="0" r="0" b="0"/>
          <a:pathLst>
            <a:path>
              <a:moveTo>
                <a:pt x="178868" y="0"/>
              </a:moveTo>
              <a:lnTo>
                <a:pt x="178868" y="783614"/>
              </a:lnTo>
              <a:lnTo>
                <a:pt x="0" y="783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3042D-A783-4F5C-A21E-7055B805E1D2}">
      <dsp:nvSpPr>
        <dsp:cNvPr id="0" name=""/>
        <dsp:cNvSpPr/>
      </dsp:nvSpPr>
      <dsp:spPr>
        <a:xfrm>
          <a:off x="5089359" y="2061267"/>
          <a:ext cx="91440" cy="357737"/>
        </a:xfrm>
        <a:custGeom>
          <a:avLst/>
          <a:gdLst/>
          <a:ahLst/>
          <a:cxnLst/>
          <a:rect l="0" t="0" r="0" b="0"/>
          <a:pathLst>
            <a:path>
              <a:moveTo>
                <a:pt x="45720" y="0"/>
              </a:moveTo>
              <a:lnTo>
                <a:pt x="45720" y="357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C287D-77B9-4C2C-AE8A-7569384AF2D6}">
      <dsp:nvSpPr>
        <dsp:cNvPr id="0" name=""/>
        <dsp:cNvSpPr/>
      </dsp:nvSpPr>
      <dsp:spPr>
        <a:xfrm>
          <a:off x="4104456" y="851775"/>
          <a:ext cx="1030623" cy="357737"/>
        </a:xfrm>
        <a:custGeom>
          <a:avLst/>
          <a:gdLst/>
          <a:ahLst/>
          <a:cxnLst/>
          <a:rect l="0" t="0" r="0" b="0"/>
          <a:pathLst>
            <a:path>
              <a:moveTo>
                <a:pt x="0" y="0"/>
              </a:moveTo>
              <a:lnTo>
                <a:pt x="0" y="178868"/>
              </a:lnTo>
              <a:lnTo>
                <a:pt x="1030623" y="178868"/>
              </a:lnTo>
              <a:lnTo>
                <a:pt x="1030623" y="357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4B2EA-059D-444B-B94D-66892AF8F8B6}">
      <dsp:nvSpPr>
        <dsp:cNvPr id="0" name=""/>
        <dsp:cNvSpPr/>
      </dsp:nvSpPr>
      <dsp:spPr>
        <a:xfrm>
          <a:off x="3156010" y="851775"/>
          <a:ext cx="948445" cy="372361"/>
        </a:xfrm>
        <a:custGeom>
          <a:avLst/>
          <a:gdLst/>
          <a:ahLst/>
          <a:cxnLst/>
          <a:rect l="0" t="0" r="0" b="0"/>
          <a:pathLst>
            <a:path>
              <a:moveTo>
                <a:pt x="948445" y="0"/>
              </a:moveTo>
              <a:lnTo>
                <a:pt x="948445" y="193493"/>
              </a:lnTo>
              <a:lnTo>
                <a:pt x="0" y="193493"/>
              </a:lnTo>
              <a:lnTo>
                <a:pt x="0" y="3723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325F3-327A-450B-8974-4AC10AEF3F81}">
      <dsp:nvSpPr>
        <dsp:cNvPr id="0" name=""/>
        <dsp:cNvSpPr/>
      </dsp:nvSpPr>
      <dsp:spPr>
        <a:xfrm>
          <a:off x="1012586" y="851775"/>
          <a:ext cx="3091869" cy="357737"/>
        </a:xfrm>
        <a:custGeom>
          <a:avLst/>
          <a:gdLst/>
          <a:ahLst/>
          <a:cxnLst/>
          <a:rect l="0" t="0" r="0" b="0"/>
          <a:pathLst>
            <a:path>
              <a:moveTo>
                <a:pt x="3091869" y="0"/>
              </a:moveTo>
              <a:lnTo>
                <a:pt x="3091869" y="178868"/>
              </a:lnTo>
              <a:lnTo>
                <a:pt x="0" y="178868"/>
              </a:lnTo>
              <a:lnTo>
                <a:pt x="0" y="357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39927-C41A-4034-99EB-A30EAE77AC4B}">
      <dsp:nvSpPr>
        <dsp:cNvPr id="0" name=""/>
        <dsp:cNvSpPr/>
      </dsp:nvSpPr>
      <dsp:spPr>
        <a:xfrm>
          <a:off x="3252701" y="20"/>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Testosteron &lt; 200ng/</a:t>
          </a:r>
          <a:r>
            <a:rPr lang="tr-TR" sz="2400" kern="1200" dirty="0" err="1" smtClean="0"/>
            <a:t>dl</a:t>
          </a:r>
          <a:r>
            <a:rPr lang="tr-TR" sz="2400" kern="1200" dirty="0" smtClean="0"/>
            <a:t> </a:t>
          </a:r>
          <a:endParaRPr lang="tr-TR" sz="2400" kern="1200" dirty="0"/>
        </a:p>
      </dsp:txBody>
      <dsp:txXfrm>
        <a:off x="3252701" y="20"/>
        <a:ext cx="1703509" cy="851754"/>
      </dsp:txXfrm>
    </dsp:sp>
    <dsp:sp modelId="{4F7AF547-E44B-47F9-A098-9D97281A4DA7}">
      <dsp:nvSpPr>
        <dsp:cNvPr id="0" name=""/>
        <dsp:cNvSpPr/>
      </dsp:nvSpPr>
      <dsp:spPr>
        <a:xfrm>
          <a:off x="160831" y="1209512"/>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TFT</a:t>
          </a:r>
          <a:endParaRPr lang="tr-TR" sz="2400" kern="1200" dirty="0"/>
        </a:p>
      </dsp:txBody>
      <dsp:txXfrm>
        <a:off x="160831" y="1209512"/>
        <a:ext cx="1703509" cy="851754"/>
      </dsp:txXfrm>
    </dsp:sp>
    <dsp:sp modelId="{53BFACA6-2B51-483F-BE8C-371323407CC1}">
      <dsp:nvSpPr>
        <dsp:cNvPr id="0" name=""/>
        <dsp:cNvSpPr/>
      </dsp:nvSpPr>
      <dsp:spPr>
        <a:xfrm>
          <a:off x="2304255" y="1224137"/>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PRL </a:t>
          </a:r>
          <a:endParaRPr lang="tr-TR" sz="2400" kern="1200" dirty="0"/>
        </a:p>
      </dsp:txBody>
      <dsp:txXfrm>
        <a:off x="2304255" y="1224137"/>
        <a:ext cx="1703509" cy="851754"/>
      </dsp:txXfrm>
    </dsp:sp>
    <dsp:sp modelId="{28FC70A7-0059-497E-B181-DE3350A31A6E}">
      <dsp:nvSpPr>
        <dsp:cNvPr id="0" name=""/>
        <dsp:cNvSpPr/>
      </dsp:nvSpPr>
      <dsp:spPr>
        <a:xfrm>
          <a:off x="4283324" y="1209512"/>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17OHP</a:t>
          </a:r>
        </a:p>
        <a:p>
          <a:pPr lvl="0" algn="ctr" defTabSz="1066800">
            <a:lnSpc>
              <a:spcPct val="90000"/>
            </a:lnSpc>
            <a:spcBef>
              <a:spcPct val="0"/>
            </a:spcBef>
            <a:spcAft>
              <a:spcPct val="35000"/>
            </a:spcAft>
          </a:pPr>
          <a:r>
            <a:rPr lang="tr-TR" sz="2400" kern="1200" dirty="0" smtClean="0"/>
            <a:t>&gt;200NG/DL</a:t>
          </a:r>
          <a:endParaRPr lang="tr-TR" sz="2400" kern="1200" dirty="0"/>
        </a:p>
      </dsp:txBody>
      <dsp:txXfrm>
        <a:off x="4283324" y="1209512"/>
        <a:ext cx="1703509" cy="851754"/>
      </dsp:txXfrm>
    </dsp:sp>
    <dsp:sp modelId="{CDEB077E-FF00-48AB-A00E-E366FAF741E0}">
      <dsp:nvSpPr>
        <dsp:cNvPr id="0" name=""/>
        <dsp:cNvSpPr/>
      </dsp:nvSpPr>
      <dsp:spPr>
        <a:xfrm>
          <a:off x="3740858" y="2419004"/>
          <a:ext cx="2788440"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cap="small" baseline="0" dirty="0" smtClean="0"/>
            <a:t>KORTİKOTROPİN STİMÜLASYON TEST </a:t>
          </a:r>
          <a:endParaRPr lang="tr-TR" sz="2400" kern="1200" cap="small" baseline="0" dirty="0"/>
        </a:p>
      </dsp:txBody>
      <dsp:txXfrm>
        <a:off x="3740858" y="2419004"/>
        <a:ext cx="2788440" cy="851754"/>
      </dsp:txXfrm>
    </dsp:sp>
    <dsp:sp modelId="{60B1CB7A-69F7-4C08-90A3-E57601173217}">
      <dsp:nvSpPr>
        <dsp:cNvPr id="0" name=""/>
        <dsp:cNvSpPr/>
      </dsp:nvSpPr>
      <dsp:spPr>
        <a:xfrm>
          <a:off x="3252701" y="3628496"/>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&lt;1000NG/DL</a:t>
          </a:r>
          <a:endParaRPr lang="tr-TR" sz="2400" kern="1200" dirty="0"/>
        </a:p>
      </dsp:txBody>
      <dsp:txXfrm>
        <a:off x="3252701" y="3628496"/>
        <a:ext cx="1703509" cy="851754"/>
      </dsp:txXfrm>
    </dsp:sp>
    <dsp:sp modelId="{F443EFFD-54BB-4490-AE04-C2486CDF9E74}">
      <dsp:nvSpPr>
        <dsp:cNvPr id="0" name=""/>
        <dsp:cNvSpPr/>
      </dsp:nvSpPr>
      <dsp:spPr>
        <a:xfrm>
          <a:off x="5313947" y="3628496"/>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&gt;1000NG/DL</a:t>
          </a:r>
          <a:endParaRPr lang="tr-TR" sz="2400" kern="1200" dirty="0"/>
        </a:p>
      </dsp:txBody>
      <dsp:txXfrm>
        <a:off x="5313947" y="3628496"/>
        <a:ext cx="1703509" cy="851754"/>
      </dsp:txXfrm>
    </dsp:sp>
    <dsp:sp modelId="{3281EF97-D75D-4236-BF85-C5C93B3B09C6}">
      <dsp:nvSpPr>
        <dsp:cNvPr id="0" name=""/>
        <dsp:cNvSpPr/>
      </dsp:nvSpPr>
      <dsp:spPr>
        <a:xfrm>
          <a:off x="6344571" y="1209512"/>
          <a:ext cx="1703509" cy="851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FSH/LH</a:t>
          </a:r>
          <a:endParaRPr lang="tr-TR" sz="2400" kern="1200" dirty="0"/>
        </a:p>
      </dsp:txBody>
      <dsp:txXfrm>
        <a:off x="6344571" y="1209512"/>
        <a:ext cx="1703509" cy="8517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AF181-C1DD-4105-BE48-7620719072DE}" type="datetimeFigureOut">
              <a:rPr lang="tr-TR" smtClean="0"/>
              <a:pPr/>
              <a:t>27.12.2012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B000D-DF71-45D0-A9D3-736F8C436EC2}"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Hirsutism</a:t>
            </a:r>
            <a:r>
              <a:rPr lang="en-US" dirty="0" smtClean="0"/>
              <a:t> is the growth of terminal hair in sites at which it is usually</a:t>
            </a:r>
            <a:r>
              <a:rPr lang="tr-TR" dirty="0" smtClean="0"/>
              <a:t> </a:t>
            </a:r>
            <a:r>
              <a:rPr lang="en-US" dirty="0" smtClean="0"/>
              <a:t>considered </a:t>
            </a:r>
            <a:r>
              <a:rPr lang="en-US" dirty="0" err="1" smtClean="0"/>
              <a:t>amale</a:t>
            </a:r>
            <a:r>
              <a:rPr lang="en-US" dirty="0" smtClean="0"/>
              <a:t> secondary sexual characteristic e.g. chest and</a:t>
            </a:r>
            <a:r>
              <a:rPr lang="tr-TR" dirty="0" smtClean="0"/>
              <a:t> </a:t>
            </a:r>
            <a:r>
              <a:rPr lang="tr-TR" dirty="0" err="1" smtClean="0"/>
              <a:t>beard</a:t>
            </a:r>
            <a:r>
              <a:rPr lang="tr-TR" dirty="0" smtClean="0"/>
              <a:t> </a:t>
            </a:r>
            <a:r>
              <a:rPr lang="tr-TR" dirty="0" err="1" smtClean="0"/>
              <a:t>area</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Estrogen</a:t>
            </a:r>
            <a:r>
              <a:rPr lang="tr-TR" dirty="0" smtClean="0"/>
              <a:t> </a:t>
            </a:r>
            <a:r>
              <a:rPr lang="tr-TR" dirty="0" err="1" smtClean="0"/>
              <a:t>and</a:t>
            </a:r>
            <a:r>
              <a:rPr lang="tr-TR" dirty="0" smtClean="0"/>
              <a:t> </a:t>
            </a:r>
            <a:r>
              <a:rPr lang="tr-TR" dirty="0" err="1" smtClean="0"/>
              <a:t>progestin</a:t>
            </a:r>
            <a:r>
              <a:rPr lang="tr-TR" dirty="0" smtClean="0"/>
              <a:t> </a:t>
            </a:r>
            <a:r>
              <a:rPr lang="tr-TR" dirty="0" err="1" smtClean="0"/>
              <a:t>suppression</a:t>
            </a:r>
            <a:r>
              <a:rPr lang="tr-TR" dirty="0" smtClean="0"/>
              <a:t> of </a:t>
            </a:r>
            <a:r>
              <a:rPr lang="tr-TR" dirty="0" err="1" smtClean="0"/>
              <a:t>ovarian</a:t>
            </a:r>
            <a:r>
              <a:rPr lang="tr-TR" dirty="0" smtClean="0"/>
              <a:t> </a:t>
            </a:r>
            <a:r>
              <a:rPr lang="tr-TR" dirty="0" err="1" smtClean="0"/>
              <a:t>androgen</a:t>
            </a:r>
            <a:endParaRPr lang="tr-TR" dirty="0" smtClean="0"/>
          </a:p>
          <a:p>
            <a:r>
              <a:rPr lang="en-US" dirty="0" smtClean="0"/>
              <a:t>production is one of the oldest treatments for </a:t>
            </a:r>
            <a:r>
              <a:rPr lang="en-US" dirty="0" err="1" smtClean="0"/>
              <a:t>hirsutism</a:t>
            </a:r>
            <a:r>
              <a:rPr lang="en-US" dirty="0" smtClean="0"/>
              <a:t>.</a:t>
            </a:r>
          </a:p>
          <a:p>
            <a:r>
              <a:rPr lang="en-US" dirty="0" smtClean="0"/>
              <a:t>Ideally, the dose of the contraceptive pill should be</a:t>
            </a:r>
          </a:p>
          <a:p>
            <a:r>
              <a:rPr lang="en-US" dirty="0" smtClean="0"/>
              <a:t>large enough to completely suppress plasma LH and FSH</a:t>
            </a:r>
          </a:p>
          <a:p>
            <a:r>
              <a:rPr lang="en-US" dirty="0" smtClean="0"/>
              <a:t>levels. The “low-dose” pills currently in vogue are designed</a:t>
            </a:r>
          </a:p>
          <a:p>
            <a:r>
              <a:rPr lang="en-US" dirty="0" smtClean="0"/>
              <a:t>only to disrupt the </a:t>
            </a:r>
            <a:r>
              <a:rPr lang="en-US" dirty="0" err="1" smtClean="0"/>
              <a:t>midcycleLHsurge.LHand</a:t>
            </a:r>
            <a:r>
              <a:rPr lang="en-US" dirty="0" smtClean="0"/>
              <a:t> FSH</a:t>
            </a:r>
          </a:p>
          <a:p>
            <a:r>
              <a:rPr lang="en-US" dirty="0" smtClean="0"/>
              <a:t>still circulate in high enough concentration to stimulate</a:t>
            </a:r>
          </a:p>
          <a:p>
            <a:r>
              <a:rPr lang="en-US" dirty="0" smtClean="0"/>
              <a:t>ovarian androgen production throughout the cycle. These</a:t>
            </a:r>
          </a:p>
          <a:p>
            <a:r>
              <a:rPr lang="en-US" dirty="0" smtClean="0"/>
              <a:t>low-dose pills will not reliably suppress ovarian androgen</a:t>
            </a:r>
          </a:p>
          <a:p>
            <a:r>
              <a:rPr lang="en-US" dirty="0" smtClean="0"/>
              <a:t>secretion. The best choice for treating </a:t>
            </a:r>
            <a:r>
              <a:rPr lang="en-US" dirty="0" err="1" smtClean="0"/>
              <a:t>hirsutism</a:t>
            </a:r>
            <a:r>
              <a:rPr lang="en-US" dirty="0" smtClean="0"/>
              <a:t> are birth</a:t>
            </a:r>
          </a:p>
          <a:p>
            <a:r>
              <a:rPr lang="en-US" dirty="0" smtClean="0"/>
              <a:t>control pills that contain 30 g of </a:t>
            </a:r>
            <a:r>
              <a:rPr lang="en-US" dirty="0" err="1" smtClean="0"/>
              <a:t>ethinyl</a:t>
            </a:r>
            <a:r>
              <a:rPr lang="en-US" dirty="0" smtClean="0"/>
              <a:t> </a:t>
            </a:r>
            <a:r>
              <a:rPr lang="en-US" dirty="0" err="1" smtClean="0"/>
              <a:t>estradiol</a:t>
            </a:r>
            <a:r>
              <a:rPr lang="en-US" dirty="0" smtClean="0"/>
              <a:t> and 1</a:t>
            </a:r>
          </a:p>
          <a:p>
            <a:r>
              <a:rPr lang="en-US" dirty="0" err="1" smtClean="0"/>
              <a:t>mgof</a:t>
            </a:r>
            <a:r>
              <a:rPr lang="en-US" dirty="0" smtClean="0"/>
              <a:t> a synthetic progestin. In addition to lowering plasma</a:t>
            </a:r>
          </a:p>
          <a:p>
            <a:r>
              <a:rPr lang="en-US" dirty="0" smtClean="0"/>
              <a:t>testosterone by suppressing </a:t>
            </a:r>
            <a:r>
              <a:rPr lang="en-US" dirty="0" err="1" smtClean="0"/>
              <a:t>gonadotropin</a:t>
            </a:r>
            <a:r>
              <a:rPr lang="en-US" dirty="0" smtClean="0"/>
              <a:t> support of the</a:t>
            </a:r>
          </a:p>
          <a:p>
            <a:r>
              <a:rPr lang="en-US" dirty="0" smtClean="0"/>
              <a:t>ovary, the estrogen component of the traditional birth</a:t>
            </a:r>
          </a:p>
          <a:p>
            <a:r>
              <a:rPr lang="en-US" dirty="0" smtClean="0"/>
              <a:t>control pill is an effective stimulus for the synthesis and</a:t>
            </a:r>
          </a:p>
          <a:p>
            <a:r>
              <a:rPr lang="en-US" dirty="0" smtClean="0"/>
              <a:t>secretion of SHBG. Because ovarian testosterone secretion</a:t>
            </a:r>
          </a:p>
          <a:p>
            <a:r>
              <a:rPr lang="en-US" dirty="0" smtClean="0"/>
              <a:t>in women is not regulated by hypothalamic and pituitary</a:t>
            </a:r>
          </a:p>
          <a:p>
            <a:r>
              <a:rPr lang="en-US" dirty="0" smtClean="0"/>
              <a:t>feedback, free testosterone will fall in the early phases of</a:t>
            </a:r>
          </a:p>
          <a:p>
            <a:r>
              <a:rPr lang="en-US" dirty="0" smtClean="0"/>
              <a:t>increased SHBG secretion, which is an additional benefit</a:t>
            </a:r>
          </a:p>
          <a:p>
            <a:r>
              <a:rPr lang="tr-TR" dirty="0" smtClean="0"/>
              <a:t>of oral </a:t>
            </a:r>
            <a:r>
              <a:rPr lang="tr-TR" dirty="0" err="1" smtClean="0"/>
              <a:t>contraceptive</a:t>
            </a:r>
            <a:r>
              <a:rPr lang="tr-TR" dirty="0" smtClean="0"/>
              <a:t> </a:t>
            </a:r>
            <a:r>
              <a:rPr lang="tr-TR" dirty="0" err="1" smtClean="0"/>
              <a:t>therapy</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30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FD2A4E-7072-4281-ABAA-A1AD3A2F2548}" type="slidenum">
              <a:rPr lang="en-US"/>
              <a:pPr/>
              <a:t>31</a:t>
            </a:fld>
            <a:endParaRPr lang="en-US"/>
          </a:p>
        </p:txBody>
      </p:sp>
      <p:sp>
        <p:nvSpPr>
          <p:cNvPr id="6146" name="Rectangle 2"/>
          <p:cNvSpPr>
            <a:spLocks noGrp="1" noRot="1" noChangeAspect="1" noChangeArrowheads="1" noTextEdit="1"/>
          </p:cNvSpPr>
          <p:nvPr>
            <p:ph type="sldImg"/>
          </p:nvPr>
        </p:nvSpPr>
        <p:spPr bwMode="auto">
          <a:xfrm>
            <a:off x="298450" y="533400"/>
            <a:ext cx="6254750" cy="4691063"/>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305083" y="5334497"/>
            <a:ext cx="6247835" cy="3745207"/>
          </a:xfrm>
          <a:prstGeom prst="rect">
            <a:avLst/>
          </a:prstGeom>
          <a:noFill/>
          <a:ln w="12700">
            <a:miter lim="800000"/>
            <a:headEnd/>
            <a:tailEnd/>
          </a:ln>
        </p:spPr>
        <p:txBody>
          <a:bodyPr lIns="97106" tIns="48553" rIns="97106" bIns="48553">
            <a:spAutoFit/>
          </a:bodyPr>
          <a:lstStyle/>
          <a:p>
            <a:pPr defTabSz="762000">
              <a:lnSpc>
                <a:spcPct val="95000"/>
              </a:lnSpc>
              <a:spcBef>
                <a:spcPct val="15000"/>
              </a:spcBef>
            </a:pPr>
            <a:r>
              <a:rPr lang="en-US" dirty="0" err="1"/>
              <a:t>Progestins</a:t>
            </a:r>
            <a:r>
              <a:rPr lang="en-US" dirty="0"/>
              <a:t> can be divided into two types: natural and synthetic. However, the only natural progestin is progesterone, which can be found in humans and certain animals, but not in plants. Synthetic </a:t>
            </a:r>
            <a:r>
              <a:rPr lang="en-US" dirty="0" err="1"/>
              <a:t>progestins</a:t>
            </a:r>
            <a:r>
              <a:rPr lang="en-US" dirty="0"/>
              <a:t> are defined as </a:t>
            </a:r>
            <a:r>
              <a:rPr lang="en-US" dirty="0" err="1"/>
              <a:t>progestins</a:t>
            </a:r>
            <a:r>
              <a:rPr lang="en-US" dirty="0"/>
              <a:t> that are synthesized chemically.</a:t>
            </a:r>
          </a:p>
          <a:p>
            <a:pPr defTabSz="762000">
              <a:lnSpc>
                <a:spcPct val="95000"/>
              </a:lnSpc>
              <a:spcBef>
                <a:spcPct val="15000"/>
              </a:spcBef>
            </a:pPr>
            <a:r>
              <a:rPr lang="en-US" dirty="0"/>
              <a:t>Synthesized </a:t>
            </a:r>
            <a:r>
              <a:rPr lang="en-US" dirty="0" err="1"/>
              <a:t>progestins</a:t>
            </a:r>
            <a:r>
              <a:rPr lang="en-US" dirty="0"/>
              <a:t> can be categorized into two groups: those that are structurally related to progesterone, and those that are structurally related to testosterone. This classification scheme does not imply the source of the steroid precursor.</a:t>
            </a:r>
          </a:p>
          <a:p>
            <a:pPr defTabSz="762000">
              <a:lnSpc>
                <a:spcPct val="95000"/>
              </a:lnSpc>
              <a:spcBef>
                <a:spcPct val="15000"/>
              </a:spcBef>
            </a:pPr>
            <a:r>
              <a:rPr lang="en-US" dirty="0" err="1"/>
              <a:t>Progestins</a:t>
            </a:r>
            <a:r>
              <a:rPr lang="en-US" dirty="0"/>
              <a:t> that are structurally related to progesterone can be subdivided into those with (</a:t>
            </a:r>
            <a:r>
              <a:rPr lang="en-US" dirty="0" err="1"/>
              <a:t>pregnane</a:t>
            </a:r>
            <a:r>
              <a:rPr lang="en-US" dirty="0"/>
              <a:t> derivatives) and without (19-norpregnane derivatives) a methyl group at carbon 10. </a:t>
            </a:r>
            <a:r>
              <a:rPr lang="en-US" dirty="0" err="1"/>
              <a:t>Pregnane</a:t>
            </a:r>
            <a:r>
              <a:rPr lang="en-US" dirty="0"/>
              <a:t> derivatives include MPA and </a:t>
            </a:r>
            <a:r>
              <a:rPr lang="en-US" dirty="0" err="1"/>
              <a:t>megestrol</a:t>
            </a:r>
            <a:r>
              <a:rPr lang="en-US" dirty="0"/>
              <a:t> acetate, while 19-norpregnane derivatives include </a:t>
            </a:r>
            <a:r>
              <a:rPr lang="en-US" dirty="0" err="1"/>
              <a:t>trimegestone</a:t>
            </a:r>
            <a:r>
              <a:rPr lang="en-US" dirty="0"/>
              <a:t> and </a:t>
            </a:r>
            <a:r>
              <a:rPr lang="en-US" dirty="0" err="1"/>
              <a:t>demegestone</a:t>
            </a:r>
            <a:r>
              <a:rPr lang="en-US" dirty="0"/>
              <a:t>. </a:t>
            </a:r>
          </a:p>
          <a:p>
            <a:pPr lvl="1" indent="-171450" defTabSz="762000">
              <a:lnSpc>
                <a:spcPct val="95000"/>
              </a:lnSpc>
              <a:spcBef>
                <a:spcPct val="15000"/>
              </a:spcBef>
            </a:pPr>
            <a:r>
              <a:rPr lang="en-US" dirty="0"/>
              <a:t>Both </a:t>
            </a:r>
            <a:r>
              <a:rPr lang="en-US" dirty="0" err="1"/>
              <a:t>pregnane</a:t>
            </a:r>
            <a:r>
              <a:rPr lang="en-US" dirty="0"/>
              <a:t> derivatives and 19-norpregnane derivatives can also be classified as to whether they are acetylated or </a:t>
            </a:r>
            <a:r>
              <a:rPr lang="en-US" dirty="0" err="1"/>
              <a:t>nonacetylated</a:t>
            </a:r>
            <a:r>
              <a:rPr lang="en-US" dirty="0"/>
              <a:t>. All </a:t>
            </a:r>
            <a:r>
              <a:rPr lang="en-US" dirty="0" err="1"/>
              <a:t>pregnane</a:t>
            </a:r>
            <a:r>
              <a:rPr lang="en-US" dirty="0"/>
              <a:t>-derived </a:t>
            </a:r>
            <a:r>
              <a:rPr lang="en-US" dirty="0" err="1"/>
              <a:t>progestins</a:t>
            </a:r>
            <a:r>
              <a:rPr lang="en-US" dirty="0"/>
              <a:t> are acetylated except </a:t>
            </a:r>
            <a:r>
              <a:rPr lang="en-US" dirty="0" err="1"/>
              <a:t>dydrogesterone</a:t>
            </a:r>
            <a:r>
              <a:rPr lang="en-US" dirty="0"/>
              <a:t>, and all 19-norpregnane derivatives are </a:t>
            </a:r>
            <a:r>
              <a:rPr lang="en-US" dirty="0" err="1"/>
              <a:t>nonacetylated</a:t>
            </a:r>
            <a:r>
              <a:rPr lang="en-US" dirty="0"/>
              <a:t> besides </a:t>
            </a:r>
            <a:r>
              <a:rPr lang="en-US" dirty="0" err="1"/>
              <a:t>nomegestrol</a:t>
            </a:r>
            <a:r>
              <a:rPr lang="en-US" dirty="0"/>
              <a:t> acetate.</a:t>
            </a:r>
          </a:p>
          <a:p>
            <a:pPr defTabSz="762000">
              <a:lnSpc>
                <a:spcPct val="95000"/>
              </a:lnSpc>
              <a:spcBef>
                <a:spcPct val="15000"/>
              </a:spcBef>
            </a:pPr>
            <a:r>
              <a:rPr lang="en-US" dirty="0" err="1"/>
              <a:t>Progestins</a:t>
            </a:r>
            <a:r>
              <a:rPr lang="en-US" dirty="0"/>
              <a:t> structurally related to testosterone are either </a:t>
            </a:r>
            <a:r>
              <a:rPr lang="en-US" dirty="0" err="1"/>
              <a:t>ethinylated</a:t>
            </a:r>
            <a:r>
              <a:rPr lang="en-US" dirty="0"/>
              <a:t> (those that contain an </a:t>
            </a:r>
            <a:r>
              <a:rPr lang="en-US" dirty="0" err="1"/>
              <a:t>ethinyl</a:t>
            </a:r>
            <a:r>
              <a:rPr lang="en-US" dirty="0"/>
              <a:t> group at carbon 17) or </a:t>
            </a:r>
            <a:r>
              <a:rPr lang="en-US" dirty="0" err="1"/>
              <a:t>nonethinylated</a:t>
            </a:r>
            <a:r>
              <a:rPr lang="en-US" dirty="0"/>
              <a:t>. </a:t>
            </a:r>
            <a:r>
              <a:rPr lang="en-US" dirty="0" err="1"/>
              <a:t>Ethinylated</a:t>
            </a:r>
            <a:r>
              <a:rPr lang="en-US" dirty="0"/>
              <a:t> </a:t>
            </a:r>
            <a:r>
              <a:rPr lang="en-US" dirty="0" err="1"/>
              <a:t>progestins</a:t>
            </a:r>
            <a:r>
              <a:rPr lang="en-US" dirty="0"/>
              <a:t> include </a:t>
            </a:r>
            <a:r>
              <a:rPr lang="en-US" dirty="0" err="1"/>
              <a:t>norethindrone</a:t>
            </a:r>
            <a:r>
              <a:rPr lang="en-US" dirty="0"/>
              <a:t> acetate and </a:t>
            </a:r>
            <a:r>
              <a:rPr lang="en-US" dirty="0" err="1"/>
              <a:t>levonorgestrel</a:t>
            </a:r>
            <a:r>
              <a:rPr lang="en-US" dirty="0"/>
              <a:t>. </a:t>
            </a:r>
            <a:r>
              <a:rPr lang="en-US" dirty="0" err="1"/>
              <a:t>Dienogest</a:t>
            </a:r>
            <a:r>
              <a:rPr lang="en-US" dirty="0"/>
              <a:t> and </a:t>
            </a:r>
            <a:r>
              <a:rPr lang="en-US" dirty="0" err="1"/>
              <a:t>drospirenone</a:t>
            </a:r>
            <a:r>
              <a:rPr lang="en-US" dirty="0"/>
              <a:t> are the only </a:t>
            </a:r>
            <a:r>
              <a:rPr lang="en-US" dirty="0" err="1"/>
              <a:t>nonethinylated</a:t>
            </a:r>
            <a:r>
              <a:rPr lang="en-US" dirty="0"/>
              <a:t> </a:t>
            </a:r>
            <a:r>
              <a:rPr lang="en-US" dirty="0" err="1"/>
              <a:t>progestins</a:t>
            </a:r>
            <a:r>
              <a:rPr lang="en-US" dirty="0"/>
              <a:t>. </a:t>
            </a:r>
          </a:p>
          <a:p>
            <a:pPr lvl="1" indent="-171450" defTabSz="762000">
              <a:lnSpc>
                <a:spcPct val="95000"/>
              </a:lnSpc>
              <a:spcBef>
                <a:spcPct val="15000"/>
              </a:spcBef>
            </a:pPr>
            <a:r>
              <a:rPr lang="en-US" dirty="0" err="1"/>
              <a:t>Ethinylated</a:t>
            </a:r>
            <a:r>
              <a:rPr lang="en-US" dirty="0"/>
              <a:t> </a:t>
            </a:r>
            <a:r>
              <a:rPr lang="en-US" dirty="0" err="1"/>
              <a:t>progestins</a:t>
            </a:r>
            <a:r>
              <a:rPr lang="en-US" dirty="0"/>
              <a:t> can be further divided into those that have an </a:t>
            </a:r>
            <a:r>
              <a:rPr lang="en-US" dirty="0" err="1"/>
              <a:t>estrane</a:t>
            </a:r>
            <a:r>
              <a:rPr lang="en-US" dirty="0"/>
              <a:t> structure, such as </a:t>
            </a:r>
            <a:r>
              <a:rPr lang="en-US" dirty="0" err="1"/>
              <a:t>norethindrone</a:t>
            </a:r>
            <a:r>
              <a:rPr lang="en-US" dirty="0"/>
              <a:t> and </a:t>
            </a:r>
            <a:r>
              <a:rPr lang="en-US" dirty="0" err="1"/>
              <a:t>tibolone</a:t>
            </a:r>
            <a:r>
              <a:rPr lang="en-US" dirty="0"/>
              <a:t>, and those with a 13-ethylgonane structure, such as </a:t>
            </a:r>
            <a:r>
              <a:rPr lang="en-US" dirty="0" err="1"/>
              <a:t>norgestimate</a:t>
            </a:r>
            <a:r>
              <a:rPr lang="en-US" dirty="0"/>
              <a:t>. </a:t>
            </a:r>
          </a:p>
        </p:txBody>
      </p:sp>
      <p:sp>
        <p:nvSpPr>
          <p:cNvPr id="6148" name="Rectangle 4"/>
          <p:cNvSpPr>
            <a:spLocks noChangeArrowheads="1"/>
          </p:cNvSpPr>
          <p:nvPr/>
        </p:nvSpPr>
        <p:spPr bwMode="auto">
          <a:xfrm>
            <a:off x="228812" y="8598440"/>
            <a:ext cx="6247835" cy="246221"/>
          </a:xfrm>
          <a:prstGeom prst="rect">
            <a:avLst/>
          </a:prstGeom>
          <a:noFill/>
          <a:ln w="12700">
            <a:noFill/>
            <a:miter lim="800000"/>
            <a:headEnd/>
            <a:tailEnd/>
          </a:ln>
          <a:effectLst/>
        </p:spPr>
        <p:txBody>
          <a:bodyPr lIns="0" tIns="0" rIns="0" bIns="0" anchor="b">
            <a:spAutoFit/>
          </a:bodyPr>
          <a:lstStyle/>
          <a:p>
            <a:pPr defTabSz="957263" eaLnBrk="0" hangingPunct="0">
              <a:buFont typeface="Symbol" pitchFamily="18" charset="2"/>
              <a:buNone/>
            </a:pPr>
            <a:r>
              <a:rPr lang="en-US" sz="800">
                <a:latin typeface="Times" pitchFamily="2" charset="0"/>
              </a:rPr>
              <a:t>Stanczyck FZ. Pharmacokinetics and potency of progestins used for hormone replacement therapy and contraception. </a:t>
            </a:r>
            <a:r>
              <a:rPr lang="en-US" sz="800" i="1">
                <a:latin typeface="Times" pitchFamily="2" charset="0"/>
              </a:rPr>
              <a:t>Rev Endocr Metbo Disord</a:t>
            </a:r>
            <a:r>
              <a:rPr lang="en-US" sz="800">
                <a:latin typeface="Times" pitchFamily="2" charset="0"/>
              </a:rPr>
              <a:t>. 2002;3:211-224.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2A3CF-AA85-4803-9960-865468E6E0EC}" type="slidenum">
              <a:rPr lang="en-US"/>
              <a:pPr/>
              <a:t>32</a:t>
            </a:fld>
            <a:endParaRPr lang="en-US"/>
          </a:p>
        </p:txBody>
      </p:sp>
      <p:sp>
        <p:nvSpPr>
          <p:cNvPr id="47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3660" y="4342656"/>
            <a:ext cx="5030683" cy="4114800"/>
          </a:xfrm>
          <a:prstGeom prst="rect">
            <a:avLst/>
          </a:prstGeom>
          <a:solidFill>
            <a:srgbClr val="FFFFFF"/>
          </a:solidFill>
          <a:ln>
            <a:solidFill>
              <a:srgbClr val="000000"/>
            </a:solidFill>
            <a:miter lim="800000"/>
            <a:headEnd/>
            <a:tailEnd/>
          </a:ln>
        </p:spPr>
        <p:txBody>
          <a:bodyPr lIns="96661" tIns="48331" rIns="96661" bIns="48331"/>
          <a:lstStyle/>
          <a:p>
            <a:r>
              <a:rPr lang="en-US" sz="1200" kern="1200" baseline="0" dirty="0" err="1" smtClean="0">
                <a:solidFill>
                  <a:schemeClr val="tx1"/>
                </a:solidFill>
                <a:latin typeface="+mn-lt"/>
                <a:ea typeface="+mn-ea"/>
                <a:cs typeface="+mn-cs"/>
              </a:rPr>
              <a:t>Drospirenone</a:t>
            </a:r>
            <a:r>
              <a:rPr lang="en-US" sz="1200" kern="1200" baseline="0" dirty="0" smtClean="0">
                <a:solidFill>
                  <a:schemeClr val="tx1"/>
                </a:solidFill>
                <a:latin typeface="+mn-lt"/>
                <a:ea typeface="+mn-ea"/>
                <a:cs typeface="+mn-cs"/>
              </a:rPr>
              <a:t> in the dosage used in some OCPs is not </a:t>
            </a:r>
            <a:r>
              <a:rPr lang="en-US" sz="1200" kern="1200" baseline="0" dirty="0" err="1" smtClean="0">
                <a:solidFill>
                  <a:schemeClr val="tx1"/>
                </a:solidFill>
                <a:latin typeface="+mn-lt"/>
                <a:ea typeface="+mn-ea"/>
                <a:cs typeface="+mn-cs"/>
              </a:rPr>
              <a:t>antiandrogenic</a:t>
            </a:r>
            <a:endParaRPr lang="en-US" sz="1200" kern="1200" baseline="0" dirty="0" smtClean="0">
              <a:solidFill>
                <a:schemeClr val="tx1"/>
              </a:solidFill>
              <a:latin typeface="+mn-lt"/>
              <a:ea typeface="+mn-ea"/>
              <a:cs typeface="+mn-cs"/>
            </a:endParaRPr>
          </a:p>
          <a:p>
            <a:r>
              <a:rPr lang="tr-TR" sz="1200" kern="1200" baseline="0" dirty="0" smtClean="0">
                <a:solidFill>
                  <a:schemeClr val="tx1"/>
                </a:solidFill>
                <a:latin typeface="+mn-lt"/>
                <a:ea typeface="+mn-ea"/>
                <a:cs typeface="+mn-cs"/>
              </a:rPr>
              <a:t>(</a:t>
            </a:r>
            <a:r>
              <a:rPr lang="tr-TR" sz="1200" kern="1200" baseline="0" dirty="0" err="1" smtClean="0">
                <a:solidFill>
                  <a:schemeClr val="tx1"/>
                </a:solidFill>
                <a:latin typeface="+mn-lt"/>
                <a:ea typeface="+mn-ea"/>
                <a:cs typeface="+mn-cs"/>
              </a:rPr>
              <a:t>level</a:t>
            </a:r>
            <a:r>
              <a:rPr lang="tr-TR" sz="1200" kern="1200" baseline="0" dirty="0" smtClean="0">
                <a:solidFill>
                  <a:schemeClr val="tx1"/>
                </a:solidFill>
                <a:latin typeface="+mn-lt"/>
                <a:ea typeface="+mn-ea"/>
                <a:cs typeface="+mn-cs"/>
              </a:rPr>
              <a:t> B).</a:t>
            </a:r>
            <a:r>
              <a:rPr lang="tr-TR" dirty="0" smtClean="0"/>
              <a:t> D</a:t>
            </a:r>
            <a:r>
              <a:rPr lang="en-US" dirty="0" err="1" smtClean="0"/>
              <a:t>rospirenon</a:t>
            </a:r>
            <a:r>
              <a:rPr lang="tr-TR" dirty="0" smtClean="0"/>
              <a:t> yapısal ve  biyolojik profil olarak </a:t>
            </a:r>
            <a:r>
              <a:rPr lang="tr-TR" dirty="0" err="1" smtClean="0"/>
              <a:t>sipreteron</a:t>
            </a:r>
            <a:r>
              <a:rPr lang="tr-TR" dirty="0" smtClean="0"/>
              <a:t> asetata benzer bir </a:t>
            </a:r>
            <a:r>
              <a:rPr lang="tr-TR" dirty="0" err="1" smtClean="0"/>
              <a:t>steroidtir</a:t>
            </a:r>
            <a:r>
              <a:rPr lang="tr-TR" dirty="0" smtClean="0"/>
              <a:t>. </a:t>
            </a:r>
          </a:p>
          <a:p>
            <a:r>
              <a:rPr lang="tr-TR" dirty="0" err="1" smtClean="0"/>
              <a:t>Hirşutizm</a:t>
            </a:r>
            <a:r>
              <a:rPr lang="tr-TR" dirty="0" smtClean="0"/>
              <a:t> tedavisinde </a:t>
            </a:r>
            <a:r>
              <a:rPr lang="tr-TR" dirty="0" err="1" smtClean="0"/>
              <a:t>siproteron</a:t>
            </a:r>
            <a:r>
              <a:rPr lang="tr-TR" dirty="0" smtClean="0"/>
              <a:t> asetat içeren oral </a:t>
            </a:r>
            <a:r>
              <a:rPr lang="tr-TR" dirty="0" err="1" smtClean="0"/>
              <a:t>kontraseptifler</a:t>
            </a:r>
            <a:r>
              <a:rPr lang="tr-TR" dirty="0" smtClean="0"/>
              <a:t> kadar etkilidir.</a:t>
            </a:r>
          </a:p>
          <a:p>
            <a:r>
              <a:rPr lang="tr-TR" dirty="0" smtClean="0"/>
              <a:t>Ancak son dönemde artmış DVT riski bildirilmiştir.</a:t>
            </a:r>
          </a:p>
          <a:p>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Side </a:t>
            </a:r>
            <a:r>
              <a:rPr lang="tr-TR" dirty="0" err="1" smtClean="0"/>
              <a:t>effects</a:t>
            </a:r>
            <a:r>
              <a:rPr lang="tr-TR" dirty="0" smtClean="0"/>
              <a:t> of</a:t>
            </a:r>
          </a:p>
          <a:p>
            <a:r>
              <a:rPr lang="en-US" dirty="0" err="1" smtClean="0"/>
              <a:t>spironolactone</a:t>
            </a:r>
            <a:r>
              <a:rPr lang="en-US" dirty="0" smtClean="0"/>
              <a:t> include </a:t>
            </a:r>
            <a:r>
              <a:rPr lang="en-US" dirty="0" err="1" smtClean="0"/>
              <a:t>amild</a:t>
            </a:r>
            <a:r>
              <a:rPr lang="en-US" dirty="0" smtClean="0"/>
              <a:t> diuretic effect and, rarely,</a:t>
            </a:r>
          </a:p>
          <a:p>
            <a:r>
              <a:rPr lang="en-US" dirty="0" smtClean="0"/>
              <a:t>postural hypotension and </a:t>
            </a:r>
            <a:r>
              <a:rPr lang="en-US" dirty="0" err="1" smtClean="0"/>
              <a:t>hyperkalemia</a:t>
            </a:r>
            <a:r>
              <a:rPr lang="en-US" dirty="0" smtClean="0"/>
              <a:t>. The incidence</a:t>
            </a:r>
          </a:p>
          <a:p>
            <a:r>
              <a:rPr lang="en-US" dirty="0" smtClean="0"/>
              <a:t>of menstrual irregularity is high enough to justify the</a:t>
            </a:r>
          </a:p>
          <a:p>
            <a:r>
              <a:rPr lang="en-US" dirty="0" err="1" smtClean="0"/>
              <a:t>coadministration</a:t>
            </a:r>
            <a:r>
              <a:rPr lang="en-US" dirty="0" smtClean="0"/>
              <a:t> of an estrogen/progestin-based birth</a:t>
            </a:r>
          </a:p>
          <a:p>
            <a:r>
              <a:rPr lang="tr-TR" dirty="0" err="1" smtClean="0"/>
              <a:t>control</a:t>
            </a:r>
            <a:r>
              <a:rPr lang="tr-TR" dirty="0" smtClean="0"/>
              <a:t> </a:t>
            </a:r>
            <a:r>
              <a:rPr lang="tr-TR" dirty="0" err="1" smtClean="0"/>
              <a:t>pill</a:t>
            </a:r>
            <a:r>
              <a:rPr lang="tr-TR" dirty="0" smtClean="0"/>
              <a:t>.</a:t>
            </a:r>
            <a:r>
              <a:rPr lang="en-US" dirty="0" smtClean="0"/>
              <a:t> Because of the dangers</a:t>
            </a:r>
          </a:p>
          <a:p>
            <a:r>
              <a:rPr lang="en-US" dirty="0" smtClean="0"/>
              <a:t>of </a:t>
            </a:r>
            <a:r>
              <a:rPr lang="en-US" dirty="0" err="1" smtClean="0"/>
              <a:t>antiandrogens</a:t>
            </a:r>
            <a:r>
              <a:rPr lang="en-US" dirty="0" smtClean="0"/>
              <a:t> for fetal genital development, it is recommended</a:t>
            </a:r>
          </a:p>
          <a:p>
            <a:r>
              <a:rPr lang="en-US" dirty="0" smtClean="0"/>
              <a:t>that </a:t>
            </a:r>
            <a:r>
              <a:rPr lang="en-US" dirty="0" err="1" smtClean="0"/>
              <a:t>spironolactone</a:t>
            </a:r>
            <a:r>
              <a:rPr lang="en-US" dirty="0" smtClean="0"/>
              <a:t> be given only in concert</a:t>
            </a:r>
          </a:p>
          <a:p>
            <a:r>
              <a:rPr lang="en-US" dirty="0" smtClean="0"/>
              <a:t>with an oral contraceptive agent</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35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err="1" smtClean="0"/>
              <a:t>Cyproterone</a:t>
            </a:r>
            <a:r>
              <a:rPr lang="en-US" dirty="0" smtClean="0"/>
              <a:t> acetate is an anti-androgen with potent </a:t>
            </a:r>
            <a:r>
              <a:rPr lang="en-US" dirty="0" err="1" smtClean="0"/>
              <a:t>progestational</a:t>
            </a:r>
            <a:endParaRPr lang="en-US" dirty="0" smtClean="0"/>
          </a:p>
          <a:p>
            <a:r>
              <a:rPr lang="en-US" dirty="0" smtClean="0"/>
              <a:t>action and in combination with </a:t>
            </a:r>
            <a:r>
              <a:rPr lang="en-US" dirty="0" err="1" smtClean="0"/>
              <a:t>ethinyl</a:t>
            </a:r>
            <a:r>
              <a:rPr lang="en-US" dirty="0" smtClean="0"/>
              <a:t> </a:t>
            </a:r>
            <a:r>
              <a:rPr lang="en-US" dirty="0" err="1" smtClean="0"/>
              <a:t>estradiol</a:t>
            </a:r>
            <a:r>
              <a:rPr lang="en-US" dirty="0" smtClean="0"/>
              <a:t> it inhibits</a:t>
            </a:r>
          </a:p>
          <a:p>
            <a:r>
              <a:rPr lang="en-US" dirty="0" smtClean="0"/>
              <a:t>five alpha-</a:t>
            </a:r>
            <a:r>
              <a:rPr lang="en-US" dirty="0" err="1" smtClean="0"/>
              <a:t>reductase</a:t>
            </a:r>
            <a:r>
              <a:rPr lang="en-US" dirty="0" smtClean="0"/>
              <a:t> activity in the skin of hirsute women, increases</a:t>
            </a:r>
          </a:p>
          <a:p>
            <a:r>
              <a:rPr lang="en-US" dirty="0" smtClean="0"/>
              <a:t>SHBG levels and has a significant anti-</a:t>
            </a:r>
            <a:r>
              <a:rPr lang="en-US" dirty="0" err="1" smtClean="0"/>
              <a:t>gonadotrophin</a:t>
            </a:r>
            <a:r>
              <a:rPr lang="en-US" dirty="0" smtClean="0"/>
              <a:t> effect</a:t>
            </a:r>
          </a:p>
          <a:p>
            <a:r>
              <a:rPr lang="en-US" dirty="0" smtClean="0"/>
              <a:t>(Neumann 1987). </a:t>
            </a:r>
            <a:r>
              <a:rPr lang="en-US" dirty="0" err="1" smtClean="0"/>
              <a:t>Cyproterone</a:t>
            </a:r>
            <a:r>
              <a:rPr lang="en-US" dirty="0" smtClean="0"/>
              <a:t> acetate is stored in adipose</a:t>
            </a:r>
          </a:p>
          <a:p>
            <a:r>
              <a:rPr lang="en-US" dirty="0" smtClean="0"/>
              <a:t>tissue which causes a marked depot effect when high doses are</a:t>
            </a:r>
          </a:p>
          <a:p>
            <a:r>
              <a:rPr lang="en-US" dirty="0" smtClean="0"/>
              <a:t>used. It has now been an accepted treatment of </a:t>
            </a:r>
            <a:r>
              <a:rPr lang="en-US" dirty="0" err="1" smtClean="0"/>
              <a:t>hirsutism</a:t>
            </a:r>
            <a:r>
              <a:rPr lang="en-US" dirty="0" smtClean="0"/>
              <a:t> for almost</a:t>
            </a:r>
          </a:p>
          <a:p>
            <a:r>
              <a:rPr lang="en-US" dirty="0" smtClean="0"/>
              <a:t>two decades with a reported good clinical response in sixty</a:t>
            </a:r>
          </a:p>
          <a:p>
            <a:r>
              <a:rPr lang="en-US" dirty="0" smtClean="0"/>
              <a:t>to eighty percent of patients (</a:t>
            </a:r>
            <a:r>
              <a:rPr lang="en-US" dirty="0" err="1" smtClean="0"/>
              <a:t>Mowszowicz</a:t>
            </a:r>
            <a:r>
              <a:rPr lang="en-US" dirty="0" smtClean="0"/>
              <a:t> 1983; </a:t>
            </a:r>
            <a:r>
              <a:rPr lang="en-US" dirty="0" err="1" smtClean="0"/>
              <a:t>Kuttenn</a:t>
            </a:r>
            <a:r>
              <a:rPr lang="en-US" dirty="0" smtClean="0"/>
              <a:t> 1980;</a:t>
            </a:r>
          </a:p>
          <a:p>
            <a:r>
              <a:rPr lang="en-US" dirty="0" smtClean="0"/>
              <a:t>Hammerstein 1975; Hammerstein 1983). The documented effects</a:t>
            </a:r>
          </a:p>
          <a:p>
            <a:r>
              <a:rPr lang="en-US" dirty="0" smtClean="0"/>
              <a:t>of </a:t>
            </a:r>
            <a:r>
              <a:rPr lang="en-US" dirty="0" err="1" smtClean="0"/>
              <a:t>cyproterone</a:t>
            </a:r>
            <a:r>
              <a:rPr lang="en-US" dirty="0" smtClean="0"/>
              <a:t> acetate on serum androgen concentrations are</a:t>
            </a:r>
          </a:p>
          <a:p>
            <a:r>
              <a:rPr lang="en-US" dirty="0" smtClean="0"/>
              <a:t>somewhat varied (Reed 1988; Rubens1984). Side effects of weight</a:t>
            </a:r>
          </a:p>
          <a:p>
            <a:r>
              <a:rPr lang="en-US" dirty="0" smtClean="0"/>
              <a:t>gain, depression, fatigue, breast symptoms and sexual dysfunction</a:t>
            </a:r>
          </a:p>
          <a:p>
            <a:r>
              <a:rPr lang="en-US" dirty="0" smtClean="0"/>
              <a:t>have been reported during </a:t>
            </a:r>
            <a:r>
              <a:rPr lang="en-US" dirty="0" err="1" smtClean="0"/>
              <a:t>cyproterone</a:t>
            </a:r>
            <a:r>
              <a:rPr lang="en-US" dirty="0" smtClean="0"/>
              <a:t> acetate therapy (</a:t>
            </a:r>
            <a:r>
              <a:rPr lang="en-US" dirty="0" err="1" smtClean="0"/>
              <a:t>Lunnell</a:t>
            </a:r>
            <a:endParaRPr lang="en-US" dirty="0" smtClean="0"/>
          </a:p>
          <a:p>
            <a:r>
              <a:rPr lang="tr-TR" dirty="0" smtClean="0"/>
              <a:t>1982; </a:t>
            </a:r>
            <a:r>
              <a:rPr lang="tr-TR" dirty="0" err="1" smtClean="0"/>
              <a:t>Appelt</a:t>
            </a:r>
            <a:r>
              <a:rPr lang="tr-TR" dirty="0" smtClean="0"/>
              <a:t> 1984).</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36</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It has little or no</a:t>
            </a:r>
          </a:p>
          <a:p>
            <a:r>
              <a:rPr lang="en-US" dirty="0" smtClean="0"/>
              <a:t>measurable interaction with any of the other steroid hormone</a:t>
            </a:r>
          </a:p>
          <a:p>
            <a:r>
              <a:rPr lang="en-US" dirty="0" smtClean="0"/>
              <a:t>receptors.</a:t>
            </a:r>
            <a:r>
              <a:rPr lang="tr-TR" dirty="0" smtClean="0"/>
              <a:t> • </a:t>
            </a:r>
            <a:r>
              <a:rPr lang="tr-TR" b="1" dirty="0" err="1" smtClean="0"/>
              <a:t>Flutamid</a:t>
            </a:r>
            <a:r>
              <a:rPr lang="tr-TR" b="1" dirty="0" smtClean="0"/>
              <a:t>: Preparat ismi: </a:t>
            </a:r>
            <a:r>
              <a:rPr lang="tr-TR" b="1" dirty="0" err="1" smtClean="0"/>
              <a:t>Andraxan</a:t>
            </a:r>
            <a:r>
              <a:rPr lang="tr-TR" b="1" dirty="0" smtClean="0"/>
              <a:t> film </a:t>
            </a:r>
            <a:r>
              <a:rPr lang="tr-TR" b="1" dirty="0" err="1" smtClean="0"/>
              <a:t>tb</a:t>
            </a:r>
            <a:r>
              <a:rPr lang="tr-TR" b="1" dirty="0" smtClean="0"/>
              <a:t> 250 mg, günlük doz 2x 250</a:t>
            </a:r>
          </a:p>
          <a:p>
            <a:r>
              <a:rPr lang="tr-TR" b="1" smtClean="0"/>
              <a:t>mg</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37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39</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B8D8F-6EB6-4C8E-B7F3-4E7734D0E603}" type="slidenum">
              <a:rPr lang="tr-TR"/>
              <a:pPr/>
              <a:t>43</a:t>
            </a:fld>
            <a:endParaRPr lang="tr-T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tr-TR"/>
              <a:t>Insulin plays both direct and indirect roles in the</a:t>
            </a:r>
          </a:p>
          <a:p>
            <a:r>
              <a:rPr lang="tr-TR"/>
              <a:t>pathogenesis of hyperandrogenemia in the polycystic</a:t>
            </a:r>
          </a:p>
          <a:p>
            <a:r>
              <a:rPr lang="tr-TR"/>
              <a:t>ovary syndrome (Fig. 2). Insulin acts synergistically</a:t>
            </a:r>
          </a:p>
          <a:p>
            <a:r>
              <a:rPr lang="tr-TR"/>
              <a:t>with luteinizing hormone to enhance the</a:t>
            </a:r>
          </a:p>
          <a:p>
            <a:r>
              <a:rPr lang="tr-TR"/>
              <a:t>androgen production of theca cells. Insulin also inhibits</a:t>
            </a:r>
          </a:p>
          <a:p>
            <a:r>
              <a:rPr lang="tr-TR"/>
              <a:t>hepatic synthesis of sex hormone–binding</a:t>
            </a:r>
          </a:p>
          <a:p>
            <a:r>
              <a:rPr lang="tr-TR"/>
              <a:t>globulin, the key circulating protein that binds to</a:t>
            </a:r>
          </a:p>
          <a:p>
            <a:r>
              <a:rPr lang="tr-TR"/>
              <a:t>testosterone, and thus increases the proportion of</a:t>
            </a:r>
          </a:p>
          <a:p>
            <a:r>
              <a:rPr lang="tr-TR"/>
              <a:t>testosterone that circulates in the unbound, biologically</a:t>
            </a:r>
          </a:p>
          <a:p>
            <a:r>
              <a:rPr lang="tr-TR"/>
              <a:t>available, or free, state. Because women with</a:t>
            </a:r>
          </a:p>
          <a:p>
            <a:r>
              <a:rPr lang="tr-TR"/>
              <a:t>the polycystic ovary syndrome typically have hyperinsulinemia,</a:t>
            </a:r>
          </a:p>
          <a:p>
            <a:r>
              <a:rPr lang="tr-TR"/>
              <a:t>the concentration of free testosterone</a:t>
            </a:r>
          </a:p>
          <a:p>
            <a:r>
              <a:rPr lang="tr-TR"/>
              <a:t>is often elevated when the total testosterone concentration</a:t>
            </a:r>
          </a:p>
          <a:p>
            <a:r>
              <a:rPr lang="tr-TR"/>
              <a:t>is at the upper range of normal or only</a:t>
            </a:r>
          </a:p>
          <a:p>
            <a:r>
              <a:rPr lang="tr-TR"/>
              <a:t>modestly elevated.</a:t>
            </a:r>
          </a:p>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F1033-5D30-47C9-B3ED-DCFB8ED398E0}" type="slidenum">
              <a:rPr lang="tr-TR"/>
              <a:pPr/>
              <a:t>44</a:t>
            </a:fld>
            <a:endParaRPr lang="tr-T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333375" y="4343400"/>
            <a:ext cx="6524625" cy="4114800"/>
          </a:xfrm>
        </p:spPr>
        <p:txBody>
          <a:bodyPr/>
          <a:lstStyle/>
          <a:p>
            <a:r>
              <a:rPr lang="tr-TR" sz="1600"/>
              <a:t>PCOS manifests a post-binding defect in insulin signaling in adipocyte and decreased activity of PI3-kinase in muscle biopsies during euglycemic hyperinsulinaemic clamps. Dunaif</a:t>
            </a:r>
          </a:p>
          <a:p>
            <a:r>
              <a:rPr lang="tr-TR" sz="1600"/>
              <a:t>et al. (1995) reported that the impaired action of insulin on glycogen synthesis in cultured skin fibroblasts from POCS women is associated with constitutively increased insulin receptor (IR)b-subunit serine phosphorylation and decreased insulin receptor tyrosine kinase activity. In addition, Corbould et al. (2005) showed that in cultured skeletal muscle cells from PCOS women Ser312 phosphorylation of IRS-1 is constitutively increased. Furthermore, MAPK activity that is constitutively increased in the skeletal muscle of women with PCOS (Corbould et al., 2006) suggests that ERK1/2 or ERK-regulated kinases are responsible for the increased Ser312 phosphorylation of IRS-1. These observations provide strong support for the hypothesis that increased Ser312 phosphorylation is an important mechanism for insulin resistance in PCOS.  </a:t>
            </a:r>
          </a:p>
          <a:p>
            <a:endParaRPr lang="tr-T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5E91C-32BF-4552-9B08-8410C28E1B06}" type="slidenum">
              <a:rPr lang="tr-TR"/>
              <a:pPr/>
              <a:t>45</a:t>
            </a:fld>
            <a:endParaRPr lang="tr-T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lgn="just"/>
            <a:r>
              <a:rPr lang="en-US" u="sng">
                <a:solidFill>
                  <a:srgbClr val="333333"/>
                </a:solidFill>
                <a:cs typeface="Arial" charset="0"/>
              </a:rPr>
              <a:t>There is experimental evidence to indicate that in women with polycystic ovaries, the peripheral insulin resistance is due to a defect beyond activation of the receptor kinase, specifically leading to reduced tyrosine autophosphorylation of the insulin receptor. The phosphorylation of serine and threonine residues on the insulin receptor reduces signal transmission, and excessive serine phosphorylation (by a mechanism extrinsic to the insulin receptor) has been demonstrated as a possible postreceptor defect in these patients, changing signal transduction. It has been suggested that serine phosphorylation of the beta chain of the insulin receptor and at the same time of the adrenal and ovarian P450c17 enzyme (the origin or cause of serine phosphorylation is uncertain, but presumably it would have a genetic basis) would explain both the hyperinsulinemia and hyperandrogenism (serine phosphorylation increases 17,20-lyase activity and androgen production).</a:t>
            </a:r>
            <a:r>
              <a:rPr lang="en-US">
                <a:solidFill>
                  <a:srgbClr val="333333"/>
                </a:solidFill>
                <a:cs typeface="Arial" charset="0"/>
              </a:rPr>
              <a:t> </a:t>
            </a:r>
            <a:r>
              <a:rPr lang="en-US" b="1" u="sng">
                <a:solidFill>
                  <a:srgbClr val="333333"/>
                </a:solidFill>
                <a:cs typeface="Arial" charset="0"/>
              </a:rPr>
              <a:t>Stated simply, serine instead of tyrosine phosphorylation is an “off” mechanism for glucose transport but an “on” mechanism for P450c17 enzyme activity. This change in phosphorylation would be consistent with no abnormality in the number of receptors or in receptor function; the impaired insulin signal for glucose transport would be due to a postreceptor problem.</a:t>
            </a:r>
            <a:endParaRPr lang="en-US">
              <a:cs typeface="Times New Roman" pitchFamily="18" charset="0"/>
            </a:endParaRPr>
          </a:p>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United States, as an example,</a:t>
            </a:r>
            <a:r>
              <a:rPr lang="tr-TR" dirty="0" smtClean="0"/>
              <a:t> </a:t>
            </a:r>
            <a:r>
              <a:rPr lang="en-US" dirty="0" smtClean="0"/>
              <a:t>the current “ideal” woman has, in essence, no terminal</a:t>
            </a:r>
            <a:r>
              <a:rPr lang="tr-TR" dirty="0" smtClean="0"/>
              <a:t> </a:t>
            </a:r>
            <a:r>
              <a:rPr lang="en-US" dirty="0" smtClean="0"/>
              <a:t>hair except for the scalp, eyebrows, eyelashes, and pubis.</a:t>
            </a:r>
            <a:r>
              <a:rPr lang="tr-TR" dirty="0" smtClean="0"/>
              <a:t> </a:t>
            </a:r>
            <a:r>
              <a:rPr lang="en-US" dirty="0" smtClean="0"/>
              <a:t>This standard puts most, if not all, normal women in the</a:t>
            </a:r>
            <a:r>
              <a:rPr lang="tr-TR" dirty="0" smtClean="0"/>
              <a:t> </a:t>
            </a:r>
            <a:r>
              <a:rPr lang="tr-TR" dirty="0" err="1" smtClean="0"/>
              <a:t>hirsute</a:t>
            </a:r>
            <a:r>
              <a:rPr lang="tr-TR" dirty="0" smtClean="0"/>
              <a:t> </a:t>
            </a:r>
            <a:r>
              <a:rPr lang="tr-TR" dirty="0" err="1" smtClean="0"/>
              <a:t>category</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5</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Insulin resistance exists in non-obese women with PCOS as well</a:t>
            </a:r>
          </a:p>
          <a:p>
            <a:r>
              <a:rPr lang="en-US" sz="1200" kern="1200" baseline="0" dirty="0" smtClean="0">
                <a:solidFill>
                  <a:schemeClr val="tx1"/>
                </a:solidFill>
                <a:latin typeface="+mn-lt"/>
                <a:ea typeface="+mn-ea"/>
                <a:cs typeface="+mn-cs"/>
              </a:rPr>
              <a:t>as obese women with PCOS. The PCOS is associated with insulin resistance</a:t>
            </a:r>
          </a:p>
          <a:p>
            <a:r>
              <a:rPr lang="en-US" sz="1200" kern="1200" baseline="0" dirty="0" smtClean="0">
                <a:solidFill>
                  <a:schemeClr val="tx1"/>
                </a:solidFill>
                <a:latin typeface="+mn-lt"/>
                <a:ea typeface="+mn-ea"/>
                <a:cs typeface="+mn-cs"/>
              </a:rPr>
              <a:t>independent of obesity. Insulin resistance should be assessed in all hirsute</a:t>
            </a:r>
          </a:p>
          <a:p>
            <a:r>
              <a:rPr lang="en-US" sz="1200" kern="1200" baseline="0" dirty="0" smtClean="0">
                <a:solidFill>
                  <a:schemeClr val="tx1"/>
                </a:solidFill>
                <a:latin typeface="+mn-lt"/>
                <a:ea typeface="+mn-ea"/>
                <a:cs typeface="+mn-cs"/>
              </a:rPr>
              <a:t>women with PCOS regardless of their body mass index. More studies in larger</a:t>
            </a:r>
          </a:p>
          <a:p>
            <a:r>
              <a:rPr lang="en-US" sz="1200" kern="1200" baseline="0" dirty="0" smtClean="0">
                <a:solidFill>
                  <a:schemeClr val="tx1"/>
                </a:solidFill>
                <a:latin typeface="+mn-lt"/>
                <a:ea typeface="+mn-ea"/>
                <a:cs typeface="+mn-cs"/>
              </a:rPr>
              <a:t>numbers of patients should be performed to investigate the role of insulin resistance</a:t>
            </a:r>
          </a:p>
          <a:p>
            <a:r>
              <a:rPr lang="tr-TR" sz="1200" kern="1200" baseline="0" dirty="0" smtClean="0">
                <a:solidFill>
                  <a:schemeClr val="tx1"/>
                </a:solidFill>
                <a:latin typeface="+mn-lt"/>
                <a:ea typeface="+mn-ea"/>
                <a:cs typeface="+mn-cs"/>
              </a:rPr>
              <a:t>in </a:t>
            </a:r>
            <a:r>
              <a:rPr lang="tr-TR" sz="1200" kern="1200" baseline="0" dirty="0" err="1" smtClean="0">
                <a:solidFill>
                  <a:schemeClr val="tx1"/>
                </a:solidFill>
                <a:latin typeface="+mn-lt"/>
                <a:ea typeface="+mn-ea"/>
                <a:cs typeface="+mn-cs"/>
              </a:rPr>
              <a:t>women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with</a:t>
            </a:r>
            <a:r>
              <a:rPr lang="tr-TR" sz="1200" kern="1200" baseline="0" dirty="0" smtClean="0">
                <a:solidFill>
                  <a:schemeClr val="tx1"/>
                </a:solidFill>
                <a:latin typeface="+mn-lt"/>
                <a:ea typeface="+mn-ea"/>
                <a:cs typeface="+mn-cs"/>
              </a:rPr>
              <a:t> IH.</a:t>
            </a:r>
            <a:endParaRPr lang="tr-TR" dirty="0" smtClean="0"/>
          </a:p>
          <a:p>
            <a:r>
              <a:rPr lang="tr-TR" sz="1200" kern="1200" baseline="0" dirty="0" err="1" smtClean="0">
                <a:solidFill>
                  <a:schemeClr val="tx1"/>
                </a:solidFill>
                <a:latin typeface="+mn-lt"/>
                <a:ea typeface="+mn-ea"/>
                <a:cs typeface="+mn-cs"/>
              </a:rPr>
              <a:t>In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contrast</a:t>
            </a:r>
            <a:r>
              <a:rPr lang="tr-TR"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there are not enough data showing whether</a:t>
            </a:r>
          </a:p>
          <a:p>
            <a:r>
              <a:rPr lang="en-US" sz="1200" kern="1200" baseline="0" dirty="0" smtClean="0">
                <a:solidFill>
                  <a:schemeClr val="tx1"/>
                </a:solidFill>
                <a:latin typeface="+mn-lt"/>
                <a:ea typeface="+mn-ea"/>
                <a:cs typeface="+mn-cs"/>
              </a:rPr>
              <a:t>patients with IH also have insulin resistance. </a:t>
            </a:r>
            <a:r>
              <a:rPr lang="en-US" sz="1200" kern="1200" baseline="0" dirty="0" err="1" smtClean="0">
                <a:solidFill>
                  <a:schemeClr val="tx1"/>
                </a:solidFill>
                <a:latin typeface="+mn-lt"/>
                <a:ea typeface="+mn-ea"/>
                <a:cs typeface="+mn-cs"/>
              </a:rPr>
              <a:t>Paoletti</a:t>
            </a:r>
            <a:endParaRPr lang="en-US" sz="1200"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et al. [25] suggested that peripheral activity of</a:t>
            </a:r>
          </a:p>
          <a:p>
            <a:r>
              <a:rPr lang="en-US" sz="1200" kern="1200" baseline="0" dirty="0" smtClean="0">
                <a:solidFill>
                  <a:schemeClr val="tx1"/>
                </a:solidFill>
                <a:latin typeface="+mn-lt"/>
                <a:ea typeface="+mn-ea"/>
                <a:cs typeface="+mn-cs"/>
              </a:rPr>
              <a:t>androgens is related to </a:t>
            </a:r>
            <a:r>
              <a:rPr lang="en-US" sz="1200" kern="1200" baseline="0" dirty="0" err="1" smtClean="0">
                <a:solidFill>
                  <a:schemeClr val="tx1"/>
                </a:solidFill>
                <a:latin typeface="+mn-lt"/>
                <a:ea typeface="+mn-ea"/>
                <a:cs typeface="+mn-cs"/>
              </a:rPr>
              <a:t>hyperinsulinaemia</a:t>
            </a:r>
            <a:r>
              <a:rPr lang="en-US" sz="1200" kern="1200" baseline="0" dirty="0" smtClean="0">
                <a:solidFill>
                  <a:schemeClr val="tx1"/>
                </a:solidFill>
                <a:latin typeface="+mn-lt"/>
                <a:ea typeface="+mn-ea"/>
                <a:cs typeface="+mn-cs"/>
              </a:rPr>
              <a:t> and that</a:t>
            </a:r>
          </a:p>
          <a:p>
            <a:r>
              <a:rPr lang="tr-TR" sz="1200" kern="1200" baseline="0" dirty="0" smtClean="0">
                <a:solidFill>
                  <a:schemeClr val="tx1"/>
                </a:solidFill>
                <a:latin typeface="+mn-lt"/>
                <a:ea typeface="+mn-ea"/>
                <a:cs typeface="+mn-cs"/>
              </a:rPr>
              <a:t>anti-</a:t>
            </a:r>
            <a:r>
              <a:rPr lang="tr-TR" sz="1200" kern="1200" baseline="0" dirty="0" err="1" smtClean="0">
                <a:solidFill>
                  <a:schemeClr val="tx1"/>
                </a:solidFill>
                <a:latin typeface="+mn-lt"/>
                <a:ea typeface="+mn-ea"/>
                <a:cs typeface="+mn-cs"/>
              </a:rPr>
              <a:t>androgen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treatment</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improves</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hyperinsulinaemia</a:t>
            </a:r>
            <a:r>
              <a:rPr lang="tr-TR"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Unlühizarci</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et al. [26] found a higher prevalence</a:t>
            </a:r>
          </a:p>
          <a:p>
            <a:r>
              <a:rPr lang="en-US" sz="1200" kern="1200" baseline="0" dirty="0" smtClean="0">
                <a:solidFill>
                  <a:schemeClr val="tx1"/>
                </a:solidFill>
                <a:latin typeface="+mn-lt"/>
                <a:ea typeface="+mn-ea"/>
                <a:cs typeface="+mn-cs"/>
              </a:rPr>
              <a:t>(18.7%) of impaired glucose tolerance among</a:t>
            </a:r>
          </a:p>
          <a:p>
            <a:r>
              <a:rPr lang="en-US" sz="1200" kern="1200" baseline="0" dirty="0" smtClean="0">
                <a:solidFill>
                  <a:schemeClr val="tx1"/>
                </a:solidFill>
                <a:latin typeface="+mn-lt"/>
                <a:ea typeface="+mn-ea"/>
                <a:cs typeface="+mn-cs"/>
              </a:rPr>
              <a:t>women with IH, and these authors also suggested</a:t>
            </a:r>
          </a:p>
          <a:p>
            <a:r>
              <a:rPr lang="en-US" sz="1200" kern="1200" baseline="0" dirty="0" smtClean="0">
                <a:solidFill>
                  <a:schemeClr val="tx1"/>
                </a:solidFill>
                <a:latin typeface="+mn-lt"/>
                <a:ea typeface="+mn-ea"/>
                <a:cs typeface="+mn-cs"/>
              </a:rPr>
              <a:t>that IH is associated with insulin resistance. Recently,</a:t>
            </a:r>
          </a:p>
          <a:p>
            <a:r>
              <a:rPr lang="en-US" sz="1200" kern="1200" baseline="0" dirty="0" smtClean="0">
                <a:solidFill>
                  <a:schemeClr val="tx1"/>
                </a:solidFill>
                <a:latin typeface="+mn-lt"/>
                <a:ea typeface="+mn-ea"/>
                <a:cs typeface="+mn-cs"/>
              </a:rPr>
              <a:t>insulin resistance was shown in obese patients</a:t>
            </a:r>
          </a:p>
          <a:p>
            <a:r>
              <a:rPr lang="en-US" sz="1200" kern="1200" baseline="0" dirty="0" smtClean="0">
                <a:solidFill>
                  <a:schemeClr val="tx1"/>
                </a:solidFill>
                <a:latin typeface="+mn-lt"/>
                <a:ea typeface="+mn-ea"/>
                <a:cs typeface="+mn-cs"/>
              </a:rPr>
              <a:t>with IH in another study [27]. In our study, the</a:t>
            </a:r>
          </a:p>
          <a:p>
            <a:r>
              <a:rPr lang="en-US" sz="1200" kern="1200" baseline="0" dirty="0" smtClean="0">
                <a:solidFill>
                  <a:schemeClr val="tx1"/>
                </a:solidFill>
                <a:latin typeface="+mn-lt"/>
                <a:ea typeface="+mn-ea"/>
                <a:cs typeface="+mn-cs"/>
              </a:rPr>
              <a:t>insulin levels and insulin-resistant state of women</a:t>
            </a:r>
          </a:p>
          <a:p>
            <a:r>
              <a:rPr lang="en-US" sz="1200" kern="1200" baseline="0" dirty="0" smtClean="0">
                <a:solidFill>
                  <a:schemeClr val="tx1"/>
                </a:solidFill>
                <a:latin typeface="+mn-lt"/>
                <a:ea typeface="+mn-ea"/>
                <a:cs typeface="+mn-cs"/>
              </a:rPr>
              <a:t>with non-obese IH and the non-obese control group</a:t>
            </a:r>
          </a:p>
          <a:p>
            <a:r>
              <a:rPr lang="en-US" sz="1200" kern="1200" baseline="0" dirty="0" smtClean="0">
                <a:solidFill>
                  <a:schemeClr val="tx1"/>
                </a:solidFill>
                <a:latin typeface="+mn-lt"/>
                <a:ea typeface="+mn-ea"/>
                <a:cs typeface="+mn-cs"/>
              </a:rPr>
              <a:t>did not show any differences. This might have been</a:t>
            </a:r>
          </a:p>
          <a:p>
            <a:r>
              <a:rPr lang="en-US" sz="1200" kern="1200" baseline="0" dirty="0" smtClean="0">
                <a:solidFill>
                  <a:schemeClr val="tx1"/>
                </a:solidFill>
                <a:latin typeface="+mn-lt"/>
                <a:ea typeface="+mn-ea"/>
                <a:cs typeface="+mn-cs"/>
              </a:rPr>
              <a:t>due to the small number of women with IH.</a:t>
            </a:r>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47</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Imprecise and inconsistent evidence of low to very low quality</a:t>
            </a:r>
          </a:p>
          <a:p>
            <a:r>
              <a:rPr lang="en-US" sz="1200" kern="1200" baseline="0" dirty="0" smtClean="0">
                <a:solidFill>
                  <a:schemeClr val="tx1"/>
                </a:solidFill>
                <a:latin typeface="+mn-lt"/>
                <a:ea typeface="+mn-ea"/>
                <a:cs typeface="+mn-cs"/>
              </a:rPr>
              <a:t>suggests that insulin sensitizers provide limited or no important</a:t>
            </a:r>
          </a:p>
          <a:p>
            <a:r>
              <a:rPr lang="en-US" sz="1200" kern="1200" baseline="0" dirty="0" smtClean="0">
                <a:solidFill>
                  <a:schemeClr val="tx1"/>
                </a:solidFill>
                <a:latin typeface="+mn-lt"/>
                <a:ea typeface="+mn-ea"/>
                <a:cs typeface="+mn-cs"/>
              </a:rPr>
              <a:t>benefit for women with </a:t>
            </a:r>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51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Firstly, </a:t>
            </a:r>
            <a:r>
              <a:rPr lang="en-US" sz="1200" kern="1200" baseline="0" dirty="0" err="1" smtClean="0">
                <a:solidFill>
                  <a:schemeClr val="tx1"/>
                </a:solidFill>
                <a:latin typeface="+mn-lt"/>
                <a:ea typeface="+mn-ea"/>
                <a:cs typeface="+mn-cs"/>
              </a:rPr>
              <a:t>metformin</a:t>
            </a:r>
            <a:r>
              <a:rPr lang="en-US" sz="1200" kern="1200" baseline="0" dirty="0" smtClean="0">
                <a:solidFill>
                  <a:schemeClr val="tx1"/>
                </a:solidFill>
                <a:latin typeface="+mn-lt"/>
                <a:ea typeface="+mn-ea"/>
                <a:cs typeface="+mn-cs"/>
              </a:rPr>
              <a:t> therapy was associated with a marked</a:t>
            </a:r>
          </a:p>
          <a:p>
            <a:r>
              <a:rPr lang="en-US" sz="1200" kern="1200" baseline="0" dirty="0" smtClean="0">
                <a:solidFill>
                  <a:schemeClr val="tx1"/>
                </a:solidFill>
                <a:latin typeface="+mn-lt"/>
                <a:ea typeface="+mn-ea"/>
                <a:cs typeface="+mn-cs"/>
              </a:rPr>
              <a:t>and apparently persisting reduction of abdominal adiposity</a:t>
            </a:r>
          </a:p>
          <a:p>
            <a:r>
              <a:rPr lang="en-US" sz="1200" kern="1200" baseline="0" dirty="0" smtClean="0">
                <a:solidFill>
                  <a:schemeClr val="tx1"/>
                </a:solidFill>
                <a:latin typeface="+mn-lt"/>
                <a:ea typeface="+mn-ea"/>
                <a:cs typeface="+mn-cs"/>
              </a:rPr>
              <a:t>(Fig. 2, </a:t>
            </a:r>
            <a:r>
              <a:rPr lang="en-US" sz="1200" i="1" kern="1200" baseline="0" dirty="0" smtClean="0">
                <a:solidFill>
                  <a:schemeClr val="tx1"/>
                </a:solidFill>
                <a:latin typeface="+mn-lt"/>
                <a:ea typeface="+mn-ea"/>
                <a:cs typeface="+mn-cs"/>
              </a:rPr>
              <a:t>upper right panel), and this reduction occurred</a:t>
            </a:r>
          </a:p>
          <a:p>
            <a:r>
              <a:rPr lang="en-US" sz="1200" kern="1200" baseline="0" dirty="0" smtClean="0">
                <a:solidFill>
                  <a:schemeClr val="tx1"/>
                </a:solidFill>
                <a:latin typeface="+mn-lt"/>
                <a:ea typeface="+mn-ea"/>
                <a:cs typeface="+mn-cs"/>
              </a:rPr>
              <a:t>in visceral and hepatic fat (Fig. 2, </a:t>
            </a:r>
            <a:r>
              <a:rPr lang="en-US" sz="1200" i="1" kern="1200" baseline="0" dirty="0" smtClean="0">
                <a:solidFill>
                  <a:schemeClr val="tx1"/>
                </a:solidFill>
                <a:latin typeface="+mn-lt"/>
                <a:ea typeface="+mn-ea"/>
                <a:cs typeface="+mn-cs"/>
              </a:rPr>
              <a:t>lower panels) and not in</a:t>
            </a:r>
          </a:p>
          <a:p>
            <a:r>
              <a:rPr lang="en-US" sz="1200" kern="1200" baseline="0" dirty="0" smtClean="0">
                <a:solidFill>
                  <a:schemeClr val="tx1"/>
                </a:solidFill>
                <a:latin typeface="+mn-lt"/>
                <a:ea typeface="+mn-ea"/>
                <a:cs typeface="+mn-cs"/>
              </a:rPr>
              <a:t>sc fat (Table 1). Second, abdominal adiposity was the sole</a:t>
            </a:r>
          </a:p>
          <a:p>
            <a:r>
              <a:rPr lang="en-US" sz="1200" kern="1200" baseline="0" dirty="0" smtClean="0">
                <a:solidFill>
                  <a:schemeClr val="tx1"/>
                </a:solidFill>
                <a:latin typeface="+mn-lt"/>
                <a:ea typeface="+mn-ea"/>
                <a:cs typeface="+mn-cs"/>
              </a:rPr>
              <a:t>among all the assessed variables to diverge before age 10</a:t>
            </a:r>
          </a:p>
          <a:p>
            <a:r>
              <a:rPr lang="en-US" sz="1200" kern="1200" baseline="0" dirty="0" smtClean="0">
                <a:solidFill>
                  <a:schemeClr val="tx1"/>
                </a:solidFill>
                <a:latin typeface="+mn-lt"/>
                <a:ea typeface="+mn-ea"/>
                <a:cs typeface="+mn-cs"/>
              </a:rPr>
              <a:t>yr between girls with </a:t>
            </a:r>
            <a:r>
              <a:rPr lang="en-US" sz="1200" i="1" kern="1200" baseline="0" dirty="0" smtClean="0">
                <a:solidFill>
                  <a:schemeClr val="tx1"/>
                </a:solidFill>
                <a:latin typeface="+mn-lt"/>
                <a:ea typeface="+mn-ea"/>
                <a:cs typeface="+mn-cs"/>
              </a:rPr>
              <a:t>vs. without subsequent PCOS, irrespective</a:t>
            </a:r>
          </a:p>
          <a:p>
            <a:r>
              <a:rPr lang="en-US" sz="1200" kern="1200" baseline="0" dirty="0" smtClean="0">
                <a:solidFill>
                  <a:schemeClr val="tx1"/>
                </a:solidFill>
                <a:latin typeface="+mn-lt"/>
                <a:ea typeface="+mn-ea"/>
                <a:cs typeface="+mn-cs"/>
              </a:rPr>
              <a:t>of </a:t>
            </a:r>
            <a:r>
              <a:rPr lang="en-US" sz="1200" kern="1200" baseline="0" dirty="0" err="1" smtClean="0">
                <a:solidFill>
                  <a:schemeClr val="tx1"/>
                </a:solidFill>
                <a:latin typeface="+mn-lt"/>
                <a:ea typeface="+mn-ea"/>
                <a:cs typeface="+mn-cs"/>
              </a:rPr>
              <a:t>metformin</a:t>
            </a:r>
            <a:r>
              <a:rPr lang="en-US" sz="1200" kern="1200" baseline="0" dirty="0" smtClean="0">
                <a:solidFill>
                  <a:schemeClr val="tx1"/>
                </a:solidFill>
                <a:latin typeface="+mn-lt"/>
                <a:ea typeface="+mn-ea"/>
                <a:cs typeface="+mn-cs"/>
              </a:rPr>
              <a:t> treatment (Fig. 3, </a:t>
            </a:r>
            <a:r>
              <a:rPr lang="en-US" sz="1200" i="1" kern="1200" baseline="0" dirty="0" smtClean="0">
                <a:solidFill>
                  <a:schemeClr val="tx1"/>
                </a:solidFill>
                <a:latin typeface="+mn-lt"/>
                <a:ea typeface="+mn-ea"/>
                <a:cs typeface="+mn-cs"/>
              </a:rPr>
              <a:t>left panel).</a:t>
            </a:r>
            <a:r>
              <a:rPr lang="tr-TR" dirty="0" smtClean="0"/>
              <a:t> </a:t>
            </a:r>
            <a:r>
              <a:rPr lang="tr-TR" dirty="0" err="1" smtClean="0"/>
              <a:t>the</a:t>
            </a:r>
            <a:r>
              <a:rPr lang="tr-TR" dirty="0" smtClean="0"/>
              <a:t> </a:t>
            </a:r>
            <a:r>
              <a:rPr lang="tr-TR" dirty="0" err="1" smtClean="0"/>
              <a:t>window</a:t>
            </a:r>
            <a:r>
              <a:rPr lang="tr-TR" dirty="0" smtClean="0"/>
              <a:t> of</a:t>
            </a:r>
          </a:p>
          <a:p>
            <a:r>
              <a:rPr lang="en-US" dirty="0" smtClean="0"/>
              <a:t>late childhood and early puberty is more critical for the</a:t>
            </a:r>
          </a:p>
          <a:p>
            <a:r>
              <a:rPr lang="en-US" dirty="0" smtClean="0"/>
              <a:t>development of PCOS features than the window shortly</a:t>
            </a:r>
          </a:p>
          <a:p>
            <a:r>
              <a:rPr lang="tr-TR" dirty="0" err="1" smtClean="0"/>
              <a:t>beyond</a:t>
            </a:r>
            <a:r>
              <a:rPr lang="tr-TR" dirty="0" smtClean="0"/>
              <a:t> </a:t>
            </a:r>
            <a:r>
              <a:rPr lang="tr-TR" dirty="0" err="1" smtClean="0"/>
              <a:t>menarche</a:t>
            </a:r>
            <a:r>
              <a:rPr lang="tr-TR" dirty="0" smtClean="0"/>
              <a:t>.</a:t>
            </a:r>
          </a:p>
          <a:p>
            <a:endParaRPr lang="tr-TR" dirty="0"/>
          </a:p>
        </p:txBody>
      </p:sp>
      <p:sp>
        <p:nvSpPr>
          <p:cNvPr id="4" name="3 Slayt Numarası Yer Tutucusu"/>
          <p:cNvSpPr>
            <a:spLocks noGrp="1"/>
          </p:cNvSpPr>
          <p:nvPr>
            <p:ph type="sldNum" sz="quarter" idx="10"/>
          </p:nvPr>
        </p:nvSpPr>
        <p:spPr/>
        <p:txBody>
          <a:bodyPr/>
          <a:lstStyle/>
          <a:p>
            <a:fld id="{E8AB1838-7E20-406C-A71C-7D2DC1E65DB2}" type="slidenum">
              <a:rPr lang="tr-TR" smtClean="0"/>
              <a:pPr/>
              <a:t>52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eaLnBrk="1" hangingPunct="1">
              <a:lnSpc>
                <a:spcPct val="190000"/>
              </a:lnSpc>
            </a:pPr>
            <a:r>
              <a:rPr lang="tr-TR" sz="1200" b="1" dirty="0" err="1" smtClean="0"/>
              <a:t>Eflornithine</a:t>
            </a:r>
            <a:r>
              <a:rPr lang="tr-TR" sz="1200" b="1" dirty="0" smtClean="0"/>
              <a:t> kıl </a:t>
            </a:r>
            <a:r>
              <a:rPr lang="tr-TR" sz="1200" b="1" dirty="0" err="1" smtClean="0"/>
              <a:t>follikülünde</a:t>
            </a:r>
            <a:r>
              <a:rPr lang="tr-TR" sz="1200" b="1" dirty="0" smtClean="0"/>
              <a:t> </a:t>
            </a:r>
            <a:r>
              <a:rPr lang="tr-TR" sz="1200" b="1" dirty="0" err="1" smtClean="0"/>
              <a:t>matriks</a:t>
            </a:r>
            <a:r>
              <a:rPr lang="tr-TR" sz="1200" b="1" dirty="0" smtClean="0"/>
              <a:t> hücre </a:t>
            </a:r>
            <a:r>
              <a:rPr lang="tr-TR" sz="1200" b="1" dirty="0" err="1" smtClean="0"/>
              <a:t>proliferasyonunu</a:t>
            </a:r>
            <a:r>
              <a:rPr lang="tr-TR" sz="1200" b="1" dirty="0" smtClean="0"/>
              <a:t> </a:t>
            </a:r>
            <a:r>
              <a:rPr lang="tr-TR" sz="1200" b="1" dirty="0" err="1" smtClean="0"/>
              <a:t>regüle</a:t>
            </a:r>
            <a:r>
              <a:rPr lang="tr-TR" sz="1200" b="1" dirty="0" smtClean="0"/>
              <a:t> eden, kıl büyüme fizyolojisinde rol alan ve </a:t>
            </a:r>
            <a:r>
              <a:rPr lang="tr-TR" sz="1200" b="1" dirty="0" err="1" smtClean="0"/>
              <a:t>androjenler</a:t>
            </a:r>
            <a:r>
              <a:rPr lang="tr-TR" sz="1200" b="1" dirty="0" smtClean="0"/>
              <a:t> tarafından modüle edilen bir enzim olan </a:t>
            </a:r>
            <a:r>
              <a:rPr lang="tr-TR" sz="1200" b="1" dirty="0" err="1" smtClean="0"/>
              <a:t>ornitin</a:t>
            </a:r>
            <a:r>
              <a:rPr lang="tr-TR" sz="1200" b="1" dirty="0" smtClean="0"/>
              <a:t> </a:t>
            </a:r>
            <a:r>
              <a:rPr lang="tr-TR" sz="1200" b="1" dirty="0" err="1" smtClean="0"/>
              <a:t>dekarboksilazın</a:t>
            </a:r>
            <a:r>
              <a:rPr lang="tr-TR" sz="1200" b="1" dirty="0" smtClean="0"/>
              <a:t> </a:t>
            </a:r>
            <a:r>
              <a:rPr lang="tr-TR" sz="1200" b="1" dirty="0" err="1" smtClean="0"/>
              <a:t>irreverzibl</a:t>
            </a:r>
            <a:r>
              <a:rPr lang="tr-TR" sz="1200" b="1" dirty="0" smtClean="0"/>
              <a:t> inhibitörüdür</a:t>
            </a:r>
          </a:p>
          <a:p>
            <a:pPr eaLnBrk="1" hangingPunct="1">
              <a:lnSpc>
                <a:spcPct val="190000"/>
              </a:lnSpc>
            </a:pPr>
            <a:r>
              <a:rPr lang="tr-TR" sz="1200" b="1" dirty="0" smtClean="0"/>
              <a:t>Sistemik </a:t>
            </a:r>
            <a:r>
              <a:rPr lang="tr-TR" sz="1200" b="1" dirty="0" err="1" smtClean="0"/>
              <a:t>absorbsiyon</a:t>
            </a:r>
            <a:r>
              <a:rPr lang="tr-TR" sz="1200" b="1" dirty="0" smtClean="0"/>
              <a:t> yok denecek kadar azdır. Kaşıntı ve kuru cilt başlıca yan etkisidir</a:t>
            </a:r>
          </a:p>
          <a:p>
            <a:pPr eaLnBrk="1" hangingPunct="1">
              <a:lnSpc>
                <a:spcPct val="190000"/>
              </a:lnSpc>
            </a:pPr>
            <a:r>
              <a:rPr lang="tr-TR" sz="1200" b="1" dirty="0" err="1" smtClean="0"/>
              <a:t>Eflornithine</a:t>
            </a:r>
            <a:r>
              <a:rPr lang="tr-TR" sz="1200" b="1" dirty="0" smtClean="0"/>
              <a:t> </a:t>
            </a:r>
            <a:r>
              <a:rPr lang="tr-TR" sz="1200" b="1" dirty="0" err="1" smtClean="0"/>
              <a:t>fasiyal</a:t>
            </a:r>
            <a:r>
              <a:rPr lang="tr-TR" sz="1200" b="1" dirty="0" smtClean="0"/>
              <a:t> </a:t>
            </a:r>
            <a:r>
              <a:rPr lang="tr-TR" sz="1200" b="1" dirty="0" err="1" smtClean="0"/>
              <a:t>hirşutizmin</a:t>
            </a:r>
            <a:r>
              <a:rPr lang="tr-TR" sz="1200" b="1" dirty="0" smtClean="0"/>
              <a:t> </a:t>
            </a:r>
            <a:r>
              <a:rPr lang="tr-TR" sz="1200" b="1" dirty="0" err="1" smtClean="0"/>
              <a:t>topikal</a:t>
            </a:r>
            <a:r>
              <a:rPr lang="tr-TR" sz="1200" b="1" dirty="0" smtClean="0"/>
              <a:t> tedavisi için lisans almıştır. </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55</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Ovaryan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androjenleri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suprese</a:t>
            </a:r>
            <a:r>
              <a:rPr lang="tr-TR" sz="1200" kern="1200" dirty="0" smtClean="0">
                <a:solidFill>
                  <a:schemeClr val="tx1"/>
                </a:solidFill>
                <a:latin typeface="+mn-lt"/>
                <a:ea typeface="+mn-ea"/>
                <a:cs typeface="+mn-cs"/>
              </a:rPr>
              <a:t> eden oral </a:t>
            </a:r>
            <a:r>
              <a:rPr lang="tr-TR" sz="1200" kern="1200" dirty="0" err="1" smtClean="0">
                <a:solidFill>
                  <a:schemeClr val="tx1"/>
                </a:solidFill>
                <a:latin typeface="+mn-lt"/>
                <a:ea typeface="+mn-ea"/>
                <a:cs typeface="+mn-cs"/>
              </a:rPr>
              <a:t>kontraseptifler</a:t>
            </a:r>
            <a:r>
              <a:rPr lang="tr-TR" sz="1200" kern="1200" dirty="0" smtClean="0">
                <a:solidFill>
                  <a:schemeClr val="tx1"/>
                </a:solidFill>
                <a:latin typeface="+mn-lt"/>
                <a:ea typeface="+mn-ea"/>
                <a:cs typeface="+mn-cs"/>
              </a:rPr>
              <a:t> aynı zamanda ACTH ve adrenal </a:t>
            </a:r>
            <a:r>
              <a:rPr lang="tr-TR" sz="1200" kern="1200" dirty="0" err="1" smtClean="0">
                <a:solidFill>
                  <a:schemeClr val="tx1"/>
                </a:solidFill>
                <a:latin typeface="+mn-lt"/>
                <a:ea typeface="+mn-ea"/>
                <a:cs typeface="+mn-cs"/>
              </a:rPr>
              <a:t>androjenleri</a:t>
            </a:r>
            <a:r>
              <a:rPr lang="tr-TR" sz="1200" kern="1200" dirty="0" smtClean="0">
                <a:solidFill>
                  <a:schemeClr val="tx1"/>
                </a:solidFill>
                <a:latin typeface="+mn-lt"/>
                <a:ea typeface="+mn-ea"/>
                <a:cs typeface="+mn-cs"/>
              </a:rPr>
              <a:t> de baskılar. Akne ve </a:t>
            </a:r>
            <a:r>
              <a:rPr lang="tr-TR" sz="1200" kern="1200" dirty="0" err="1" smtClean="0">
                <a:solidFill>
                  <a:schemeClr val="tx1"/>
                </a:solidFill>
                <a:latin typeface="+mn-lt"/>
                <a:ea typeface="+mn-ea"/>
                <a:cs typeface="+mn-cs"/>
              </a:rPr>
              <a:t>hirsutizm</a:t>
            </a:r>
            <a:r>
              <a:rPr lang="tr-TR" sz="1200" kern="1200" dirty="0" smtClean="0">
                <a:solidFill>
                  <a:schemeClr val="tx1"/>
                </a:solidFill>
                <a:latin typeface="+mn-lt"/>
                <a:ea typeface="+mn-ea"/>
                <a:cs typeface="+mn-cs"/>
              </a:rPr>
              <a:t> tedavisi uzun süreli tedaviler olduğundan ve </a:t>
            </a:r>
            <a:r>
              <a:rPr lang="tr-TR" sz="1200" kern="1200" dirty="0" err="1" smtClean="0">
                <a:solidFill>
                  <a:schemeClr val="tx1"/>
                </a:solidFill>
                <a:latin typeface="+mn-lt"/>
                <a:ea typeface="+mn-ea"/>
                <a:cs typeface="+mn-cs"/>
              </a:rPr>
              <a:t>glukokortikoidlerin</a:t>
            </a:r>
            <a:r>
              <a:rPr lang="tr-TR" sz="1200" kern="1200" dirty="0" smtClean="0">
                <a:solidFill>
                  <a:schemeClr val="tx1"/>
                </a:solidFill>
                <a:latin typeface="+mn-lt"/>
                <a:ea typeface="+mn-ea"/>
                <a:cs typeface="+mn-cs"/>
              </a:rPr>
              <a:t> potansiyel riskleri ve yan etkileri fazla olduğundan birinci basamak tedavi için oral </a:t>
            </a:r>
            <a:r>
              <a:rPr lang="tr-TR" sz="1200" kern="1200" dirty="0" err="1" smtClean="0">
                <a:solidFill>
                  <a:schemeClr val="tx1"/>
                </a:solidFill>
                <a:latin typeface="+mn-lt"/>
                <a:ea typeface="+mn-ea"/>
                <a:cs typeface="+mn-cs"/>
              </a:rPr>
              <a:t>kontraseptifler</a:t>
            </a:r>
            <a:r>
              <a:rPr lang="tr-TR" sz="1200" kern="1200" dirty="0" smtClean="0">
                <a:solidFill>
                  <a:schemeClr val="tx1"/>
                </a:solidFill>
                <a:latin typeface="+mn-lt"/>
                <a:ea typeface="+mn-ea"/>
                <a:cs typeface="+mn-cs"/>
              </a:rPr>
              <a:t> ve/veya </a:t>
            </a:r>
            <a:r>
              <a:rPr lang="tr-TR" sz="1200" kern="1200" dirty="0" err="1" smtClean="0">
                <a:solidFill>
                  <a:schemeClr val="tx1"/>
                </a:solidFill>
                <a:latin typeface="+mn-lt"/>
                <a:ea typeface="+mn-ea"/>
                <a:cs typeface="+mn-cs"/>
              </a:rPr>
              <a:t>antiandrojenler</a:t>
            </a:r>
            <a:r>
              <a:rPr lang="tr-TR" sz="1200" kern="1200" dirty="0" smtClean="0">
                <a:solidFill>
                  <a:schemeClr val="tx1"/>
                </a:solidFill>
                <a:latin typeface="+mn-lt"/>
                <a:ea typeface="+mn-ea"/>
                <a:cs typeface="+mn-cs"/>
              </a:rPr>
              <a:t> tercih edilebilir.</a:t>
            </a:r>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59</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Estrogen</a:t>
            </a:r>
            <a:r>
              <a:rPr lang="tr-TR" dirty="0" smtClean="0"/>
              <a:t> </a:t>
            </a:r>
            <a:r>
              <a:rPr lang="tr-TR" dirty="0" err="1" smtClean="0"/>
              <a:t>levels</a:t>
            </a:r>
            <a:endParaRPr lang="tr-TR" dirty="0" smtClean="0"/>
          </a:p>
          <a:p>
            <a:r>
              <a:rPr lang="en-US" dirty="0" smtClean="0"/>
              <a:t>drop abruptly after menopause whereas androgen secretion</a:t>
            </a:r>
          </a:p>
          <a:p>
            <a:r>
              <a:rPr lang="en-US" dirty="0" smtClean="0"/>
              <a:t>gradually declines during the reproductive years. Subsequently,</a:t>
            </a:r>
          </a:p>
          <a:p>
            <a:r>
              <a:rPr lang="en-US" dirty="0" smtClean="0"/>
              <a:t>an imbalance among estrogens and androgens</a:t>
            </a:r>
          </a:p>
          <a:p>
            <a:r>
              <a:rPr lang="en-US" dirty="0" smtClean="0"/>
              <a:t>during menopause, amplified by a decrease in SHBG concentrations</a:t>
            </a:r>
          </a:p>
          <a:p>
            <a:r>
              <a:rPr lang="en-US" dirty="0" smtClean="0"/>
              <a:t>(2), may result in </a:t>
            </a:r>
            <a:r>
              <a:rPr lang="en-US" dirty="0" err="1" smtClean="0"/>
              <a:t>hyperandrogenic</a:t>
            </a:r>
            <a:r>
              <a:rPr lang="en-US" dirty="0" smtClean="0"/>
              <a:t> symptoms.</a:t>
            </a:r>
            <a:r>
              <a:rPr lang="en-US" sz="1200" kern="1200" baseline="0" dirty="0" smtClean="0">
                <a:solidFill>
                  <a:schemeClr val="tx1"/>
                </a:solidFill>
                <a:latin typeface="+mn-lt"/>
                <a:ea typeface="+mn-ea"/>
                <a:cs typeface="+mn-cs"/>
              </a:rPr>
              <a:t> Androgen secretion in pre- and postmenopausal ovaries</a:t>
            </a:r>
          </a:p>
          <a:p>
            <a:r>
              <a:rPr lang="en-US" sz="1200" kern="1200" baseline="0" dirty="0" smtClean="0">
                <a:solidFill>
                  <a:schemeClr val="tx1"/>
                </a:solidFill>
                <a:latin typeface="+mn-lt"/>
                <a:ea typeface="+mn-ea"/>
                <a:cs typeface="+mn-cs"/>
              </a:rPr>
              <a:t>depends on LH stimulation. The very high </a:t>
            </a:r>
            <a:r>
              <a:rPr lang="en-US" sz="1200" kern="1200" baseline="0" dirty="0" err="1" smtClean="0">
                <a:solidFill>
                  <a:schemeClr val="tx1"/>
                </a:solidFill>
                <a:latin typeface="+mn-lt"/>
                <a:ea typeface="+mn-ea"/>
                <a:cs typeface="+mn-cs"/>
              </a:rPr>
              <a:t>gonadotropin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levels of menopause could maintain ovarian</a:t>
            </a:r>
          </a:p>
          <a:p>
            <a:r>
              <a:rPr lang="tr-TR" sz="1200" kern="1200" baseline="0" dirty="0" err="1" smtClean="0">
                <a:solidFill>
                  <a:schemeClr val="tx1"/>
                </a:solidFill>
                <a:latin typeface="+mn-lt"/>
                <a:ea typeface="+mn-ea"/>
                <a:cs typeface="+mn-cs"/>
              </a:rPr>
              <a:t>androgen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production</a:t>
            </a:r>
            <a:endParaRPr lang="tr-TR" dirty="0" smtClean="0"/>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61</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Very high serum androgen levels (total testosterone</a:t>
            </a:r>
          </a:p>
          <a:p>
            <a:r>
              <a:rPr lang="en-US" sz="1200" kern="1200" baseline="0" dirty="0" smtClean="0">
                <a:solidFill>
                  <a:schemeClr val="tx1"/>
                </a:solidFill>
                <a:latin typeface="+mn-lt"/>
                <a:ea typeface="+mn-ea"/>
                <a:cs typeface="+mn-cs"/>
              </a:rPr>
              <a:t>above 150–200 </a:t>
            </a:r>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/ml and/or DHEAS level above 6000</a:t>
            </a:r>
          </a:p>
          <a:p>
            <a:r>
              <a:rPr lang="en-US" sz="1200" kern="1200" baseline="0" dirty="0" err="1" smtClean="0">
                <a:solidFill>
                  <a:schemeClr val="tx1"/>
                </a:solidFill>
                <a:latin typeface="+mn-lt"/>
                <a:ea typeface="+mn-ea"/>
                <a:cs typeface="+mn-cs"/>
              </a:rPr>
              <a:t>ng</a:t>
            </a:r>
            <a:r>
              <a:rPr lang="en-US" sz="1200" kern="1200" baseline="0" dirty="0" smtClean="0">
                <a:solidFill>
                  <a:schemeClr val="tx1"/>
                </a:solidFill>
                <a:latin typeface="+mn-lt"/>
                <a:ea typeface="+mn-ea"/>
                <a:cs typeface="+mn-cs"/>
              </a:rPr>
              <a:t>/ml) may suggest an androgen-secreting neoplasm.</a:t>
            </a:r>
          </a:p>
          <a:p>
            <a:r>
              <a:rPr lang="en-US" sz="1200" kern="1200" baseline="0" dirty="0" smtClean="0">
                <a:solidFill>
                  <a:schemeClr val="tx1"/>
                </a:solidFill>
                <a:latin typeface="+mn-lt"/>
                <a:ea typeface="+mn-ea"/>
                <a:cs typeface="+mn-cs"/>
              </a:rPr>
              <a:t>However, measurement of basal androgen levels is of limited</a:t>
            </a:r>
          </a:p>
          <a:p>
            <a:r>
              <a:rPr lang="en-US" sz="1200" kern="1200" baseline="0" dirty="0" smtClean="0">
                <a:solidFill>
                  <a:schemeClr val="tx1"/>
                </a:solidFill>
                <a:latin typeface="+mn-lt"/>
                <a:ea typeface="+mn-ea"/>
                <a:cs typeface="+mn-cs"/>
              </a:rPr>
              <a:t>predictive value because as many as 50% of such</a:t>
            </a:r>
          </a:p>
          <a:p>
            <a:r>
              <a:rPr lang="en-US" sz="1200" kern="1200" baseline="0" dirty="0" smtClean="0">
                <a:solidFill>
                  <a:schemeClr val="tx1"/>
                </a:solidFill>
                <a:latin typeface="+mn-lt"/>
                <a:ea typeface="+mn-ea"/>
                <a:cs typeface="+mn-cs"/>
              </a:rPr>
              <a:t>tumors do not have levels of total testosterone or DHEAS</a:t>
            </a:r>
          </a:p>
          <a:p>
            <a:r>
              <a:rPr lang="en-US" sz="1200" kern="1200" baseline="0" dirty="0" smtClean="0">
                <a:solidFill>
                  <a:schemeClr val="tx1"/>
                </a:solidFill>
                <a:latin typeface="+mn-lt"/>
                <a:ea typeface="+mn-ea"/>
                <a:cs typeface="+mn-cs"/>
              </a:rPr>
              <a:t>above these cutoff values (14</a:t>
            </a:r>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62</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Although the etiology of acne involves</a:t>
            </a:r>
          </a:p>
          <a:p>
            <a:r>
              <a:rPr lang="en-US" dirty="0" smtClean="0"/>
              <a:t>a number of interrelated factors (George 2008), a large amount</a:t>
            </a:r>
          </a:p>
          <a:p>
            <a:r>
              <a:rPr lang="en-US" dirty="0" smtClean="0"/>
              <a:t>of evidence indicates that one factor may be an increased rate of</a:t>
            </a:r>
          </a:p>
          <a:p>
            <a:r>
              <a:rPr lang="en-US" dirty="0" smtClean="0"/>
              <a:t>sebum production, which is predominantly controlled by androgenic</a:t>
            </a:r>
          </a:p>
          <a:p>
            <a:r>
              <a:rPr lang="en-US" dirty="0" smtClean="0"/>
              <a:t>sex </a:t>
            </a:r>
            <a:r>
              <a:rPr lang="en-US" dirty="0" err="1" smtClean="0"/>
              <a:t>hormonesThere</a:t>
            </a:r>
            <a:r>
              <a:rPr lang="en-US" dirty="0" smtClean="0"/>
              <a:t> is no acne without</a:t>
            </a:r>
          </a:p>
          <a:p>
            <a:r>
              <a:rPr lang="en-US" dirty="0" smtClean="0"/>
              <a:t>sebum, which serves as a nutrient source for P acnes, and</a:t>
            </a:r>
          </a:p>
          <a:p>
            <a:r>
              <a:rPr lang="en-US" dirty="0" smtClean="0"/>
              <a:t>androgens are the major </a:t>
            </a:r>
            <a:r>
              <a:rPr lang="en-US" dirty="0" err="1" smtClean="0"/>
              <a:t>sebotropic</a:t>
            </a:r>
            <a:r>
              <a:rPr lang="en-US" dirty="0" smtClean="0"/>
              <a:t> hormones.</a:t>
            </a:r>
          </a:p>
          <a:p>
            <a:endParaRPr lang="tr-TR" dirty="0"/>
          </a:p>
        </p:txBody>
      </p:sp>
      <p:sp>
        <p:nvSpPr>
          <p:cNvPr id="4" name="Slayt Numarası Yer Tutucusu 3"/>
          <p:cNvSpPr>
            <a:spLocks noGrp="1"/>
          </p:cNvSpPr>
          <p:nvPr>
            <p:ph type="sldNum" sz="quarter" idx="10"/>
          </p:nvPr>
        </p:nvSpPr>
        <p:spPr/>
        <p:txBody>
          <a:bodyPr/>
          <a:lstStyle/>
          <a:p>
            <a:fld id="{A5396EDD-629E-44EC-823B-DE0C447DD9CB}" type="slidenum">
              <a:rPr lang="tr-TR" smtClean="0"/>
              <a:pPr/>
              <a:t>67</a:t>
            </a:fld>
            <a:endParaRPr lang="tr-TR"/>
          </a:p>
        </p:txBody>
      </p:sp>
    </p:spTree>
    <p:extLst>
      <p:ext uri="{BB962C8B-B14F-4D97-AF65-F5344CB8AC3E}">
        <p14:creationId xmlns:p14="http://schemas.microsoft.com/office/powerpoint/2010/main" xmlns="" val="3244566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Oral contraceptives may be a useful adjunctive therapy for all types of acne in women and adolescent girls. Sebum production is controlled by androgens, and oral contraceptives are known to reduce androgen levels by increasing sex </a:t>
            </a:r>
            <a:r>
              <a:rPr lang="en-US" dirty="0" err="1" smtClean="0"/>
              <a:t>hormone­binding</a:t>
            </a:r>
            <a:r>
              <a:rPr lang="en-US" dirty="0" smtClean="0"/>
              <a:t> globulin levels, thus reducing the availability of biologically active free testosterone. </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third-generation progestin </a:t>
            </a:r>
            <a:r>
              <a:rPr lang="en-US" dirty="0" err="1" smtClean="0"/>
              <a:t>norgestimate</a:t>
            </a:r>
            <a:r>
              <a:rPr lang="en-US" dirty="0" smtClean="0"/>
              <a:t> has lower intrinsic </a:t>
            </a:r>
            <a:r>
              <a:rPr lang="en-US" dirty="0" err="1" smtClean="0"/>
              <a:t>androgenicity</a:t>
            </a:r>
            <a:r>
              <a:rPr lang="en-US" dirty="0" smtClean="0"/>
              <a:t> than other currently available progestins</a:t>
            </a:r>
            <a:r>
              <a:rPr lang="en-US" baseline="30000" dirty="0" smtClean="0"/>
              <a:t>7</a:t>
            </a:r>
            <a:r>
              <a:rPr lang="en-US" dirty="0" smtClean="0"/>
              <a:t> and is effective in treating moderate inflammatory acne.</a:t>
            </a:r>
            <a:r>
              <a:rPr lang="en-US" baseline="30000" dirty="0" smtClean="0"/>
              <a:t>8,9</a:t>
            </a:r>
            <a:r>
              <a:rPr lang="en-US" dirty="0" smtClean="0"/>
              <a:t> Ortho Tri-</a:t>
            </a:r>
            <a:r>
              <a:rPr lang="en-US" dirty="0" err="1" smtClean="0"/>
              <a:t>Cyclen</a:t>
            </a:r>
            <a:r>
              <a:rPr lang="en-US" dirty="0" smtClean="0"/>
              <a:t> is a </a:t>
            </a:r>
            <a:r>
              <a:rPr lang="en-US" dirty="0" err="1" smtClean="0"/>
              <a:t>triphasic</a:t>
            </a:r>
            <a:r>
              <a:rPr lang="en-US" dirty="0" smtClean="0"/>
              <a:t> combination of </a:t>
            </a:r>
            <a:r>
              <a:rPr lang="en-US" dirty="0" err="1" smtClean="0"/>
              <a:t>norgestimate</a:t>
            </a:r>
            <a:r>
              <a:rPr lang="en-US" dirty="0" smtClean="0"/>
              <a:t> and </a:t>
            </a:r>
            <a:r>
              <a:rPr lang="en-US" dirty="0" err="1" smtClean="0"/>
              <a:t>ethinyl</a:t>
            </a:r>
            <a:r>
              <a:rPr lang="en-US" dirty="0" smtClean="0"/>
              <a:t> </a:t>
            </a:r>
            <a:r>
              <a:rPr lang="en-US" dirty="0" err="1" smtClean="0"/>
              <a:t>estradiol</a:t>
            </a:r>
            <a:r>
              <a:rPr lang="en-US" dirty="0" smtClean="0"/>
              <a:t> that has been labeled by the U.S. Food and Drug Administration (FDA) for the treatment of acne </a:t>
            </a:r>
            <a:r>
              <a:rPr lang="en-US" dirty="0" err="1" smtClean="0"/>
              <a:t>vulgaris</a:t>
            </a:r>
            <a:r>
              <a:rPr lang="en-US" dirty="0" smtClean="0"/>
              <a:t> in women and adolescent girls. Other contraceptive agents that contain </a:t>
            </a:r>
            <a:r>
              <a:rPr lang="en-US" dirty="0" err="1" smtClean="0"/>
              <a:t>norgestimate</a:t>
            </a:r>
            <a:r>
              <a:rPr lang="en-US" dirty="0" smtClean="0"/>
              <a:t> (Ortho-</a:t>
            </a:r>
            <a:r>
              <a:rPr lang="en-US" dirty="0" err="1" smtClean="0"/>
              <a:t>Cyclen</a:t>
            </a:r>
            <a:r>
              <a:rPr lang="en-US" dirty="0" smtClean="0"/>
              <a:t>) or </a:t>
            </a:r>
            <a:r>
              <a:rPr lang="en-US" dirty="0" err="1" smtClean="0"/>
              <a:t>desogestrel</a:t>
            </a:r>
            <a:r>
              <a:rPr lang="en-US" dirty="0" smtClean="0"/>
              <a:t> (</a:t>
            </a:r>
            <a:r>
              <a:rPr lang="en-US" dirty="0" err="1" smtClean="0"/>
              <a:t>Desogen</a:t>
            </a:r>
            <a:r>
              <a:rPr lang="en-US" dirty="0" smtClean="0"/>
              <a:t>) are also reasonable choices. Two to four months of therapy may be required before improvement is seen, and relapses are common if medication is discontinued.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tr-TR" dirty="0"/>
          </a:p>
        </p:txBody>
      </p:sp>
      <p:sp>
        <p:nvSpPr>
          <p:cNvPr id="4" name="3 Slayt Numarası Yer Tutucusu"/>
          <p:cNvSpPr>
            <a:spLocks noGrp="1"/>
          </p:cNvSpPr>
          <p:nvPr>
            <p:ph type="sldNum" sz="quarter" idx="10"/>
          </p:nvPr>
        </p:nvSpPr>
        <p:spPr/>
        <p:txBody>
          <a:bodyPr/>
          <a:lstStyle/>
          <a:p>
            <a:fld id="{A5396EDD-629E-44EC-823B-DE0C447DD9CB}" type="slidenum">
              <a:rPr lang="tr-TR" smtClean="0"/>
              <a:pPr/>
              <a:t>68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Treatment options generally</a:t>
            </a:r>
          </a:p>
          <a:p>
            <a:r>
              <a:rPr lang="en-US" dirty="0" smtClean="0"/>
              <a:t>target one or more of the factors implicated in acne pathogenesis</a:t>
            </a:r>
          </a:p>
          <a:p>
            <a:r>
              <a:rPr lang="en-US" dirty="0" smtClean="0"/>
              <a:t>(i.e., blockage of hair follicle openings, bacteria colonization, abnormal</a:t>
            </a:r>
          </a:p>
          <a:p>
            <a:r>
              <a:rPr lang="en-US" dirty="0" smtClean="0"/>
              <a:t>keratinization or excess sebum production). Medications</a:t>
            </a:r>
          </a:p>
          <a:p>
            <a:r>
              <a:rPr lang="en-US" dirty="0" smtClean="0"/>
              <a:t>that affect one </a:t>
            </a:r>
            <a:r>
              <a:rPr lang="en-US" dirty="0" err="1" smtClean="0"/>
              <a:t>ormore</a:t>
            </a:r>
            <a:r>
              <a:rPr lang="en-US" dirty="0" smtClean="0"/>
              <a:t> of </a:t>
            </a:r>
            <a:r>
              <a:rPr lang="en-US" dirty="0" err="1" smtClean="0"/>
              <a:t>thesemechanisms</a:t>
            </a:r>
            <a:r>
              <a:rPr lang="en-US" dirty="0" smtClean="0"/>
              <a:t> either alone or in combination</a:t>
            </a:r>
          </a:p>
          <a:p>
            <a:r>
              <a:rPr lang="en-US" dirty="0" smtClean="0"/>
              <a:t>are commonly used (</a:t>
            </a:r>
            <a:r>
              <a:rPr lang="en-US" dirty="0" err="1" smtClean="0"/>
              <a:t>Eady</a:t>
            </a:r>
            <a:r>
              <a:rPr lang="en-US" dirty="0" smtClean="0"/>
              <a:t> 1994; Leyden 1997; Burkhart</a:t>
            </a:r>
          </a:p>
          <a:p>
            <a:r>
              <a:rPr lang="en-US" dirty="0" smtClean="0"/>
              <a:t>2000; </a:t>
            </a:r>
            <a:r>
              <a:rPr lang="en-US" dirty="0" err="1" smtClean="0"/>
              <a:t>Thiboutot</a:t>
            </a:r>
            <a:r>
              <a:rPr lang="en-US" dirty="0" smtClean="0"/>
              <a:t> 2000; Webster 2002).</a:t>
            </a:r>
          </a:p>
          <a:p>
            <a:endParaRPr lang="tr-TR" dirty="0"/>
          </a:p>
        </p:txBody>
      </p:sp>
      <p:sp>
        <p:nvSpPr>
          <p:cNvPr id="4" name="Slayt Numarası Yer Tutucusu 3"/>
          <p:cNvSpPr>
            <a:spLocks noGrp="1"/>
          </p:cNvSpPr>
          <p:nvPr>
            <p:ph type="sldNum" sz="quarter" idx="10"/>
          </p:nvPr>
        </p:nvSpPr>
        <p:spPr/>
        <p:txBody>
          <a:bodyPr/>
          <a:lstStyle/>
          <a:p>
            <a:fld id="{A5396EDD-629E-44EC-823B-DE0C447DD9CB}" type="slidenum">
              <a:rPr lang="tr-TR" smtClean="0"/>
              <a:pPr/>
              <a:t>69</a:t>
            </a:fld>
            <a:endParaRPr lang="tr-TR"/>
          </a:p>
        </p:txBody>
      </p:sp>
    </p:spTree>
    <p:extLst>
      <p:ext uri="{BB962C8B-B14F-4D97-AF65-F5344CB8AC3E}">
        <p14:creationId xmlns:p14="http://schemas.microsoft.com/office/powerpoint/2010/main" xmlns="" val="326319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Although widely used, this scoring system has its</a:t>
            </a:r>
          </a:p>
          <a:p>
            <a:r>
              <a:rPr lang="en-US" sz="1200" kern="1200" baseline="0" dirty="0" smtClean="0">
                <a:solidFill>
                  <a:schemeClr val="tx1"/>
                </a:solidFill>
                <a:latin typeface="+mn-lt"/>
                <a:ea typeface="+mn-ea"/>
                <a:cs typeface="+mn-cs"/>
              </a:rPr>
              <a:t>limitations, which include its subjective nature, the</a:t>
            </a:r>
          </a:p>
          <a:p>
            <a:r>
              <a:rPr lang="en-US" sz="1200" kern="1200" baseline="0" dirty="0" smtClean="0">
                <a:solidFill>
                  <a:schemeClr val="tx1"/>
                </a:solidFill>
                <a:latin typeface="+mn-lt"/>
                <a:ea typeface="+mn-ea"/>
                <a:cs typeface="+mn-cs"/>
              </a:rPr>
              <a:t>failure to account for a focally high score that does</a:t>
            </a:r>
          </a:p>
          <a:p>
            <a:r>
              <a:rPr lang="en-US" sz="1200" kern="1200" baseline="0" dirty="0" smtClean="0">
                <a:solidFill>
                  <a:schemeClr val="tx1"/>
                </a:solidFill>
                <a:latin typeface="+mn-lt"/>
                <a:ea typeface="+mn-ea"/>
                <a:cs typeface="+mn-cs"/>
              </a:rPr>
              <a:t>not raise the total score to an abnormal extent</a:t>
            </a:r>
          </a:p>
          <a:p>
            <a:r>
              <a:rPr lang="en-US" sz="1200" kern="1200" baseline="0" dirty="0" smtClean="0">
                <a:solidFill>
                  <a:schemeClr val="tx1"/>
                </a:solidFill>
                <a:latin typeface="+mn-lt"/>
                <a:ea typeface="+mn-ea"/>
                <a:cs typeface="+mn-cs"/>
              </a:rPr>
              <a:t>(“focal </a:t>
            </a:r>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 the lack of consideration of</a:t>
            </a:r>
          </a:p>
          <a:p>
            <a:r>
              <a:rPr lang="en-US" sz="1200" kern="1200" baseline="0" dirty="0" smtClean="0">
                <a:solidFill>
                  <a:schemeClr val="tx1"/>
                </a:solidFill>
                <a:latin typeface="+mn-lt"/>
                <a:ea typeface="+mn-ea"/>
                <a:cs typeface="+mn-cs"/>
              </a:rPr>
              <a:t>such androgen-sensitive areas as sideburns and</a:t>
            </a:r>
          </a:p>
          <a:p>
            <a:r>
              <a:rPr lang="en-US" sz="1200" kern="1200" baseline="0" dirty="0" smtClean="0">
                <a:solidFill>
                  <a:schemeClr val="tx1"/>
                </a:solidFill>
                <a:latin typeface="+mn-lt"/>
                <a:ea typeface="+mn-ea"/>
                <a:cs typeface="+mn-cs"/>
              </a:rPr>
              <a:t>the buttocks, and the lack of normative data on</a:t>
            </a:r>
          </a:p>
          <a:p>
            <a:r>
              <a:rPr lang="en-US" sz="1200" kern="1200" baseline="0" dirty="0" smtClean="0">
                <a:solidFill>
                  <a:schemeClr val="tx1"/>
                </a:solidFill>
                <a:latin typeface="+mn-lt"/>
                <a:ea typeface="+mn-ea"/>
                <a:cs typeface="+mn-cs"/>
              </a:rPr>
              <a:t>other populations. Furthermore, this score does not</a:t>
            </a:r>
          </a:p>
          <a:p>
            <a:r>
              <a:rPr lang="en-US" sz="1200" kern="1200" baseline="0" dirty="0" smtClean="0">
                <a:solidFill>
                  <a:schemeClr val="tx1"/>
                </a:solidFill>
                <a:latin typeface="+mn-lt"/>
                <a:ea typeface="+mn-ea"/>
                <a:cs typeface="+mn-cs"/>
              </a:rPr>
              <a:t>reflect the extent to which </a:t>
            </a:r>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 affects women’s</a:t>
            </a:r>
          </a:p>
          <a:p>
            <a:r>
              <a:rPr lang="tr-TR" sz="1200" kern="1200" baseline="0" dirty="0" err="1" smtClean="0">
                <a:solidFill>
                  <a:schemeClr val="tx1"/>
                </a:solidFill>
                <a:latin typeface="+mn-lt"/>
                <a:ea typeface="+mn-ea"/>
                <a:cs typeface="+mn-cs"/>
              </a:rPr>
              <a:t>well</a:t>
            </a:r>
            <a:r>
              <a:rPr lang="tr-TR" sz="1200" kern="1200" baseline="0" dirty="0" smtClean="0">
                <a:solidFill>
                  <a:schemeClr val="tx1"/>
                </a:solidFill>
                <a:latin typeface="+mn-lt"/>
                <a:ea typeface="+mn-ea"/>
                <a:cs typeface="+mn-cs"/>
              </a:rPr>
              <a:t>-</a:t>
            </a:r>
            <a:r>
              <a:rPr lang="tr-TR" sz="1200" kern="1200" baseline="0" dirty="0" err="1" smtClean="0">
                <a:solidFill>
                  <a:schemeClr val="tx1"/>
                </a:solidFill>
                <a:latin typeface="+mn-lt"/>
                <a:ea typeface="+mn-ea"/>
                <a:cs typeface="+mn-cs"/>
              </a:rPr>
              <a:t>being</a:t>
            </a:r>
            <a:r>
              <a:rPr lang="tr-TR" sz="1200" kern="1200" baseline="0" dirty="0" smtClean="0">
                <a:solidFill>
                  <a:schemeClr val="tx1"/>
                </a:solidFill>
                <a:latin typeface="+mn-lt"/>
                <a:ea typeface="+mn-ea"/>
                <a:cs typeface="+mn-cs"/>
              </a:rPr>
              <a:t>. Kılın uzunluğu, yoğunluğu ve sertliğine göre her bölgeye </a:t>
            </a:r>
            <a:r>
              <a:rPr lang="tr-TR" sz="1200" b="1" kern="1200" baseline="0" dirty="0" smtClean="0">
                <a:solidFill>
                  <a:schemeClr val="tx1"/>
                </a:solidFill>
                <a:latin typeface="+mn-lt"/>
                <a:ea typeface="+mn-ea"/>
                <a:cs typeface="+mn-cs"/>
              </a:rPr>
              <a:t>0- 4</a:t>
            </a:r>
          </a:p>
          <a:p>
            <a:r>
              <a:rPr lang="tr-TR" sz="1200" b="1" kern="1200" baseline="0" dirty="0" smtClean="0">
                <a:solidFill>
                  <a:schemeClr val="tx1"/>
                </a:solidFill>
                <a:latin typeface="+mn-lt"/>
                <a:ea typeface="+mn-ea"/>
                <a:cs typeface="+mn-cs"/>
              </a:rPr>
              <a:t>puan verilerek 0-36 puanlık bir toplam skor elde edilir.</a:t>
            </a:r>
          </a:p>
          <a:p>
            <a:r>
              <a:rPr lang="tr-TR" sz="1200" kern="1200" baseline="0" dirty="0" err="1" smtClean="0">
                <a:solidFill>
                  <a:schemeClr val="tx1"/>
                </a:solidFill>
                <a:latin typeface="+mn-lt"/>
                <a:ea typeface="+mn-ea"/>
                <a:cs typeface="+mn-cs"/>
              </a:rPr>
              <a:t>Subjektif</a:t>
            </a:r>
            <a:r>
              <a:rPr lang="tr-TR" sz="1200" kern="1200" baseline="0" dirty="0" smtClean="0">
                <a:solidFill>
                  <a:schemeClr val="tx1"/>
                </a:solidFill>
                <a:latin typeface="+mn-lt"/>
                <a:ea typeface="+mn-ea"/>
                <a:cs typeface="+mn-cs"/>
              </a:rPr>
              <a:t> bir </a:t>
            </a:r>
            <a:r>
              <a:rPr lang="tr-TR" sz="1200" kern="1200" baseline="0" dirty="0" err="1" smtClean="0">
                <a:solidFill>
                  <a:schemeClr val="tx1"/>
                </a:solidFill>
                <a:latin typeface="+mn-lt"/>
                <a:ea typeface="+mn-ea"/>
                <a:cs typeface="+mn-cs"/>
              </a:rPr>
              <a:t>metoddur</a:t>
            </a:r>
            <a:r>
              <a:rPr lang="tr-TR" sz="1200" kern="1200" baseline="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6</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Androgens in acne pathogenesis and the countervailing effects of combined oral contraceptives (OCs) and </a:t>
            </a:r>
            <a:r>
              <a:rPr lang="en-US" sz="1200" kern="1200" baseline="0" dirty="0" err="1" smtClean="0">
                <a:solidFill>
                  <a:schemeClr val="tx1"/>
                </a:solidFill>
                <a:latin typeface="+mn-lt"/>
                <a:ea typeface="+mn-ea"/>
                <a:cs typeface="+mn-cs"/>
              </a:rPr>
              <a:t>antiandrogens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Gonadotropin</a:t>
            </a:r>
            <a:r>
              <a:rPr lang="en-US" sz="1200" kern="1200" baseline="0" dirty="0" smtClean="0">
                <a:solidFill>
                  <a:schemeClr val="tx1"/>
                </a:solidFill>
                <a:latin typeface="+mn-lt"/>
                <a:ea typeface="+mn-ea"/>
                <a:cs typeface="+mn-cs"/>
              </a:rPr>
              <a:t> stimulation of ovaries</a:t>
            </a:r>
          </a:p>
          <a:p>
            <a:r>
              <a:rPr lang="en-US" sz="1200" kern="1200" baseline="0" dirty="0" smtClean="0">
                <a:solidFill>
                  <a:schemeClr val="tx1"/>
                </a:solidFill>
                <a:latin typeface="+mn-lt"/>
                <a:ea typeface="+mn-ea"/>
                <a:cs typeface="+mn-cs"/>
              </a:rPr>
              <a:t>leads to increased </a:t>
            </a:r>
            <a:r>
              <a:rPr lang="en-US" sz="1200" kern="1200" baseline="0" dirty="0" err="1" smtClean="0">
                <a:solidFill>
                  <a:schemeClr val="tx1"/>
                </a:solidFill>
                <a:latin typeface="+mn-lt"/>
                <a:ea typeface="+mn-ea"/>
                <a:cs typeface="+mn-cs"/>
              </a:rPr>
              <a:t>androgenesis</a:t>
            </a:r>
            <a:r>
              <a:rPr lang="en-US" sz="1200" kern="1200" baseline="0" dirty="0" smtClean="0">
                <a:solidFill>
                  <a:schemeClr val="tx1"/>
                </a:solidFill>
                <a:latin typeface="+mn-lt"/>
                <a:ea typeface="+mn-ea"/>
                <a:cs typeface="+mn-cs"/>
              </a:rPr>
              <a:t>. Testosterone is derived from ovarian and adrenal glands. Sex hormone binding globulin (SHBG) binds to testosterone thereby reducing the</a:t>
            </a:r>
          </a:p>
          <a:p>
            <a:r>
              <a:rPr lang="en-US" sz="1200" kern="1200" baseline="0" dirty="0" smtClean="0">
                <a:solidFill>
                  <a:schemeClr val="tx1"/>
                </a:solidFill>
                <a:latin typeface="+mn-lt"/>
                <a:ea typeface="+mn-ea"/>
                <a:cs typeface="+mn-cs"/>
              </a:rPr>
              <a:t>fraction available for biological activity. Conversion of testosterone to </a:t>
            </a:r>
            <a:r>
              <a:rPr lang="en-US" sz="1200" kern="1200" baseline="0" dirty="0" err="1" smtClean="0">
                <a:solidFill>
                  <a:schemeClr val="tx1"/>
                </a:solidFill>
                <a:latin typeface="+mn-lt"/>
                <a:ea typeface="+mn-ea"/>
                <a:cs typeface="+mn-cs"/>
              </a:rPr>
              <a:t>dihydrotestosterone</a:t>
            </a:r>
            <a:r>
              <a:rPr lang="en-US" sz="1200" kern="1200" baseline="0" dirty="0" smtClean="0">
                <a:solidFill>
                  <a:schemeClr val="tx1"/>
                </a:solidFill>
                <a:latin typeface="+mn-lt"/>
                <a:ea typeface="+mn-ea"/>
                <a:cs typeface="+mn-cs"/>
              </a:rPr>
              <a:t> (DHT), the more potent tissue-active metabolite, is mediated by 5α </a:t>
            </a:r>
            <a:r>
              <a:rPr lang="en-US" sz="1200" kern="1200" baseline="0" dirty="0" err="1" smtClean="0">
                <a:solidFill>
                  <a:schemeClr val="tx1"/>
                </a:solidFill>
                <a:latin typeface="+mn-lt"/>
                <a:ea typeface="+mn-ea"/>
                <a:cs typeface="+mn-cs"/>
              </a:rPr>
              <a:t>reductase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tissues. DHT increases sebum excretion from sebaceous glands and induces epidermal </a:t>
            </a:r>
            <a:r>
              <a:rPr lang="en-US" sz="1200" kern="1200" baseline="0" dirty="0" err="1" smtClean="0">
                <a:solidFill>
                  <a:schemeClr val="tx1"/>
                </a:solidFill>
                <a:latin typeface="+mn-lt"/>
                <a:ea typeface="+mn-ea"/>
                <a:cs typeface="+mn-cs"/>
              </a:rPr>
              <a:t>hyperkeratinization</a:t>
            </a:r>
            <a:r>
              <a:rPr lang="en-US" sz="1200" kern="1200" baseline="0" dirty="0" smtClean="0">
                <a:solidFill>
                  <a:schemeClr val="tx1"/>
                </a:solidFill>
                <a:latin typeface="+mn-lt"/>
                <a:ea typeface="+mn-ea"/>
                <a:cs typeface="+mn-cs"/>
              </a:rPr>
              <a:t> at the </a:t>
            </a:r>
            <a:r>
              <a:rPr lang="en-US" sz="1200" kern="1200" baseline="0" dirty="0" err="1" smtClean="0">
                <a:solidFill>
                  <a:schemeClr val="tx1"/>
                </a:solidFill>
                <a:latin typeface="+mn-lt"/>
                <a:ea typeface="+mn-ea"/>
                <a:cs typeface="+mn-cs"/>
              </a:rPr>
              <a:t>infundibulum</a:t>
            </a:r>
            <a:r>
              <a:rPr lang="en-US" sz="1200" kern="1200" baseline="0" dirty="0" smtClean="0">
                <a:solidFill>
                  <a:schemeClr val="tx1"/>
                </a:solidFill>
                <a:latin typeface="+mn-lt"/>
                <a:ea typeface="+mn-ea"/>
                <a:cs typeface="+mn-cs"/>
              </a:rPr>
              <a:t> of </a:t>
            </a:r>
            <a:r>
              <a:rPr lang="en-US" sz="1200" kern="1200" baseline="0" dirty="0" err="1" smtClean="0">
                <a:solidFill>
                  <a:schemeClr val="tx1"/>
                </a:solidFill>
                <a:latin typeface="+mn-lt"/>
                <a:ea typeface="+mn-ea"/>
                <a:cs typeface="+mn-cs"/>
              </a:rPr>
              <a:t>pilosebaceous</a:t>
            </a:r>
            <a:r>
              <a:rPr lang="en-US" sz="1200" kern="1200" baseline="0" dirty="0" smtClean="0">
                <a:solidFill>
                  <a:schemeClr val="tx1"/>
                </a:solidFill>
                <a:latin typeface="+mn-lt"/>
                <a:ea typeface="+mn-ea"/>
                <a:cs typeface="+mn-cs"/>
              </a:rPr>
              <a:t> units. These events lead</a:t>
            </a:r>
          </a:p>
          <a:p>
            <a:r>
              <a:rPr lang="en-US" sz="1200" kern="1200" baseline="0" dirty="0" smtClean="0">
                <a:solidFill>
                  <a:schemeClr val="tx1"/>
                </a:solidFill>
                <a:latin typeface="+mn-lt"/>
                <a:ea typeface="+mn-ea"/>
                <a:cs typeface="+mn-cs"/>
              </a:rPr>
              <a:t>to the formation of </a:t>
            </a:r>
            <a:r>
              <a:rPr lang="en-US" sz="1200" kern="1200" baseline="0" dirty="0" err="1" smtClean="0">
                <a:solidFill>
                  <a:schemeClr val="tx1"/>
                </a:solidFill>
                <a:latin typeface="+mn-lt"/>
                <a:ea typeface="+mn-ea"/>
                <a:cs typeface="+mn-cs"/>
              </a:rPr>
              <a:t>comedones</a:t>
            </a:r>
            <a:r>
              <a:rPr lang="en-US" sz="1200" kern="1200" baseline="0" dirty="0" smtClean="0">
                <a:solidFill>
                  <a:schemeClr val="tx1"/>
                </a:solidFill>
                <a:latin typeface="+mn-lt"/>
                <a:ea typeface="+mn-ea"/>
                <a:cs typeface="+mn-cs"/>
              </a:rPr>
              <a:t>. Subsequent proliferation of </a:t>
            </a:r>
            <a:r>
              <a:rPr lang="en-US" sz="1200" i="1" kern="1200" baseline="0" dirty="0" smtClean="0">
                <a:solidFill>
                  <a:schemeClr val="tx1"/>
                </a:solidFill>
                <a:latin typeface="+mn-lt"/>
                <a:ea typeface="+mn-ea"/>
                <a:cs typeface="+mn-cs"/>
              </a:rPr>
              <a:t>P. acnes bacteria leads to inflammation, manifested as inflammatory lesions of acne. Combined OCs act to block</a:t>
            </a:r>
          </a:p>
          <a:p>
            <a:r>
              <a:rPr lang="en-US" sz="1200" kern="1200" baseline="0" dirty="0" smtClean="0">
                <a:solidFill>
                  <a:schemeClr val="tx1"/>
                </a:solidFill>
                <a:latin typeface="+mn-lt"/>
                <a:ea typeface="+mn-ea"/>
                <a:cs typeface="+mn-cs"/>
              </a:rPr>
              <a:t>certain portions of the androgenic pathway </a:t>
            </a:r>
            <a:r>
              <a:rPr lang="en-US" sz="1200" b="1" kern="1200" baseline="0" dirty="0" smtClean="0">
                <a:solidFill>
                  <a:schemeClr val="tx1"/>
                </a:solidFill>
                <a:latin typeface="+mn-lt"/>
                <a:ea typeface="+mn-ea"/>
                <a:cs typeface="+mn-cs"/>
              </a:rPr>
              <a:t>(X) and enhance SHBG production (+). </a:t>
            </a:r>
            <a:r>
              <a:rPr lang="en-US" sz="1200" b="1" kern="1200" baseline="0" dirty="0" err="1" smtClean="0">
                <a:solidFill>
                  <a:schemeClr val="tx1"/>
                </a:solidFill>
                <a:latin typeface="+mn-lt"/>
                <a:ea typeface="+mn-ea"/>
                <a:cs typeface="+mn-cs"/>
              </a:rPr>
              <a:t>Antiandrogens</a:t>
            </a:r>
            <a:r>
              <a:rPr lang="en-US" sz="1200" b="1" kern="1200" baseline="0" dirty="0" smtClean="0">
                <a:solidFill>
                  <a:schemeClr val="tx1"/>
                </a:solidFill>
                <a:latin typeface="+mn-lt"/>
                <a:ea typeface="+mn-ea"/>
                <a:cs typeface="+mn-cs"/>
              </a:rPr>
              <a:t>, including DRSP, induce androgen receptor blockade at relevant tissue</a:t>
            </a:r>
          </a:p>
          <a:p>
            <a:r>
              <a:rPr lang="tr-TR" sz="1200" kern="1200" baseline="0" dirty="0" err="1" smtClean="0">
                <a:solidFill>
                  <a:schemeClr val="tx1"/>
                </a:solidFill>
                <a:latin typeface="+mn-lt"/>
                <a:ea typeface="+mn-ea"/>
                <a:cs typeface="+mn-cs"/>
              </a:rPr>
              <a:t>sites</a:t>
            </a:r>
            <a:r>
              <a:rPr lang="tr-TR" sz="1200" kern="1200" baseline="0" dirty="0" smtClean="0">
                <a:solidFill>
                  <a:schemeClr val="tx1"/>
                </a:solidFill>
                <a:latin typeface="+mn-lt"/>
                <a:ea typeface="+mn-ea"/>
                <a:cs typeface="+mn-cs"/>
              </a:rPr>
              <a:t> </a:t>
            </a:r>
            <a:r>
              <a:rPr lang="tr-TR" sz="1200" b="1" kern="1200" baseline="0" dirty="0" smtClean="0">
                <a:solidFill>
                  <a:schemeClr val="tx1"/>
                </a:solidFill>
                <a:latin typeface="+mn-lt"/>
                <a:ea typeface="+mn-ea"/>
                <a:cs typeface="+mn-cs"/>
              </a:rPr>
              <a:t>(I).</a:t>
            </a:r>
          </a:p>
          <a:p>
            <a:r>
              <a:rPr lang="en-US" dirty="0" smtClean="0"/>
              <a:t>Any estrogen given in sufficient amounts will decrease</a:t>
            </a:r>
          </a:p>
          <a:p>
            <a:r>
              <a:rPr lang="en-US" dirty="0" smtClean="0"/>
              <a:t>sebum production. The dose of estrogen required to suppress</a:t>
            </a:r>
          </a:p>
          <a:p>
            <a:r>
              <a:rPr lang="en-US" dirty="0" smtClean="0"/>
              <a:t>sebum production is at least 100 </a:t>
            </a:r>
            <a:r>
              <a:rPr lang="en-US" dirty="0" err="1" smtClean="0"/>
              <a:t>μg</a:t>
            </a:r>
            <a:r>
              <a:rPr lang="en-US" dirty="0" smtClean="0"/>
              <a:t>, and is greater than the</a:t>
            </a:r>
          </a:p>
          <a:p>
            <a:r>
              <a:rPr lang="en-US" dirty="0" smtClean="0"/>
              <a:t>dose required to suppress ovulation. Like other estrogens, EE</a:t>
            </a:r>
          </a:p>
          <a:p>
            <a:r>
              <a:rPr lang="en-US" dirty="0" smtClean="0"/>
              <a:t>has not been found to affect the sebaceous glands directly in</a:t>
            </a:r>
          </a:p>
          <a:p>
            <a:r>
              <a:rPr lang="en-US" dirty="0" smtClean="0"/>
              <a:t>the doses found in OCs. Its </a:t>
            </a:r>
            <a:r>
              <a:rPr lang="en-US" dirty="0" err="1" smtClean="0"/>
              <a:t>antiandrogenic</a:t>
            </a:r>
            <a:r>
              <a:rPr lang="en-US" dirty="0" smtClean="0"/>
              <a:t> effects may be</a:t>
            </a:r>
          </a:p>
          <a:p>
            <a:r>
              <a:rPr lang="en-US" dirty="0" smtClean="0"/>
              <a:t>exerted either by suppressing the secretion of pituitary</a:t>
            </a:r>
          </a:p>
          <a:p>
            <a:r>
              <a:rPr lang="en-US" dirty="0" err="1" smtClean="0"/>
              <a:t>gonadotrophins</a:t>
            </a:r>
            <a:r>
              <a:rPr lang="en-US" dirty="0" smtClean="0"/>
              <a:t>, which reduces ovarian androgens, or by</a:t>
            </a:r>
          </a:p>
          <a:p>
            <a:r>
              <a:rPr lang="en-US" dirty="0" smtClean="0"/>
              <a:t>increasing liver synthesis of sex hormone-binding globulin,</a:t>
            </a:r>
          </a:p>
          <a:p>
            <a:r>
              <a:rPr lang="en-US" dirty="0" smtClean="0"/>
              <a:t>which reduces circulating free testosterone.1,30,36,37</a:t>
            </a:r>
            <a:endParaRPr lang="tr-TR" dirty="0"/>
          </a:p>
        </p:txBody>
      </p:sp>
      <p:sp>
        <p:nvSpPr>
          <p:cNvPr id="4" name="3 Slayt Numarası Yer Tutucusu"/>
          <p:cNvSpPr>
            <a:spLocks noGrp="1"/>
          </p:cNvSpPr>
          <p:nvPr>
            <p:ph type="sldNum" sz="quarter" idx="10"/>
          </p:nvPr>
        </p:nvSpPr>
        <p:spPr/>
        <p:txBody>
          <a:bodyPr/>
          <a:lstStyle/>
          <a:p>
            <a:fld id="{A5396EDD-629E-44EC-823B-DE0C447DD9CB}" type="slidenum">
              <a:rPr lang="tr-TR" smtClean="0"/>
              <a:pPr/>
              <a:t>70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 PCOS may present with acne as a</a:t>
            </a:r>
          </a:p>
          <a:p>
            <a:r>
              <a:rPr lang="en-US" dirty="0" smtClean="0"/>
              <a:t>marker of </a:t>
            </a:r>
            <a:r>
              <a:rPr lang="en-US" dirty="0" err="1" smtClean="0"/>
              <a:t>hyperandrogenism</a:t>
            </a:r>
            <a:r>
              <a:rPr lang="en-US" dirty="0" smtClean="0"/>
              <a:t>. Although uncommon, acne</a:t>
            </a:r>
          </a:p>
          <a:p>
            <a:r>
              <a:rPr lang="en-US" dirty="0" smtClean="0"/>
              <a:t>also may be the sole clinical cutaneous manifestation of</a:t>
            </a:r>
          </a:p>
          <a:p>
            <a:r>
              <a:rPr lang="en-US" dirty="0" smtClean="0"/>
              <a:t>PCOS.51</a:t>
            </a:r>
          </a:p>
          <a:p>
            <a:endParaRPr lang="tr-TR" dirty="0"/>
          </a:p>
        </p:txBody>
      </p:sp>
      <p:sp>
        <p:nvSpPr>
          <p:cNvPr id="4" name="Slayt Numarası Yer Tutucusu 3"/>
          <p:cNvSpPr>
            <a:spLocks noGrp="1"/>
          </p:cNvSpPr>
          <p:nvPr>
            <p:ph type="sldNum" sz="quarter" idx="10"/>
          </p:nvPr>
        </p:nvSpPr>
        <p:spPr/>
        <p:txBody>
          <a:bodyPr/>
          <a:lstStyle/>
          <a:p>
            <a:fld id="{A5396EDD-629E-44EC-823B-DE0C447DD9CB}" type="slidenum">
              <a:rPr lang="tr-TR" smtClean="0"/>
              <a:pPr/>
              <a:t>71</a:t>
            </a:fld>
            <a:endParaRPr lang="tr-TR"/>
          </a:p>
        </p:txBody>
      </p:sp>
    </p:spTree>
    <p:extLst>
      <p:ext uri="{BB962C8B-B14F-4D97-AF65-F5344CB8AC3E}">
        <p14:creationId xmlns:p14="http://schemas.microsoft.com/office/powerpoint/2010/main" xmlns="" val="216949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err="1" smtClean="0">
                <a:solidFill>
                  <a:schemeClr val="tx1"/>
                </a:solidFill>
                <a:latin typeface="+mn-lt"/>
                <a:ea typeface="+mn-ea"/>
                <a:cs typeface="+mn-cs"/>
              </a:rPr>
              <a:t>Before</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puberty, the </a:t>
            </a:r>
            <a:r>
              <a:rPr lang="en-US" sz="1200" kern="1200" baseline="0" dirty="0" err="1" smtClean="0">
                <a:solidFill>
                  <a:schemeClr val="tx1"/>
                </a:solidFill>
                <a:latin typeface="+mn-lt"/>
                <a:ea typeface="+mn-ea"/>
                <a:cs typeface="+mn-cs"/>
              </a:rPr>
              <a:t>pilosebaceous</a:t>
            </a:r>
            <a:r>
              <a:rPr lang="en-US" sz="1200" kern="1200" baseline="0" dirty="0" smtClean="0">
                <a:solidFill>
                  <a:schemeClr val="tx1"/>
                </a:solidFill>
                <a:latin typeface="+mn-lt"/>
                <a:ea typeface="+mn-ea"/>
                <a:cs typeface="+mn-cs"/>
              </a:rPr>
              <a:t> unit includes a </a:t>
            </a:r>
            <a:r>
              <a:rPr lang="en-US" sz="1200" kern="1200" baseline="0" dirty="0" err="1" smtClean="0">
                <a:solidFill>
                  <a:schemeClr val="tx1"/>
                </a:solidFill>
                <a:latin typeface="+mn-lt"/>
                <a:ea typeface="+mn-ea"/>
                <a:cs typeface="+mn-cs"/>
              </a:rPr>
              <a:t>vellus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hair—which is soft, short and has no medulla—and</a:t>
            </a:r>
          </a:p>
          <a:p>
            <a:r>
              <a:rPr lang="en-US" sz="1200" kern="1200" baseline="0" dirty="0" smtClean="0">
                <a:solidFill>
                  <a:schemeClr val="tx1"/>
                </a:solidFill>
                <a:latin typeface="+mn-lt"/>
                <a:ea typeface="+mn-ea"/>
                <a:cs typeface="+mn-cs"/>
              </a:rPr>
              <a:t>a small sebaceous gland. In androgen-responsive areas,</a:t>
            </a:r>
          </a:p>
          <a:p>
            <a:r>
              <a:rPr lang="en-US" sz="1200" kern="1200" baseline="0" dirty="0" smtClean="0">
                <a:solidFill>
                  <a:schemeClr val="tx1"/>
                </a:solidFill>
                <a:latin typeface="+mn-lt"/>
                <a:ea typeface="+mn-ea"/>
                <a:cs typeface="+mn-cs"/>
              </a:rPr>
              <a:t>the increase in androgens characteristic of puberty</a:t>
            </a:r>
          </a:p>
          <a:p>
            <a:r>
              <a:rPr lang="en-US" sz="1200" kern="1200" baseline="0" dirty="0" smtClean="0">
                <a:solidFill>
                  <a:schemeClr val="tx1"/>
                </a:solidFill>
                <a:latin typeface="+mn-lt"/>
                <a:ea typeface="+mn-ea"/>
                <a:cs typeface="+mn-cs"/>
              </a:rPr>
              <a:t>induces the </a:t>
            </a:r>
            <a:r>
              <a:rPr lang="en-US" sz="1200" kern="1200" baseline="0" dirty="0" err="1" smtClean="0">
                <a:solidFill>
                  <a:schemeClr val="tx1"/>
                </a:solidFill>
                <a:latin typeface="+mn-lt"/>
                <a:ea typeface="+mn-ea"/>
                <a:cs typeface="+mn-cs"/>
              </a:rPr>
              <a:t>pilosebaceous</a:t>
            </a:r>
            <a:r>
              <a:rPr lang="en-US" sz="1200" kern="1200" baseline="0" dirty="0" smtClean="0">
                <a:solidFill>
                  <a:schemeClr val="tx1"/>
                </a:solidFill>
                <a:latin typeface="+mn-lt"/>
                <a:ea typeface="+mn-ea"/>
                <a:cs typeface="+mn-cs"/>
              </a:rPr>
              <a:t> unit to produce terminal</a:t>
            </a:r>
          </a:p>
          <a:p>
            <a:r>
              <a:rPr lang="en-US" sz="1200" kern="1200" baseline="0" dirty="0" smtClean="0">
                <a:solidFill>
                  <a:schemeClr val="tx1"/>
                </a:solidFill>
                <a:latin typeface="+mn-lt"/>
                <a:ea typeface="+mn-ea"/>
                <a:cs typeface="+mn-cs"/>
              </a:rPr>
              <a:t>hair—which is coarse, pigmented, and has</a:t>
            </a:r>
          </a:p>
          <a:p>
            <a:r>
              <a:rPr lang="en-US" sz="1200" kern="1200" baseline="0" dirty="0" smtClean="0">
                <a:solidFill>
                  <a:schemeClr val="tx1"/>
                </a:solidFill>
                <a:latin typeface="+mn-lt"/>
                <a:ea typeface="+mn-ea"/>
                <a:cs typeface="+mn-cs"/>
              </a:rPr>
              <a:t>medulla—and the size of the sebaceous unit increases</a:t>
            </a:r>
          </a:p>
          <a:p>
            <a:r>
              <a:rPr lang="tr-TR" sz="1200" kern="1200" baseline="0" dirty="0" err="1" smtClean="0">
                <a:solidFill>
                  <a:schemeClr val="tx1"/>
                </a:solidFill>
                <a:latin typeface="+mn-lt"/>
                <a:ea typeface="+mn-ea"/>
                <a:cs typeface="+mn-cs"/>
              </a:rPr>
              <a:t>markedly</a:t>
            </a:r>
            <a:r>
              <a:rPr lang="tr-TR" sz="1200" kern="1200" baseline="0" dirty="0" smtClean="0">
                <a:solidFill>
                  <a:schemeClr val="tx1"/>
                </a:solidFill>
                <a:latin typeface="+mn-lt"/>
                <a:ea typeface="+mn-ea"/>
                <a:cs typeface="+mn-cs"/>
              </a:rPr>
              <a:t>.</a:t>
            </a:r>
            <a:r>
              <a:rPr lang="tr-TR" dirty="0" smtClean="0"/>
              <a:t> a </a:t>
            </a:r>
            <a:r>
              <a:rPr lang="tr-TR" dirty="0" err="1" smtClean="0"/>
              <a:t>vellus</a:t>
            </a:r>
            <a:endParaRPr lang="tr-TR" dirty="0" smtClean="0"/>
          </a:p>
          <a:p>
            <a:r>
              <a:rPr lang="en-US" dirty="0" smtClean="0"/>
              <a:t>hair—which is soft, short and has no medulla</a:t>
            </a:r>
            <a:endParaRPr lang="tr-TR" dirty="0" smtClean="0"/>
          </a:p>
          <a:p>
            <a:r>
              <a:rPr lang="tr-TR" dirty="0" smtClean="0"/>
              <a:t>terminal</a:t>
            </a:r>
          </a:p>
          <a:p>
            <a:r>
              <a:rPr lang="en-US" dirty="0" smtClean="0"/>
              <a:t>hair—which is coarse, pigmented, and has</a:t>
            </a:r>
          </a:p>
          <a:p>
            <a:r>
              <a:rPr lang="tr-TR" dirty="0" err="1" smtClean="0"/>
              <a:t>medulla</a:t>
            </a:r>
            <a:r>
              <a:rPr lang="tr-TR" dirty="0" smtClean="0"/>
              <a:t>—</a:t>
            </a:r>
          </a:p>
          <a:p>
            <a:r>
              <a:rPr lang="tr-TR" dirty="0" smtClean="0"/>
              <a:t>1 ) </a:t>
            </a:r>
            <a:r>
              <a:rPr lang="tr-TR" dirty="0" err="1" smtClean="0"/>
              <a:t>Lanugo</a:t>
            </a:r>
            <a:r>
              <a:rPr lang="tr-TR" dirty="0" smtClean="0"/>
              <a:t> kılı: Yumuşak, ince, </a:t>
            </a:r>
            <a:r>
              <a:rPr lang="tr-TR" dirty="0" err="1" smtClean="0"/>
              <a:t>medullasız</a:t>
            </a:r>
            <a:r>
              <a:rPr lang="tr-TR" dirty="0" smtClean="0"/>
              <a:t> kıldır. </a:t>
            </a:r>
            <a:r>
              <a:rPr lang="tr-TR" dirty="0" err="1" smtClean="0"/>
              <a:t>Fetusu</a:t>
            </a:r>
            <a:r>
              <a:rPr lang="tr-TR" dirty="0" smtClean="0"/>
              <a:t> kaplar ve genellikle </a:t>
            </a:r>
            <a:r>
              <a:rPr lang="tr-TR" dirty="0" err="1" smtClean="0"/>
              <a:t>intrauterin</a:t>
            </a:r>
            <a:endParaRPr lang="tr-TR" dirty="0" smtClean="0"/>
          </a:p>
          <a:p>
            <a:r>
              <a:rPr lang="tr-TR" dirty="0" smtClean="0"/>
              <a:t>hayatın 8. ve 9. aylarında dökülür.</a:t>
            </a:r>
          </a:p>
          <a:p>
            <a:r>
              <a:rPr lang="tr-TR" dirty="0" smtClean="0"/>
              <a:t>2 ) </a:t>
            </a:r>
            <a:r>
              <a:rPr lang="tr-TR" dirty="0" err="1" smtClean="0"/>
              <a:t>Vellus</a:t>
            </a:r>
            <a:r>
              <a:rPr lang="tr-TR" dirty="0" smtClean="0"/>
              <a:t> kılı: Kısa, ince, </a:t>
            </a:r>
            <a:r>
              <a:rPr lang="tr-TR" dirty="0" err="1" smtClean="0"/>
              <a:t>medullasız</a:t>
            </a:r>
            <a:r>
              <a:rPr lang="tr-TR" dirty="0" smtClean="0"/>
              <a:t> kıllardır. Avuç içi, ayak tabanı, mukoza ve yarı</a:t>
            </a:r>
          </a:p>
          <a:p>
            <a:r>
              <a:rPr lang="tr-TR" dirty="0" smtClean="0"/>
              <a:t>mukozalar dışında tüm vücut yüzeyinde bulunurlar. </a:t>
            </a:r>
            <a:r>
              <a:rPr lang="tr-TR" dirty="0" err="1" smtClean="0"/>
              <a:t>Vellus</a:t>
            </a:r>
            <a:r>
              <a:rPr lang="tr-TR" dirty="0" smtClean="0"/>
              <a:t> kıllarının boyu nadiren 2 </a:t>
            </a:r>
            <a:r>
              <a:rPr lang="tr-TR" dirty="0" err="1" smtClean="0"/>
              <a:t>cm’i</a:t>
            </a:r>
            <a:endParaRPr lang="tr-TR" dirty="0" smtClean="0"/>
          </a:p>
          <a:p>
            <a:r>
              <a:rPr lang="tr-TR" dirty="0" smtClean="0"/>
              <a:t>geçer, çapları ise yaklaşık 0.03 mm civarındadır.</a:t>
            </a:r>
          </a:p>
          <a:p>
            <a:r>
              <a:rPr lang="tr-TR" dirty="0" smtClean="0"/>
              <a:t>3 ) Terminal kıllar: Renkli, kalın, </a:t>
            </a:r>
            <a:r>
              <a:rPr lang="tr-TR" dirty="0" err="1" smtClean="0"/>
              <a:t>medullalı</a:t>
            </a:r>
            <a:r>
              <a:rPr lang="tr-TR" dirty="0" smtClean="0"/>
              <a:t>, uzun kıllardır. Saç, koltuk altı, sakal, </a:t>
            </a:r>
            <a:r>
              <a:rPr lang="tr-TR" dirty="0" err="1" smtClean="0"/>
              <a:t>pubis</a:t>
            </a:r>
            <a:r>
              <a:rPr lang="tr-TR" dirty="0" smtClean="0"/>
              <a:t> kılları</a:t>
            </a:r>
          </a:p>
          <a:p>
            <a:r>
              <a:rPr lang="tr-TR" dirty="0" smtClean="0"/>
              <a:t>örnek gösterilebilir </a:t>
            </a:r>
            <a:endParaRPr lang="tr-TR" dirty="0"/>
          </a:p>
        </p:txBody>
      </p:sp>
      <p:sp>
        <p:nvSpPr>
          <p:cNvPr id="4" name="3 Slayt Numarası Yer Tutucusu"/>
          <p:cNvSpPr>
            <a:spLocks noGrp="1"/>
          </p:cNvSpPr>
          <p:nvPr>
            <p:ph type="sldNum" sz="quarter" idx="10"/>
          </p:nvPr>
        </p:nvSpPr>
        <p:spPr/>
        <p:txBody>
          <a:bodyPr/>
          <a:lstStyle/>
          <a:p>
            <a:fld id="{E8AB1838-7E20-406C-A71C-7D2DC1E65DB2}" type="slidenum">
              <a:rPr lang="tr-TR" smtClean="0"/>
              <a:pPr/>
              <a:t>10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Anagen</a:t>
            </a:r>
            <a:r>
              <a:rPr lang="tr-TR" dirty="0" smtClean="0"/>
              <a:t> fazın süresi vücuttaki bölgeye göre değişkendir. Saçlı deride bu süre 2-6</a:t>
            </a:r>
          </a:p>
          <a:p>
            <a:r>
              <a:rPr lang="tr-TR" dirty="0" smtClean="0"/>
              <a:t>yıl, bacakta 19-26 hafta, kolda 6-12 hafta, bıyık bölgesinde 4-14 hafta kadardır</a:t>
            </a:r>
          </a:p>
          <a:p>
            <a:r>
              <a:rPr lang="tr-TR" dirty="0" err="1" smtClean="0"/>
              <a:t>Katagen</a:t>
            </a:r>
            <a:r>
              <a:rPr lang="tr-TR" dirty="0" smtClean="0"/>
              <a:t> faz (regresyon fazı): </a:t>
            </a:r>
          </a:p>
          <a:p>
            <a:r>
              <a:rPr lang="tr-TR" dirty="0" err="1" smtClean="0"/>
              <a:t>Anagen</a:t>
            </a:r>
            <a:r>
              <a:rPr lang="tr-TR" dirty="0" smtClean="0"/>
              <a:t> fazın sonunda başlayan </a:t>
            </a:r>
            <a:r>
              <a:rPr lang="tr-TR" dirty="0" err="1" smtClean="0"/>
              <a:t>katagen</a:t>
            </a:r>
            <a:r>
              <a:rPr lang="tr-TR" dirty="0" smtClean="0"/>
              <a:t> faz programlı hücre ölümü ve </a:t>
            </a:r>
            <a:r>
              <a:rPr lang="tr-TR" dirty="0" err="1" smtClean="0"/>
              <a:t>apopitoz</a:t>
            </a:r>
            <a:r>
              <a:rPr lang="tr-TR" dirty="0" smtClean="0"/>
              <a:t> ile</a:t>
            </a:r>
          </a:p>
          <a:p>
            <a:r>
              <a:rPr lang="tr-TR" dirty="0" smtClean="0"/>
              <a:t>karakterizedir. Sadece günler süren </a:t>
            </a:r>
            <a:r>
              <a:rPr lang="tr-TR" dirty="0" err="1" smtClean="0"/>
              <a:t>katagen</a:t>
            </a:r>
            <a:r>
              <a:rPr lang="tr-TR" dirty="0" smtClean="0"/>
              <a:t> fazda kıl </a:t>
            </a:r>
            <a:r>
              <a:rPr lang="tr-TR" dirty="0" err="1" smtClean="0"/>
              <a:t>folikülünde</a:t>
            </a:r>
            <a:r>
              <a:rPr lang="tr-TR" dirty="0" smtClean="0"/>
              <a:t> regresyon oluşur.</a:t>
            </a:r>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11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1">
              <a:lnSpc>
                <a:spcPct val="110000"/>
              </a:lnSpc>
              <a:buClr>
                <a:schemeClr val="tx2"/>
              </a:buClr>
              <a:buFont typeface="Wingdings" pitchFamily="2" charset="2"/>
              <a:buChar char="v"/>
            </a:pPr>
            <a:r>
              <a:rPr lang="tr-TR" sz="2400" dirty="0" err="1" smtClean="0"/>
              <a:t>Over</a:t>
            </a:r>
            <a:r>
              <a:rPr lang="tr-TR" sz="2400" dirty="0" smtClean="0"/>
              <a:t> veya adrenal kaynaklı </a:t>
            </a:r>
            <a:r>
              <a:rPr lang="tr-TR" sz="2400" dirty="0" err="1" smtClean="0"/>
              <a:t>androjenlerin</a:t>
            </a:r>
            <a:r>
              <a:rPr lang="tr-TR" sz="2400" dirty="0" smtClean="0"/>
              <a:t> artması</a:t>
            </a:r>
          </a:p>
          <a:p>
            <a:pPr lvl="1">
              <a:lnSpc>
                <a:spcPct val="110000"/>
              </a:lnSpc>
              <a:buClr>
                <a:schemeClr val="tx2"/>
              </a:buClr>
              <a:buFont typeface="Wingdings" pitchFamily="2" charset="2"/>
              <a:buChar char="v"/>
            </a:pPr>
            <a:r>
              <a:rPr lang="tr-TR" sz="2400" dirty="0" err="1" smtClean="0"/>
              <a:t>Kılkökünde</a:t>
            </a:r>
            <a:r>
              <a:rPr lang="tr-TR" sz="2400" dirty="0" smtClean="0"/>
              <a:t> </a:t>
            </a:r>
            <a:r>
              <a:rPr lang="tr-TR" sz="2400" dirty="0" err="1" smtClean="0"/>
              <a:t>androjen</a:t>
            </a:r>
            <a:r>
              <a:rPr lang="tr-TR" sz="2400" dirty="0" smtClean="0"/>
              <a:t> duyarlılığının artması (</a:t>
            </a:r>
            <a:r>
              <a:rPr lang="tr-TR" sz="2400" dirty="0" err="1" smtClean="0"/>
              <a:t>androjen</a:t>
            </a:r>
            <a:r>
              <a:rPr lang="tr-TR" sz="2400" dirty="0" smtClean="0"/>
              <a:t> seviyesi aynı ancak </a:t>
            </a:r>
            <a:r>
              <a:rPr lang="tr-TR" sz="2400" dirty="0" err="1" smtClean="0"/>
              <a:t>asyalı</a:t>
            </a:r>
            <a:r>
              <a:rPr lang="tr-TR" sz="2400" dirty="0" smtClean="0"/>
              <a:t> kadın ve erkeklerde kıl daha az)</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Hiperandrojenizm</a:t>
            </a:r>
            <a:r>
              <a:rPr lang="tr-TR" dirty="0" smtClean="0"/>
              <a:t>  belki de kadınlardaki en yaygın endokrin bozukluktur.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Among older women, up to 75%may have slightly increased facial</a:t>
            </a:r>
            <a:r>
              <a:rPr lang="tr-TR" dirty="0" smtClean="0"/>
              <a:t> </a:t>
            </a:r>
            <a:r>
              <a:rPr lang="en-US" dirty="0" smtClean="0"/>
              <a:t>hair, because the main product of the postmenopausal ovaries is</a:t>
            </a:r>
            <a:r>
              <a:rPr lang="tr-TR" dirty="0" smtClean="0"/>
              <a:t> </a:t>
            </a:r>
            <a:r>
              <a:rPr lang="en-US" dirty="0" err="1" smtClean="0"/>
              <a:t>androstenedione</a:t>
            </a:r>
            <a:r>
              <a:rPr lang="en-US" dirty="0" smtClean="0"/>
              <a:t> which is converted to testosterone in the peripheral</a:t>
            </a:r>
            <a:r>
              <a:rPr lang="tr-TR" dirty="0" smtClean="0"/>
              <a:t> </a:t>
            </a:r>
            <a:r>
              <a:rPr lang="tr-TR" dirty="0" err="1" smtClean="0"/>
              <a:t>tissue</a:t>
            </a:r>
            <a:r>
              <a:rPr lang="tr-TR" dirty="0" smtClean="0"/>
              <a:t>.</a:t>
            </a:r>
          </a:p>
          <a:p>
            <a:r>
              <a:rPr lang="en-US" sz="1200" kern="1200" baseline="0" dirty="0" smtClean="0">
                <a:solidFill>
                  <a:schemeClr val="tx1"/>
                </a:solidFill>
                <a:latin typeface="+mn-lt"/>
                <a:ea typeface="+mn-ea"/>
                <a:cs typeface="+mn-cs"/>
              </a:rPr>
              <a:t>Total testosterone measurements, which reflect</a:t>
            </a:r>
          </a:p>
          <a:p>
            <a:r>
              <a:rPr lang="en-US" sz="1200" kern="1200" baseline="0" dirty="0" smtClean="0">
                <a:solidFill>
                  <a:schemeClr val="tx1"/>
                </a:solidFill>
                <a:latin typeface="+mn-lt"/>
                <a:ea typeface="+mn-ea"/>
                <a:cs typeface="+mn-cs"/>
              </a:rPr>
              <a:t>bound and free hormone do not accurately reflect tissue exposure</a:t>
            </a:r>
          </a:p>
          <a:p>
            <a:r>
              <a:rPr lang="en-US" sz="1200" kern="1200" baseline="0" dirty="0" smtClean="0">
                <a:solidFill>
                  <a:schemeClr val="tx1"/>
                </a:solidFill>
                <a:latin typeface="+mn-lt"/>
                <a:ea typeface="+mn-ea"/>
                <a:cs typeface="+mn-cs"/>
              </a:rPr>
              <a:t>to androgens. The derived free androgen index (testosterone x 100</a:t>
            </a:r>
          </a:p>
          <a:p>
            <a:r>
              <a:rPr lang="en-US" sz="1200" kern="1200" baseline="0" dirty="0" smtClean="0">
                <a:solidFill>
                  <a:schemeClr val="tx1"/>
                </a:solidFill>
                <a:latin typeface="+mn-lt"/>
                <a:ea typeface="+mn-ea"/>
                <a:cs typeface="+mn-cs"/>
              </a:rPr>
              <a:t>divided by sex hormone binding globulin levels) may be used to</a:t>
            </a:r>
          </a:p>
          <a:p>
            <a:r>
              <a:rPr lang="en-US" sz="1200" kern="1200" baseline="0" dirty="0" smtClean="0">
                <a:solidFill>
                  <a:schemeClr val="tx1"/>
                </a:solidFill>
                <a:latin typeface="+mn-lt"/>
                <a:ea typeface="+mn-ea"/>
                <a:cs typeface="+mn-cs"/>
              </a:rPr>
              <a:t>give an indirect estimation of the free testosterone levels.</a:t>
            </a:r>
            <a:endParaRPr lang="tr-TR" sz="1200" kern="1200" baseline="0" dirty="0" smtClean="0">
              <a:solidFill>
                <a:schemeClr val="tx1"/>
              </a:solidFill>
              <a:latin typeface="+mn-lt"/>
              <a:ea typeface="+mn-ea"/>
              <a:cs typeface="+mn-cs"/>
            </a:endParaRPr>
          </a:p>
          <a:p>
            <a:r>
              <a:rPr lang="en-US" dirty="0" smtClean="0"/>
              <a:t>The three main naturally occurring steroids responsible for androgen</a:t>
            </a:r>
            <a:r>
              <a:rPr lang="tr-TR" dirty="0" smtClean="0"/>
              <a:t> </a:t>
            </a:r>
            <a:r>
              <a:rPr lang="it-IT" dirty="0" smtClean="0"/>
              <a:t>action are testosterone, dehydroepiandrosterone (DHEA)</a:t>
            </a:r>
          </a:p>
          <a:p>
            <a:r>
              <a:rPr lang="en-US" dirty="0" smtClean="0"/>
              <a:t>and </a:t>
            </a:r>
            <a:r>
              <a:rPr lang="en-US" dirty="0" err="1" smtClean="0"/>
              <a:t>androstenedione</a:t>
            </a:r>
            <a:r>
              <a:rPr lang="en-US" dirty="0" smtClean="0"/>
              <a:t>. Testosterone is the most important androgen</a:t>
            </a:r>
            <a:r>
              <a:rPr lang="tr-TR" dirty="0" smtClean="0"/>
              <a:t> </a:t>
            </a:r>
            <a:r>
              <a:rPr lang="en-US" dirty="0" smtClean="0"/>
              <a:t>and conversion by five alpha-</a:t>
            </a:r>
            <a:r>
              <a:rPr lang="en-US" dirty="0" err="1" smtClean="0"/>
              <a:t>reductase</a:t>
            </a:r>
            <a:r>
              <a:rPr lang="en-US" dirty="0" smtClean="0"/>
              <a:t> to the more potent</a:t>
            </a:r>
            <a:r>
              <a:rPr lang="tr-TR" dirty="0" smtClean="0"/>
              <a:t> </a:t>
            </a:r>
            <a:r>
              <a:rPr lang="en-US" dirty="0" err="1" smtClean="0"/>
              <a:t>dihydrotestosterone</a:t>
            </a:r>
            <a:r>
              <a:rPr lang="en-US" dirty="0" smtClean="0"/>
              <a:t> is necessary for its biological action (Franks</a:t>
            </a:r>
            <a:r>
              <a:rPr lang="tr-TR" dirty="0" smtClean="0"/>
              <a:t> </a:t>
            </a:r>
            <a:r>
              <a:rPr lang="en-US" dirty="0" smtClean="0"/>
              <a:t>1989). </a:t>
            </a:r>
            <a:r>
              <a:rPr lang="en-US" dirty="0" err="1" smtClean="0"/>
              <a:t>Androstenedione</a:t>
            </a:r>
            <a:r>
              <a:rPr lang="en-US" dirty="0" smtClean="0"/>
              <a:t> and DHEA may be regarded as pre hormones</a:t>
            </a:r>
            <a:r>
              <a:rPr lang="tr-TR" dirty="0" smtClean="0"/>
              <a:t> </a:t>
            </a:r>
            <a:r>
              <a:rPr lang="en-US" dirty="0" smtClean="0"/>
              <a:t>which are converted in peripheral tissue to testosterone before</a:t>
            </a:r>
            <a:r>
              <a:rPr lang="tr-TR" dirty="0" smtClean="0"/>
              <a:t> </a:t>
            </a:r>
            <a:r>
              <a:rPr lang="en-US" dirty="0" smtClean="0"/>
              <a:t>they exert any androgenic </a:t>
            </a:r>
            <a:r>
              <a:rPr lang="en-US" dirty="0" err="1" smtClean="0"/>
              <a:t>influenceProduction</a:t>
            </a:r>
            <a:r>
              <a:rPr lang="en-US" dirty="0" smtClean="0"/>
              <a:t>, peripheral</a:t>
            </a:r>
            <a:r>
              <a:rPr lang="tr-TR" dirty="0" smtClean="0"/>
              <a:t> </a:t>
            </a:r>
            <a:r>
              <a:rPr lang="en-US" dirty="0" smtClean="0"/>
              <a:t>conversion and protein binding are important determinants of</a:t>
            </a:r>
          </a:p>
          <a:p>
            <a:r>
              <a:rPr lang="tr-TR" dirty="0" err="1" smtClean="0"/>
              <a:t>androgenic</a:t>
            </a:r>
            <a:r>
              <a:rPr lang="tr-TR" dirty="0" smtClean="0"/>
              <a:t> </a:t>
            </a:r>
            <a:r>
              <a:rPr lang="tr-TR" dirty="0" err="1" smtClean="0"/>
              <a:t>effect</a:t>
            </a:r>
            <a:r>
              <a:rPr lang="tr-T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13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The diagnosis of </a:t>
            </a:r>
            <a:r>
              <a:rPr lang="en-US" dirty="0" err="1" smtClean="0"/>
              <a:t>hirsutism</a:t>
            </a:r>
            <a:r>
              <a:rPr lang="en-US" dirty="0" smtClean="0"/>
              <a:t> is heavily dependent upon a</a:t>
            </a:r>
          </a:p>
          <a:p>
            <a:r>
              <a:rPr lang="en-US" dirty="0" smtClean="0"/>
              <a:t>careful history and physical examination.</a:t>
            </a:r>
            <a:endParaRPr lang="tr-TR" dirty="0" smtClean="0"/>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19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Arare</a:t>
            </a:r>
            <a:r>
              <a:rPr lang="en-US" sz="1200" kern="1200" baseline="0" dirty="0" smtClean="0">
                <a:solidFill>
                  <a:schemeClr val="tx1"/>
                </a:solidFill>
                <a:latin typeface="+mn-lt"/>
                <a:ea typeface="+mn-ea"/>
                <a:cs typeface="+mn-cs"/>
              </a:rPr>
              <a:t> patient complaining of </a:t>
            </a:r>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 will be found to</a:t>
            </a:r>
          </a:p>
          <a:p>
            <a:r>
              <a:rPr lang="en-US" sz="1200" kern="1200" baseline="0" dirty="0" smtClean="0">
                <a:solidFill>
                  <a:schemeClr val="tx1"/>
                </a:solidFill>
                <a:latin typeface="+mn-lt"/>
                <a:ea typeface="+mn-ea"/>
                <a:cs typeface="+mn-cs"/>
              </a:rPr>
              <a:t>have only </a:t>
            </a:r>
            <a:r>
              <a:rPr lang="en-US" sz="1200" kern="1200" baseline="0" dirty="0" err="1" smtClean="0">
                <a:solidFill>
                  <a:schemeClr val="tx1"/>
                </a:solidFill>
                <a:latin typeface="+mn-lt"/>
                <a:ea typeface="+mn-ea"/>
                <a:cs typeface="+mn-cs"/>
              </a:rPr>
              <a:t>vellus</a:t>
            </a:r>
            <a:r>
              <a:rPr lang="en-US" sz="1200" kern="1200" baseline="0" dirty="0" smtClean="0">
                <a:solidFill>
                  <a:schemeClr val="tx1"/>
                </a:solidFill>
                <a:latin typeface="+mn-lt"/>
                <a:ea typeface="+mn-ea"/>
                <a:cs typeface="+mn-cs"/>
              </a:rPr>
              <a:t> hair in the affected areas. For practical</a:t>
            </a:r>
          </a:p>
          <a:p>
            <a:r>
              <a:rPr lang="en-US" sz="1200" kern="1200" baseline="0" dirty="0" smtClean="0">
                <a:solidFill>
                  <a:schemeClr val="tx1"/>
                </a:solidFill>
                <a:latin typeface="+mn-lt"/>
                <a:ea typeface="+mn-ea"/>
                <a:cs typeface="+mn-cs"/>
              </a:rPr>
              <a:t>purposes, this excludes an androgen-mediated process.</a:t>
            </a:r>
          </a:p>
          <a:p>
            <a:r>
              <a:rPr lang="en-US" sz="1200" kern="1200" baseline="0" dirty="0" smtClean="0">
                <a:solidFill>
                  <a:schemeClr val="tx1"/>
                </a:solidFill>
                <a:latin typeface="+mn-lt"/>
                <a:ea typeface="+mn-ea"/>
                <a:cs typeface="+mn-cs"/>
              </a:rPr>
              <a:t>Some medications, notably cyclosporine, </a:t>
            </a:r>
            <a:r>
              <a:rPr lang="en-US" sz="1200" kern="1200" baseline="0" dirty="0" err="1" smtClean="0">
                <a:solidFill>
                  <a:schemeClr val="tx1"/>
                </a:solidFill>
                <a:latin typeface="+mn-lt"/>
                <a:ea typeface="+mn-ea"/>
                <a:cs typeface="+mn-cs"/>
              </a:rPr>
              <a:t>minoxidil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diazoxide</a:t>
            </a:r>
            <a:r>
              <a:rPr lang="en-US" sz="1200" kern="1200" baseline="0" dirty="0" smtClean="0">
                <a:solidFill>
                  <a:schemeClr val="tx1"/>
                </a:solidFill>
                <a:latin typeface="+mn-lt"/>
                <a:ea typeface="+mn-ea"/>
                <a:cs typeface="+mn-cs"/>
              </a:rPr>
              <a:t>,</a:t>
            </a:r>
          </a:p>
          <a:p>
            <a:r>
              <a:rPr lang="tr-TR" sz="1200" kern="1200" baseline="0" dirty="0" err="1" smtClean="0">
                <a:solidFill>
                  <a:schemeClr val="tx1"/>
                </a:solidFill>
                <a:latin typeface="+mn-lt"/>
                <a:ea typeface="+mn-ea"/>
                <a:cs typeface="+mn-cs"/>
              </a:rPr>
              <a:t>dexamethasone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phenytoin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and</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streptomycin</a:t>
            </a:r>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can cause </a:t>
            </a:r>
            <a:r>
              <a:rPr lang="en-US" sz="1200" kern="1200" baseline="0" dirty="0" err="1" smtClean="0">
                <a:solidFill>
                  <a:schemeClr val="tx1"/>
                </a:solidFill>
                <a:latin typeface="+mn-lt"/>
                <a:ea typeface="+mn-ea"/>
                <a:cs typeface="+mn-cs"/>
              </a:rPr>
              <a:t>vellus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 (7). The best treatment is to stop</a:t>
            </a:r>
          </a:p>
          <a:p>
            <a:r>
              <a:rPr lang="en-US" sz="1200" kern="1200" baseline="0" dirty="0" smtClean="0">
                <a:solidFill>
                  <a:schemeClr val="tx1"/>
                </a:solidFill>
                <a:latin typeface="+mn-lt"/>
                <a:ea typeface="+mn-ea"/>
                <a:cs typeface="+mn-cs"/>
              </a:rPr>
              <a:t>the drug. This may not be possible, in which case the </a:t>
            </a:r>
            <a:r>
              <a:rPr lang="en-US" sz="1200" kern="1200" baseline="0" dirty="0" err="1" smtClean="0">
                <a:solidFill>
                  <a:schemeClr val="tx1"/>
                </a:solidFill>
                <a:latin typeface="+mn-lt"/>
                <a:ea typeface="+mn-ea"/>
                <a:cs typeface="+mn-cs"/>
              </a:rPr>
              <a:t>vellus</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 can be managed cosmetically with shaving. It</a:t>
            </a:r>
          </a:p>
          <a:p>
            <a:r>
              <a:rPr lang="en-US" sz="1200" kern="1200" baseline="0" dirty="0" smtClean="0">
                <a:solidFill>
                  <a:schemeClr val="tx1"/>
                </a:solidFill>
                <a:latin typeface="+mn-lt"/>
                <a:ea typeface="+mn-ea"/>
                <a:cs typeface="+mn-cs"/>
              </a:rPr>
              <a:t>should be remembered that </a:t>
            </a:r>
            <a:r>
              <a:rPr lang="en-US" sz="1200" kern="1200" baseline="0" dirty="0" err="1" smtClean="0">
                <a:solidFill>
                  <a:schemeClr val="tx1"/>
                </a:solidFill>
                <a:latin typeface="+mn-lt"/>
                <a:ea typeface="+mn-ea"/>
                <a:cs typeface="+mn-cs"/>
              </a:rPr>
              <a:t>vellus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hirsutism</a:t>
            </a:r>
            <a:r>
              <a:rPr lang="en-US" sz="1200" kern="1200" baseline="0" dirty="0" smtClean="0">
                <a:solidFill>
                  <a:schemeClr val="tx1"/>
                </a:solidFill>
                <a:latin typeface="+mn-lt"/>
                <a:ea typeface="+mn-ea"/>
                <a:cs typeface="+mn-cs"/>
              </a:rPr>
              <a:t> can be a </a:t>
            </a:r>
            <a:r>
              <a:rPr lang="en-US" sz="1200" kern="1200" baseline="0" dirty="0" err="1" smtClean="0">
                <a:solidFill>
                  <a:schemeClr val="tx1"/>
                </a:solidFill>
                <a:latin typeface="+mn-lt"/>
                <a:ea typeface="+mn-ea"/>
                <a:cs typeface="+mn-cs"/>
              </a:rPr>
              <a:t>paraneoplastic</a:t>
            </a:r>
            <a:endParaRPr lang="en-US" sz="1200" kern="1200" baseline="0" dirty="0" smtClean="0">
              <a:solidFill>
                <a:schemeClr val="tx1"/>
              </a:solidFill>
              <a:latin typeface="+mn-lt"/>
              <a:ea typeface="+mn-ea"/>
              <a:cs typeface="+mn-cs"/>
            </a:endParaRPr>
          </a:p>
          <a:p>
            <a:r>
              <a:rPr lang="tr-TR" sz="1200" kern="1200" baseline="0" dirty="0" err="1" smtClean="0">
                <a:solidFill>
                  <a:schemeClr val="tx1"/>
                </a:solidFill>
                <a:latin typeface="+mn-lt"/>
                <a:ea typeface="+mn-ea"/>
                <a:cs typeface="+mn-cs"/>
              </a:rPr>
              <a:t>process</a:t>
            </a:r>
            <a:r>
              <a:rPr lang="tr-TR" sz="1200" kern="1200" baseline="0" dirty="0" smtClean="0">
                <a:solidFill>
                  <a:schemeClr val="tx1"/>
                </a:solidFill>
                <a:latin typeface="+mn-lt"/>
                <a:ea typeface="+mn-ea"/>
                <a:cs typeface="+mn-cs"/>
              </a:rPr>
              <a:t> (8).</a:t>
            </a:r>
            <a:endParaRPr lang="tr-TR" dirty="0" smtClean="0"/>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20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a:t>
            </a:r>
            <a:r>
              <a:rPr lang="en-US" dirty="0" err="1" smtClean="0"/>
              <a:t>atients</a:t>
            </a:r>
            <a:r>
              <a:rPr lang="en-US" dirty="0" smtClean="0"/>
              <a:t> with mild </a:t>
            </a:r>
            <a:r>
              <a:rPr lang="en-US" dirty="0" err="1" smtClean="0"/>
              <a:t>hirsutism</a:t>
            </a:r>
            <a:r>
              <a:rPr lang="en-US" dirty="0" smtClean="0"/>
              <a:t> and normal</a:t>
            </a:r>
            <a:r>
              <a:rPr lang="tr-TR" dirty="0" smtClean="0"/>
              <a:t> </a:t>
            </a:r>
            <a:r>
              <a:rPr lang="en-US" dirty="0" smtClean="0"/>
              <a:t>menses do not require laboratory workup and</a:t>
            </a:r>
            <a:r>
              <a:rPr lang="tr-TR" dirty="0" smtClean="0"/>
              <a:t> </a:t>
            </a:r>
            <a:r>
              <a:rPr lang="en-US" dirty="0" smtClean="0"/>
              <a:t>can safely be started on empiric therapy.1,19 If</a:t>
            </a:r>
            <a:r>
              <a:rPr lang="tr-TR" dirty="0" smtClean="0"/>
              <a:t> </a:t>
            </a:r>
            <a:r>
              <a:rPr lang="en-US" dirty="0" smtClean="0"/>
              <a:t>the condition does not respond to therapy or</a:t>
            </a:r>
            <a:r>
              <a:rPr lang="tr-TR" dirty="0" smtClean="0"/>
              <a:t> </a:t>
            </a:r>
            <a:r>
              <a:rPr lang="en-US" dirty="0" smtClean="0"/>
              <a:t>progresses, further testing is warranted</a:t>
            </a:r>
            <a:endParaRPr lang="tr-TR" dirty="0" smtClean="0"/>
          </a:p>
          <a:p>
            <a:endParaRPr lang="tr-TR" dirty="0"/>
          </a:p>
        </p:txBody>
      </p:sp>
      <p:sp>
        <p:nvSpPr>
          <p:cNvPr id="4" name="3 Slayt Numarası Yer Tutucusu"/>
          <p:cNvSpPr>
            <a:spLocks noGrp="1"/>
          </p:cNvSpPr>
          <p:nvPr>
            <p:ph type="sldNum" sz="quarter" idx="10"/>
          </p:nvPr>
        </p:nvSpPr>
        <p:spPr/>
        <p:txBody>
          <a:bodyPr/>
          <a:lstStyle/>
          <a:p>
            <a:fld id="{5A7B000D-DF71-45D0-A9D3-736F8C436EC2}"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68C2BF-35CE-40CD-9F33-121075488F3C}" type="datetimeFigureOut">
              <a:rPr lang="tr-TR" smtClean="0"/>
              <a:pPr/>
              <a:t>27.12.2012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397B1E-9DAB-49E7-9B55-300C953FD2E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8C2BF-35CE-40CD-9F33-121075488F3C}" type="datetimeFigureOut">
              <a:rPr lang="tr-TR" smtClean="0"/>
              <a:pPr/>
              <a:t>27.12.2012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97B1E-9DAB-49E7-9B55-300C953FD2E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proscar5mg.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http://gateway.ut.ovid.com/FullTextService/CT%7b06b9ee1beed5941914d7b386cfc42f47f018a1fe834dcc825e76339ce06cbc8f1fad7a550c9529fde25abc8047ce74e8%7d/DA2C12FFU6.gif?geom=595x1000%3e" TargetMode="External"/><Relationship Id="rId5" Type="http://schemas.openxmlformats.org/officeDocument/2006/relationships/image" Target="../media/image32.png"/><Relationship Id="rId4" Type="http://schemas.openxmlformats.org/officeDocument/2006/relationships/image" Target="http://gateway.ut.ovid.com/FullTextService/CT%7b06b9ee1beed5941914d7b386cfc42f47f018a1fe834dcc825e76339ce06cbc8f1fad7a550c9529fde25abc8047ce74e8%7d/DA2C12FFU7.gif?geom=595x1000%3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908720"/>
            <a:ext cx="7772400" cy="2376264"/>
          </a:xfrm>
          <a:solidFill>
            <a:schemeClr val="tx2"/>
          </a:solidFill>
        </p:spPr>
        <p:txBody>
          <a:bodyPr>
            <a:noAutofit/>
          </a:bodyPr>
          <a:lstStyle/>
          <a:p>
            <a:r>
              <a:rPr lang="tr-TR" sz="5400" dirty="0" err="1" smtClean="0">
                <a:solidFill>
                  <a:schemeClr val="bg1"/>
                </a:solidFill>
              </a:rPr>
              <a:t>Hirşutizm</a:t>
            </a:r>
            <a:endParaRPr lang="tr-TR" sz="5400" dirty="0">
              <a:solidFill>
                <a:schemeClr val="bg1"/>
              </a:solidFill>
            </a:endParaRPr>
          </a:p>
        </p:txBody>
      </p:sp>
      <p:pic>
        <p:nvPicPr>
          <p:cNvPr id="3" name="Picture 6" descr="autf"/>
          <p:cNvPicPr>
            <a:picLocks noChangeAspect="1" noChangeArrowheads="1"/>
          </p:cNvPicPr>
          <p:nvPr/>
        </p:nvPicPr>
        <p:blipFill>
          <a:blip r:embed="rId2" cstate="print"/>
          <a:srcRect/>
          <a:stretch>
            <a:fillRect/>
          </a:stretch>
        </p:blipFill>
        <p:spPr bwMode="auto">
          <a:xfrm>
            <a:off x="3923928" y="5373216"/>
            <a:ext cx="1295400" cy="1260475"/>
          </a:xfrm>
          <a:prstGeom prst="rect">
            <a:avLst/>
          </a:prstGeom>
          <a:solidFill>
            <a:schemeClr val="bg2"/>
          </a:solidFill>
        </p:spPr>
      </p:pic>
      <p:sp>
        <p:nvSpPr>
          <p:cNvPr id="5" name="2 Alt Başlık"/>
          <p:cNvSpPr>
            <a:spLocks noGrp="1"/>
          </p:cNvSpPr>
          <p:nvPr>
            <p:ph type="subTitle" idx="1"/>
          </p:nvPr>
        </p:nvSpPr>
        <p:spPr>
          <a:xfrm>
            <a:off x="1331640" y="3573016"/>
            <a:ext cx="6400800" cy="1752600"/>
          </a:xfrm>
        </p:spPr>
        <p:txBody>
          <a:bodyPr/>
          <a:lstStyle/>
          <a:p>
            <a:pPr eaLnBrk="1" hangingPunct="1"/>
            <a:r>
              <a:rPr lang="tr-TR" sz="3600" b="1" dirty="0" smtClean="0">
                <a:solidFill>
                  <a:srgbClr val="FF0000"/>
                </a:solidFill>
              </a:rPr>
              <a:t>Prof. Dr. Cem S. </a:t>
            </a:r>
            <a:r>
              <a:rPr lang="tr-TR" sz="3600" b="1" dirty="0" err="1" smtClean="0">
                <a:solidFill>
                  <a:srgbClr val="FF0000"/>
                </a:solidFill>
              </a:rPr>
              <a:t>Atabekoğlu</a:t>
            </a:r>
            <a:endParaRPr lang="tr-TR" sz="3600" b="1" dirty="0" smtClean="0">
              <a:solidFill>
                <a:srgbClr val="FF0000"/>
              </a:solidFill>
            </a:endParaRPr>
          </a:p>
          <a:p>
            <a:pPr eaLnBrk="1" hangingPunct="1"/>
            <a:r>
              <a:rPr lang="tr-TR" sz="3600" b="1" dirty="0" smtClean="0">
                <a:solidFill>
                  <a:srgbClr val="FF0000"/>
                </a:solidFill>
              </a:rPr>
              <a:t>Ankara Üniversitesi Tıp Fakültesi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VellushaarTerminalhaar-translation.JPG"/>
          <p:cNvPicPr>
            <a:picLocks noChangeAspect="1" noChangeArrowheads="1"/>
          </p:cNvPicPr>
          <p:nvPr/>
        </p:nvPicPr>
        <p:blipFill>
          <a:blip r:embed="rId3" cstate="print"/>
          <a:srcRect/>
          <a:stretch>
            <a:fillRect/>
          </a:stretch>
        </p:blipFill>
        <p:spPr bwMode="auto">
          <a:xfrm>
            <a:off x="683568" y="-603448"/>
            <a:ext cx="7992888" cy="5616624"/>
          </a:xfrm>
          <a:prstGeom prst="rect">
            <a:avLst/>
          </a:prstGeom>
          <a:noFill/>
        </p:spPr>
      </p:pic>
      <p:pic>
        <p:nvPicPr>
          <p:cNvPr id="4" name="Picture 2" descr="http://www.hairireland.ie/Diag2.gif"/>
          <p:cNvPicPr>
            <a:picLocks noChangeAspect="1" noChangeArrowheads="1"/>
          </p:cNvPicPr>
          <p:nvPr/>
        </p:nvPicPr>
        <p:blipFill>
          <a:blip r:embed="rId4" cstate="print"/>
          <a:srcRect/>
          <a:stretch>
            <a:fillRect/>
          </a:stretch>
        </p:blipFill>
        <p:spPr bwMode="auto">
          <a:xfrm>
            <a:off x="5292080" y="5157192"/>
            <a:ext cx="3851920" cy="1700808"/>
          </a:xfrm>
          <a:prstGeom prst="rect">
            <a:avLst/>
          </a:prstGeom>
          <a:noFill/>
        </p:spPr>
      </p:pic>
      <p:pic>
        <p:nvPicPr>
          <p:cNvPr id="5" name="Picture 4" descr="File:Huid.jpg"/>
          <p:cNvPicPr>
            <a:picLocks noChangeAspect="1" noChangeArrowheads="1"/>
          </p:cNvPicPr>
          <p:nvPr/>
        </p:nvPicPr>
        <p:blipFill>
          <a:blip r:embed="rId5" cstate="print"/>
          <a:srcRect/>
          <a:stretch>
            <a:fillRect/>
          </a:stretch>
        </p:blipFill>
        <p:spPr bwMode="auto">
          <a:xfrm>
            <a:off x="0" y="5157192"/>
            <a:ext cx="3563888" cy="17008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p:txBody>
          <a:bodyPr/>
          <a:lstStyle/>
          <a:p>
            <a:pPr>
              <a:lnSpc>
                <a:spcPct val="90000"/>
              </a:lnSpc>
            </a:pPr>
            <a:r>
              <a:rPr lang="tr-TR" dirty="0" err="1"/>
              <a:t>Anagen</a:t>
            </a:r>
            <a:r>
              <a:rPr lang="tr-TR" dirty="0"/>
              <a:t> (aktif büyüme)</a:t>
            </a:r>
          </a:p>
          <a:p>
            <a:pPr>
              <a:lnSpc>
                <a:spcPct val="90000"/>
              </a:lnSpc>
            </a:pPr>
            <a:r>
              <a:rPr lang="tr-TR" dirty="0" err="1"/>
              <a:t>Katagen</a:t>
            </a:r>
            <a:r>
              <a:rPr lang="tr-TR" dirty="0"/>
              <a:t> (geçiş)</a:t>
            </a:r>
          </a:p>
          <a:p>
            <a:pPr>
              <a:lnSpc>
                <a:spcPct val="90000"/>
              </a:lnSpc>
            </a:pPr>
            <a:r>
              <a:rPr lang="tr-TR" dirty="0" err="1"/>
              <a:t>Telogen</a:t>
            </a:r>
            <a:r>
              <a:rPr lang="tr-TR" dirty="0"/>
              <a:t> (istirahat)</a:t>
            </a:r>
          </a:p>
          <a:p>
            <a:pPr>
              <a:lnSpc>
                <a:spcPct val="90000"/>
              </a:lnSpc>
            </a:pPr>
            <a:endParaRPr lang="tr-TR" dirty="0"/>
          </a:p>
          <a:p>
            <a:pPr lvl="1">
              <a:lnSpc>
                <a:spcPct val="90000"/>
              </a:lnSpc>
            </a:pPr>
            <a:r>
              <a:rPr lang="tr-TR" dirty="0"/>
              <a:t>Kıl </a:t>
            </a:r>
            <a:r>
              <a:rPr lang="tr-TR" dirty="0" err="1"/>
              <a:t>folliküllerinde</a:t>
            </a:r>
            <a:r>
              <a:rPr lang="tr-TR" dirty="0"/>
              <a:t> gelişim asenkrondur. Asenkron kıllar uzar</a:t>
            </a:r>
          </a:p>
          <a:p>
            <a:pPr lvl="1">
              <a:lnSpc>
                <a:spcPct val="90000"/>
              </a:lnSpc>
            </a:pPr>
            <a:r>
              <a:rPr lang="tr-TR" dirty="0"/>
              <a:t> Senkronizasyon 		    </a:t>
            </a:r>
            <a:r>
              <a:rPr lang="tr-TR" dirty="0" err="1"/>
              <a:t>Alopesi</a:t>
            </a:r>
            <a:endParaRPr lang="tr-TR" dirty="0"/>
          </a:p>
          <a:p>
            <a:pPr lvl="1">
              <a:lnSpc>
                <a:spcPct val="90000"/>
              </a:lnSpc>
            </a:pPr>
            <a:r>
              <a:rPr lang="tr-TR" dirty="0" err="1"/>
              <a:t>Anagen</a:t>
            </a:r>
            <a:r>
              <a:rPr lang="tr-TR" dirty="0"/>
              <a:t> fazının süresi kılın uzunluğunu tayin eder (</a:t>
            </a:r>
            <a:r>
              <a:rPr lang="tr-TR" dirty="0" err="1"/>
              <a:t>şaçlı</a:t>
            </a:r>
            <a:r>
              <a:rPr lang="tr-TR" dirty="0"/>
              <a:t> deri)</a:t>
            </a:r>
          </a:p>
          <a:p>
            <a:pPr lvl="1">
              <a:lnSpc>
                <a:spcPct val="90000"/>
              </a:lnSpc>
            </a:pPr>
            <a:endParaRPr lang="tr-TR" dirty="0"/>
          </a:p>
        </p:txBody>
      </p:sp>
      <p:sp>
        <p:nvSpPr>
          <p:cNvPr id="187396" name="Line 4"/>
          <p:cNvSpPr>
            <a:spLocks noChangeShapeType="1"/>
          </p:cNvSpPr>
          <p:nvPr/>
        </p:nvSpPr>
        <p:spPr bwMode="auto">
          <a:xfrm>
            <a:off x="3995738" y="4797425"/>
            <a:ext cx="1439862" cy="0"/>
          </a:xfrm>
          <a:prstGeom prst="line">
            <a:avLst/>
          </a:prstGeom>
          <a:noFill/>
          <a:ln w="9525">
            <a:solidFill>
              <a:schemeClr val="tx1"/>
            </a:solidFill>
            <a:round/>
            <a:headEnd/>
            <a:tailEnd type="triangle" w="med" len="med"/>
          </a:ln>
          <a:effectLst/>
        </p:spPr>
        <p:txBody>
          <a:bodyPr/>
          <a:lstStyle/>
          <a:p>
            <a:endParaRPr lang="tr-TR"/>
          </a:p>
        </p:txBody>
      </p:sp>
      <p:sp>
        <p:nvSpPr>
          <p:cNvPr id="5" name="2 Başlık"/>
          <p:cNvSpPr>
            <a:spLocks noGrp="1"/>
          </p:cNvSpPr>
          <p:nvPr>
            <p:ph type="title"/>
          </p:nvPr>
        </p:nvSpPr>
        <p:spPr>
          <a:solidFill>
            <a:schemeClr val="tx2"/>
          </a:solidFill>
        </p:spPr>
        <p:txBody>
          <a:bodyPr/>
          <a:lstStyle/>
          <a:p>
            <a:r>
              <a:rPr lang="tr-TR" dirty="0" smtClean="0">
                <a:solidFill>
                  <a:schemeClr val="bg1"/>
                </a:solidFill>
              </a:rPr>
              <a:t>KIL SİKLUSU</a:t>
            </a:r>
            <a:endParaRPr lang="tr-TR"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4716016" y="1628800"/>
            <a:ext cx="3921127" cy="195138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endParaRPr lang="tr-TR"/>
          </a:p>
        </p:txBody>
      </p:sp>
      <p:sp>
        <p:nvSpPr>
          <p:cNvPr id="188419" name="Rectangle 3"/>
          <p:cNvSpPr>
            <a:spLocks noGrp="1" noChangeArrowheads="1"/>
          </p:cNvSpPr>
          <p:nvPr>
            <p:ph type="body" idx="1"/>
          </p:nvPr>
        </p:nvSpPr>
        <p:spPr/>
        <p:txBody>
          <a:bodyPr/>
          <a:lstStyle/>
          <a:p>
            <a:r>
              <a:rPr lang="tr-TR"/>
              <a:t>Östrojenler anagen fazını uzatır</a:t>
            </a:r>
          </a:p>
          <a:p>
            <a:r>
              <a:rPr lang="tr-TR"/>
              <a:t>Tiroid hormonlar istirahat fazını uzatır</a:t>
            </a:r>
          </a:p>
          <a:p>
            <a:r>
              <a:rPr lang="tr-TR"/>
              <a:t>Hipotiroidizm vellus kıllarında artışa neden olur.</a:t>
            </a:r>
          </a:p>
          <a:p>
            <a:r>
              <a:rPr lang="tr-TR" b="1"/>
              <a:t>Gebelik hormonları aktif fazı uzatır kafada kısmen senkronizasyona yol açarak postpartum geçici saç dökülmesi yapabilir</a:t>
            </a:r>
            <a:r>
              <a:rPr lang="tr-T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2852936"/>
            <a:ext cx="8229600" cy="34256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DA2C13FFU4"/>
          <p:cNvPicPr>
            <a:picLocks noChangeAspect="1" noChangeArrowheads="1"/>
          </p:cNvPicPr>
          <p:nvPr/>
        </p:nvPicPr>
        <p:blipFill>
          <a:blip r:embed="rId3" cstate="print"/>
          <a:srcRect/>
          <a:stretch>
            <a:fillRect/>
          </a:stretch>
        </p:blipFill>
        <p:spPr bwMode="auto">
          <a:xfrm>
            <a:off x="323528" y="2348880"/>
            <a:ext cx="4334623" cy="3098790"/>
          </a:xfrm>
          <a:prstGeom prst="rect">
            <a:avLst/>
          </a:prstGeom>
          <a:noFill/>
          <a:ln w="9525">
            <a:solidFill>
              <a:schemeClr val="accent1"/>
            </a:solidFill>
            <a:miter lim="800000"/>
            <a:headEnd/>
            <a:tailEnd/>
          </a:ln>
        </p:spPr>
      </p:pic>
      <p:sp>
        <p:nvSpPr>
          <p:cNvPr id="6" name="5 Dikdörtgen"/>
          <p:cNvSpPr/>
          <p:nvPr/>
        </p:nvSpPr>
        <p:spPr>
          <a:xfrm>
            <a:off x="5076056" y="620688"/>
            <a:ext cx="3851920" cy="1557349"/>
          </a:xfrm>
          <a:prstGeom prst="rect">
            <a:avLst/>
          </a:prstGeom>
          <a:ln w="38100">
            <a:solidFill>
              <a:schemeClr val="accent1"/>
            </a:solidFill>
          </a:ln>
        </p:spPr>
        <p:txBody>
          <a:bodyPr wrap="square">
            <a:spAutoFit/>
          </a:bodyPr>
          <a:lstStyle/>
          <a:p>
            <a:pPr marL="742950" lvl="1" indent="-285750">
              <a:spcBef>
                <a:spcPct val="20000"/>
              </a:spcBef>
              <a:buFont typeface="Arial" pitchFamily="34" charset="0"/>
              <a:buChar char="–"/>
              <a:defRPr/>
            </a:pPr>
            <a:r>
              <a:rPr lang="tr-TR" sz="2800" dirty="0" smtClean="0"/>
              <a:t>Yapım,</a:t>
            </a:r>
          </a:p>
          <a:p>
            <a:pPr marL="742950" lvl="1" indent="-285750">
              <a:spcBef>
                <a:spcPct val="20000"/>
              </a:spcBef>
              <a:buFont typeface="Arial" pitchFamily="34" charset="0"/>
              <a:buChar char="–"/>
              <a:defRPr/>
            </a:pPr>
            <a:r>
              <a:rPr lang="tr-TR" sz="2800" dirty="0" err="1" smtClean="0"/>
              <a:t>Periferal</a:t>
            </a:r>
            <a:r>
              <a:rPr lang="tr-TR" sz="2800" dirty="0" smtClean="0"/>
              <a:t> dönüşüm, </a:t>
            </a:r>
          </a:p>
          <a:p>
            <a:pPr marL="742950" lvl="1" indent="-285750">
              <a:spcBef>
                <a:spcPct val="20000"/>
              </a:spcBef>
              <a:buFont typeface="Arial" pitchFamily="34" charset="0"/>
              <a:buChar char="–"/>
              <a:defRPr/>
            </a:pPr>
            <a:r>
              <a:rPr lang="tr-TR" sz="2800" dirty="0" smtClean="0"/>
              <a:t>Proteine bağlanma </a:t>
            </a:r>
          </a:p>
        </p:txBody>
      </p:sp>
      <p:sp>
        <p:nvSpPr>
          <p:cNvPr id="7" name="6 Dikdörtgen"/>
          <p:cNvSpPr/>
          <p:nvPr/>
        </p:nvSpPr>
        <p:spPr>
          <a:xfrm>
            <a:off x="323528" y="620688"/>
            <a:ext cx="4104456" cy="1557349"/>
          </a:xfrm>
          <a:prstGeom prst="rect">
            <a:avLst/>
          </a:prstGeom>
          <a:ln w="38100">
            <a:solidFill>
              <a:schemeClr val="accent1"/>
            </a:solidFill>
          </a:ln>
        </p:spPr>
        <p:txBody>
          <a:bodyPr wrap="square">
            <a:spAutoFit/>
          </a:bodyPr>
          <a:lstStyle/>
          <a:p>
            <a:pPr marL="342900" lvl="0" indent="-342900">
              <a:spcBef>
                <a:spcPct val="20000"/>
              </a:spcBef>
              <a:buFont typeface="Arial" pitchFamily="34" charset="0"/>
              <a:buChar char="•"/>
              <a:defRPr/>
            </a:pPr>
            <a:r>
              <a:rPr lang="tr-TR" sz="2800" dirty="0" smtClean="0"/>
              <a:t>Testosteron    &gt;&gt;&gt; DHT        </a:t>
            </a:r>
          </a:p>
          <a:p>
            <a:pPr marL="342900" lvl="0" indent="-342900">
              <a:spcBef>
                <a:spcPct val="20000"/>
              </a:spcBef>
              <a:buFont typeface="Arial" pitchFamily="34" charset="0"/>
              <a:buChar char="•"/>
              <a:defRPr/>
            </a:pPr>
            <a:r>
              <a:rPr lang="tr-TR" sz="2800" dirty="0" smtClean="0"/>
              <a:t>DHEA</a:t>
            </a:r>
          </a:p>
          <a:p>
            <a:pPr marL="342900" lvl="0" indent="-342900">
              <a:spcBef>
                <a:spcPct val="20000"/>
              </a:spcBef>
              <a:buFont typeface="Arial" pitchFamily="34" charset="0"/>
              <a:buChar char="•"/>
              <a:defRPr/>
            </a:pPr>
            <a:r>
              <a:rPr lang="tr-TR" sz="2800" dirty="0" err="1" smtClean="0"/>
              <a:t>Androstenoidon</a:t>
            </a:r>
            <a:r>
              <a:rPr lang="tr-TR" sz="2800" dirty="0" smtClean="0"/>
              <a:t> </a:t>
            </a:r>
          </a:p>
        </p:txBody>
      </p:sp>
      <p:pic>
        <p:nvPicPr>
          <p:cNvPr id="8" name="Picture 4" descr="DA2C13FFU3"/>
          <p:cNvPicPr>
            <a:picLocks noChangeAspect="1" noChangeArrowheads="1"/>
          </p:cNvPicPr>
          <p:nvPr/>
        </p:nvPicPr>
        <p:blipFill>
          <a:blip r:embed="rId4" cstate="print"/>
          <a:srcRect/>
          <a:stretch>
            <a:fillRect/>
          </a:stretch>
        </p:blipFill>
        <p:spPr bwMode="auto">
          <a:xfrm>
            <a:off x="5004048" y="2420888"/>
            <a:ext cx="3891239" cy="3168352"/>
          </a:xfrm>
          <a:prstGeom prst="rect">
            <a:avLst/>
          </a:prstGeom>
          <a:noFill/>
          <a:ln w="9525">
            <a:solidFill>
              <a:schemeClr val="accent1"/>
            </a:solidFill>
            <a:miter lim="800000"/>
            <a:headEnd/>
            <a:tailEnd/>
          </a:ln>
        </p:spPr>
      </p:pic>
      <p:sp>
        <p:nvSpPr>
          <p:cNvPr id="9" name="8 Sağ Ok"/>
          <p:cNvSpPr/>
          <p:nvPr/>
        </p:nvSpPr>
        <p:spPr>
          <a:xfrm>
            <a:off x="4644008" y="1124744"/>
            <a:ext cx="216024" cy="28803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0" y="5817458"/>
            <a:ext cx="9144000" cy="707886"/>
          </a:xfrm>
          <a:prstGeom prst="rect">
            <a:avLst/>
          </a:prstGeom>
          <a:ln w="57150">
            <a:solidFill>
              <a:schemeClr val="accent1"/>
            </a:solidFill>
          </a:ln>
        </p:spPr>
        <p:txBody>
          <a:bodyPr wrap="square">
            <a:spAutoFit/>
          </a:bodyPr>
          <a:lstStyle/>
          <a:p>
            <a:r>
              <a:rPr lang="tr-TR" sz="2000" dirty="0" smtClean="0"/>
              <a:t>Deride </a:t>
            </a:r>
            <a:r>
              <a:rPr lang="tr-TR" sz="2000" dirty="0" err="1" smtClean="0"/>
              <a:t>kıllların</a:t>
            </a:r>
            <a:r>
              <a:rPr lang="tr-TR" sz="2000" dirty="0" smtClean="0"/>
              <a:t> dağılımı, niteliği ve </a:t>
            </a:r>
            <a:r>
              <a:rPr lang="tr-TR" sz="2000" dirty="0" err="1" smtClean="0"/>
              <a:t>androjen</a:t>
            </a:r>
            <a:r>
              <a:rPr lang="tr-TR" sz="2000" dirty="0" smtClean="0"/>
              <a:t> reseptörlerinin yoğunluğu genetik olarak belirlenir. </a:t>
            </a:r>
            <a:r>
              <a:rPr lang="tr-TR" sz="2000" dirty="0" err="1" smtClean="0"/>
              <a:t>Hiperandrojenizmin</a:t>
            </a:r>
            <a:r>
              <a:rPr lang="tr-TR" sz="2000" dirty="0" smtClean="0"/>
              <a:t> klinik etkileri bu yüzden genetik yatkınlık ile ilgilidir.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solidFill>
            <a:schemeClr val="tx2"/>
          </a:solidFill>
        </p:spPr>
        <p:txBody>
          <a:bodyPr/>
          <a:lstStyle/>
          <a:p>
            <a:r>
              <a:rPr lang="tr-TR" dirty="0" err="1">
                <a:solidFill>
                  <a:schemeClr val="bg1"/>
                </a:solidFill>
              </a:rPr>
              <a:t>Over</a:t>
            </a:r>
            <a:r>
              <a:rPr lang="tr-TR" dirty="0">
                <a:solidFill>
                  <a:schemeClr val="bg1"/>
                </a:solidFill>
              </a:rPr>
              <a:t> Kaynaklı </a:t>
            </a:r>
            <a:r>
              <a:rPr lang="tr-TR" b="1" dirty="0" err="1">
                <a:solidFill>
                  <a:schemeClr val="bg1"/>
                </a:solidFill>
              </a:rPr>
              <a:t>androjen</a:t>
            </a:r>
            <a:r>
              <a:rPr lang="tr-TR" dirty="0">
                <a:solidFill>
                  <a:schemeClr val="bg1"/>
                </a:solidFill>
              </a:rPr>
              <a:t> </a:t>
            </a:r>
            <a:r>
              <a:rPr lang="tr-TR" b="1" dirty="0">
                <a:solidFill>
                  <a:schemeClr val="bg1"/>
                </a:solidFill>
              </a:rPr>
              <a:t>artışı</a:t>
            </a:r>
            <a:r>
              <a:rPr lang="tr-TR" dirty="0">
                <a:solidFill>
                  <a:schemeClr val="bg1"/>
                </a:solidFill>
              </a:rPr>
              <a:t> </a:t>
            </a:r>
          </a:p>
        </p:txBody>
      </p:sp>
      <p:sp>
        <p:nvSpPr>
          <p:cNvPr id="201731" name="Rectangle 3"/>
          <p:cNvSpPr>
            <a:spLocks noGrp="1" noChangeArrowheads="1"/>
          </p:cNvSpPr>
          <p:nvPr>
            <p:ph type="body" idx="1"/>
          </p:nvPr>
        </p:nvSpPr>
        <p:spPr/>
        <p:txBody>
          <a:bodyPr/>
          <a:lstStyle/>
          <a:p>
            <a:pPr>
              <a:lnSpc>
                <a:spcPct val="80000"/>
              </a:lnSpc>
            </a:pPr>
            <a:r>
              <a:rPr lang="tr-TR" sz="2400"/>
              <a:t>PCO ; hirsutizmin en sık nedeni %80 (bunu idyopatik izler %18) </a:t>
            </a:r>
          </a:p>
          <a:p>
            <a:pPr>
              <a:lnSpc>
                <a:spcPct val="80000"/>
              </a:lnSpc>
            </a:pPr>
            <a:r>
              <a:rPr lang="tr-TR" sz="2400"/>
              <a:t>İnsülin rezistansı </a:t>
            </a:r>
          </a:p>
          <a:p>
            <a:pPr>
              <a:lnSpc>
                <a:spcPct val="80000"/>
              </a:lnSpc>
            </a:pPr>
            <a:r>
              <a:rPr lang="tr-TR" sz="2400"/>
              <a:t>Akantozis nigrikans </a:t>
            </a:r>
          </a:p>
          <a:p>
            <a:pPr>
              <a:lnSpc>
                <a:spcPct val="80000"/>
              </a:lnSpc>
            </a:pPr>
            <a:r>
              <a:rPr lang="tr-TR" sz="2400"/>
              <a:t>Overin hormon üreten neoplazmları ; (%1)</a:t>
            </a:r>
          </a:p>
          <a:p>
            <a:pPr lvl="1">
              <a:lnSpc>
                <a:spcPct val="80000"/>
              </a:lnSpc>
            </a:pPr>
            <a:r>
              <a:rPr lang="tr-TR" sz="2000" b="1"/>
              <a:t>Sertoli-Leydig hücreli tümör (arrenoblastoma), lipid ve hilus hücreli mixed tümör (gynandroblastom). Bu iki tip tümörde testosteron 200 ng/dl’nin üzerindedir.</a:t>
            </a:r>
          </a:p>
          <a:p>
            <a:pPr lvl="1">
              <a:lnSpc>
                <a:spcPct val="80000"/>
              </a:lnSpc>
            </a:pPr>
            <a:r>
              <a:rPr lang="tr-TR" sz="2000"/>
              <a:t>Gebelikte ortaya çıkan luteoma, hem anneyi hem de fetusu etkiler.</a:t>
            </a:r>
          </a:p>
          <a:p>
            <a:pPr lvl="1">
              <a:lnSpc>
                <a:spcPct val="80000"/>
              </a:lnSpc>
            </a:pPr>
            <a:r>
              <a:rPr lang="tr-TR" sz="2000"/>
              <a:t>Hipertekozis (şiddetli)</a:t>
            </a:r>
          </a:p>
          <a:p>
            <a:pPr lvl="1">
              <a:lnSpc>
                <a:spcPct val="80000"/>
              </a:lnSpc>
            </a:pPr>
            <a:r>
              <a:rPr lang="tr-TR" sz="2000"/>
              <a:t>Disgerminoma, teratomlar, brenner tümörü, seröz kist adeno karsinom, krukenberg ve overin stromal aktivitesini artıran tümörleri.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solidFill>
            <a:schemeClr val="tx2"/>
          </a:solidFill>
        </p:spPr>
        <p:txBody>
          <a:bodyPr/>
          <a:lstStyle/>
          <a:p>
            <a:r>
              <a:rPr lang="tr-TR" sz="4000" b="1" dirty="0">
                <a:solidFill>
                  <a:schemeClr val="bg1"/>
                </a:solidFill>
              </a:rPr>
              <a:t>Adrenal</a:t>
            </a:r>
            <a:r>
              <a:rPr lang="tr-TR" sz="4000" dirty="0">
                <a:solidFill>
                  <a:schemeClr val="bg1"/>
                </a:solidFill>
              </a:rPr>
              <a:t> </a:t>
            </a:r>
            <a:r>
              <a:rPr lang="tr-TR" sz="4000" b="1" dirty="0">
                <a:solidFill>
                  <a:schemeClr val="bg1"/>
                </a:solidFill>
              </a:rPr>
              <a:t>Kaynaklı</a:t>
            </a:r>
            <a:r>
              <a:rPr lang="tr-TR" sz="4000" dirty="0">
                <a:solidFill>
                  <a:schemeClr val="bg1"/>
                </a:solidFill>
              </a:rPr>
              <a:t> </a:t>
            </a:r>
            <a:r>
              <a:rPr lang="tr-TR" sz="4000" dirty="0" err="1">
                <a:solidFill>
                  <a:schemeClr val="bg1"/>
                </a:solidFill>
              </a:rPr>
              <a:t>androjen</a:t>
            </a:r>
            <a:r>
              <a:rPr lang="tr-TR" sz="4000" dirty="0">
                <a:solidFill>
                  <a:schemeClr val="bg1"/>
                </a:solidFill>
              </a:rPr>
              <a:t> artışı </a:t>
            </a:r>
          </a:p>
        </p:txBody>
      </p:sp>
      <p:sp>
        <p:nvSpPr>
          <p:cNvPr id="202755" name="Rectangle 3"/>
          <p:cNvSpPr>
            <a:spLocks noGrp="1" noChangeArrowheads="1"/>
          </p:cNvSpPr>
          <p:nvPr>
            <p:ph type="body" idx="1"/>
          </p:nvPr>
        </p:nvSpPr>
        <p:spPr>
          <a:xfrm>
            <a:off x="179388" y="1600200"/>
            <a:ext cx="8964612" cy="4525963"/>
          </a:xfrm>
        </p:spPr>
        <p:txBody>
          <a:bodyPr/>
          <a:lstStyle/>
          <a:p>
            <a:r>
              <a:rPr lang="tr-TR" dirty="0" err="1"/>
              <a:t>Konjenital</a:t>
            </a:r>
            <a:r>
              <a:rPr lang="tr-TR" dirty="0"/>
              <a:t> adrenal </a:t>
            </a:r>
            <a:r>
              <a:rPr lang="tr-TR" dirty="0" err="1"/>
              <a:t>hiperplazi</a:t>
            </a:r>
            <a:r>
              <a:rPr lang="tr-TR" dirty="0"/>
              <a:t> </a:t>
            </a:r>
            <a:r>
              <a:rPr lang="tr-TR" b="1" u="sng" dirty="0"/>
              <a:t>%1</a:t>
            </a:r>
            <a:r>
              <a:rPr lang="tr-TR" dirty="0"/>
              <a:t>; (ACTH, 17-OH </a:t>
            </a:r>
            <a:r>
              <a:rPr lang="tr-TR" dirty="0" err="1"/>
              <a:t>progesteron</a:t>
            </a:r>
            <a:r>
              <a:rPr lang="tr-TR" dirty="0"/>
              <a:t>, DHEA ve DHEA-S artışı ile karakterlidir).</a:t>
            </a:r>
          </a:p>
          <a:p>
            <a:r>
              <a:rPr lang="tr-TR" dirty="0"/>
              <a:t>Hormon üreten adrenal tümörler </a:t>
            </a:r>
            <a:r>
              <a:rPr lang="tr-TR" b="1" u="sng" dirty="0"/>
              <a:t>%1</a:t>
            </a:r>
            <a:r>
              <a:rPr lang="tr-TR" dirty="0"/>
              <a:t> ( adenom veya kanser - </a:t>
            </a:r>
            <a:r>
              <a:rPr lang="tr-TR" dirty="0" err="1"/>
              <a:t>Cushing</a:t>
            </a:r>
            <a:r>
              <a:rPr lang="tr-TR" dirty="0"/>
              <a:t> sendromu </a:t>
            </a:r>
            <a:r>
              <a:rPr lang="tr-TR" b="1" u="sng" dirty="0"/>
              <a:t>%1</a:t>
            </a:r>
            <a:r>
              <a:rPr lang="tr-TR" dirty="0"/>
              <a:t>)</a:t>
            </a:r>
          </a:p>
          <a:p>
            <a:r>
              <a:rPr lang="tr-TR" dirty="0"/>
              <a:t>ACTH salgılayan hipofiz tümörleri - </a:t>
            </a:r>
            <a:r>
              <a:rPr lang="tr-TR" dirty="0" err="1"/>
              <a:t>Cushing</a:t>
            </a:r>
            <a:r>
              <a:rPr lang="tr-TR" dirty="0"/>
              <a:t> hastalığı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solidFill>
            <a:schemeClr val="tx2"/>
          </a:solidFill>
        </p:spPr>
        <p:txBody>
          <a:bodyPr/>
          <a:lstStyle/>
          <a:p>
            <a:r>
              <a:rPr lang="tr-TR" dirty="0">
                <a:solidFill>
                  <a:schemeClr val="bg1"/>
                </a:solidFill>
              </a:rPr>
              <a:t>SHBG’ i azaltan nedenler;</a:t>
            </a:r>
          </a:p>
        </p:txBody>
      </p:sp>
      <p:sp>
        <p:nvSpPr>
          <p:cNvPr id="200707" name="Rectangle 3"/>
          <p:cNvSpPr>
            <a:spLocks noGrp="1" noChangeArrowheads="1"/>
          </p:cNvSpPr>
          <p:nvPr>
            <p:ph type="body" idx="1"/>
          </p:nvPr>
        </p:nvSpPr>
        <p:spPr/>
        <p:txBody>
          <a:bodyPr/>
          <a:lstStyle/>
          <a:p>
            <a:pPr lvl="1"/>
            <a:r>
              <a:rPr lang="tr-TR"/>
              <a:t>Obesite</a:t>
            </a:r>
          </a:p>
          <a:p>
            <a:pPr lvl="1"/>
            <a:r>
              <a:rPr lang="tr-TR"/>
              <a:t>Androjen artışı</a:t>
            </a:r>
          </a:p>
          <a:p>
            <a:pPr lvl="1"/>
            <a:r>
              <a:rPr lang="tr-TR"/>
              <a:t>Kortikosteroidler</a:t>
            </a:r>
          </a:p>
          <a:p>
            <a:pPr lvl="1"/>
            <a:r>
              <a:rPr lang="tr-TR"/>
              <a:t>Hipotiroidizm</a:t>
            </a:r>
          </a:p>
          <a:p>
            <a:pPr lvl="1"/>
            <a:r>
              <a:rPr lang="tr-TR"/>
              <a:t>Akromegali</a:t>
            </a:r>
          </a:p>
          <a:p>
            <a:r>
              <a:rPr lang="tr-TR"/>
              <a:t>İlaçlar ;</a:t>
            </a:r>
          </a:p>
          <a:p>
            <a:pPr lvl="1"/>
            <a:r>
              <a:rPr lang="tr-TR"/>
              <a:t>Danazol</a:t>
            </a:r>
          </a:p>
          <a:p>
            <a:pPr lvl="1"/>
            <a:r>
              <a:rPr lang="tr-TR"/>
              <a:t>19-nortestosteron progestinleri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solidFill>
            <a:schemeClr val="tx2"/>
          </a:solidFill>
        </p:spPr>
        <p:txBody>
          <a:bodyPr/>
          <a:lstStyle/>
          <a:p>
            <a:r>
              <a:rPr lang="tr-TR" dirty="0">
                <a:solidFill>
                  <a:schemeClr val="bg1"/>
                </a:solidFill>
              </a:rPr>
              <a:t>SHBG arttıran nedenler</a:t>
            </a:r>
          </a:p>
        </p:txBody>
      </p:sp>
      <p:sp>
        <p:nvSpPr>
          <p:cNvPr id="205827" name="Rectangle 3"/>
          <p:cNvSpPr>
            <a:spLocks noGrp="1" noChangeArrowheads="1"/>
          </p:cNvSpPr>
          <p:nvPr>
            <p:ph type="body" idx="1"/>
          </p:nvPr>
        </p:nvSpPr>
        <p:spPr/>
        <p:txBody>
          <a:bodyPr/>
          <a:lstStyle/>
          <a:p>
            <a:r>
              <a:rPr lang="tr-TR"/>
              <a:t>Östrojen</a:t>
            </a:r>
          </a:p>
          <a:p>
            <a:r>
              <a:rPr lang="tr-TR"/>
              <a:t>Tiroid hormonları</a:t>
            </a:r>
          </a:p>
          <a:p>
            <a:r>
              <a:rPr lang="tr-TR"/>
              <a:t>Uzun süren strees</a:t>
            </a:r>
          </a:p>
          <a:p>
            <a:r>
              <a:rPr lang="tr-TR"/>
              <a:t>Anoreksia nervoza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395536" y="1412776"/>
            <a:ext cx="8229600" cy="4525963"/>
          </a:xfrm>
        </p:spPr>
        <p:txBody>
          <a:bodyPr>
            <a:noAutofit/>
          </a:bodyPr>
          <a:lstStyle/>
          <a:p>
            <a:pPr>
              <a:buClr>
                <a:schemeClr val="tx2"/>
              </a:buClr>
              <a:buFont typeface="Wingdings" pitchFamily="2" charset="2"/>
              <a:buChar char="v"/>
            </a:pPr>
            <a:r>
              <a:rPr lang="tr-TR" sz="2800" dirty="0" smtClean="0"/>
              <a:t>PCOS                                                        %</a:t>
            </a:r>
            <a:r>
              <a:rPr lang="en-US" sz="2800" dirty="0" smtClean="0"/>
              <a:t>72 </a:t>
            </a:r>
            <a:r>
              <a:rPr lang="tr-TR" sz="2800" dirty="0" smtClean="0"/>
              <a:t>-</a:t>
            </a:r>
            <a:r>
              <a:rPr lang="en-US" sz="2800" dirty="0" smtClean="0"/>
              <a:t> 82</a:t>
            </a:r>
            <a:endParaRPr lang="tr-TR" sz="2800" dirty="0" smtClean="0"/>
          </a:p>
          <a:p>
            <a:pPr>
              <a:buClr>
                <a:schemeClr val="tx2"/>
              </a:buClr>
              <a:buFont typeface="Wingdings" pitchFamily="2" charset="2"/>
              <a:buChar char="v"/>
            </a:pPr>
            <a:r>
              <a:rPr lang="tr-TR" sz="2800" dirty="0" err="1" smtClean="0"/>
              <a:t>İdyopatik</a:t>
            </a:r>
            <a:r>
              <a:rPr lang="tr-TR" sz="2800" dirty="0" smtClean="0"/>
              <a:t> </a:t>
            </a:r>
            <a:r>
              <a:rPr lang="tr-TR" sz="2800" dirty="0" err="1" smtClean="0"/>
              <a:t>hiperandrojenemi</a:t>
            </a:r>
            <a:r>
              <a:rPr lang="tr-TR" sz="2800" dirty="0" smtClean="0"/>
              <a:t>                % 6 - 15</a:t>
            </a:r>
          </a:p>
          <a:p>
            <a:pPr>
              <a:buClr>
                <a:schemeClr val="tx2"/>
              </a:buClr>
              <a:buFont typeface="Wingdings" pitchFamily="2" charset="2"/>
              <a:buChar char="v"/>
            </a:pPr>
            <a:r>
              <a:rPr lang="tr-TR" sz="2800" dirty="0" err="1" smtClean="0"/>
              <a:t>İdyopatik</a:t>
            </a:r>
            <a:r>
              <a:rPr lang="tr-TR" sz="2800" dirty="0" smtClean="0"/>
              <a:t> </a:t>
            </a:r>
            <a:r>
              <a:rPr lang="en-US" sz="2800" dirty="0" err="1" smtClean="0"/>
              <a:t>hir</a:t>
            </a:r>
            <a:r>
              <a:rPr lang="tr-TR" sz="2800" dirty="0" smtClean="0"/>
              <a:t>ş</a:t>
            </a:r>
            <a:r>
              <a:rPr lang="en-US" sz="2800" dirty="0" err="1" smtClean="0"/>
              <a:t>uti</a:t>
            </a:r>
            <a:r>
              <a:rPr lang="tr-TR" sz="2800" dirty="0" smtClean="0"/>
              <a:t>z</a:t>
            </a:r>
            <a:r>
              <a:rPr lang="en-US" sz="2800" dirty="0" smtClean="0"/>
              <a:t>m </a:t>
            </a:r>
            <a:r>
              <a:rPr lang="tr-TR" sz="2800" dirty="0" smtClean="0"/>
              <a:t>                              % </a:t>
            </a:r>
            <a:r>
              <a:rPr lang="en-US" sz="2800" dirty="0" smtClean="0"/>
              <a:t>4 </a:t>
            </a:r>
            <a:r>
              <a:rPr lang="tr-TR" sz="2800" dirty="0" smtClean="0"/>
              <a:t>- </a:t>
            </a:r>
            <a:r>
              <a:rPr lang="en-US" sz="2800" dirty="0" smtClean="0"/>
              <a:t>7</a:t>
            </a:r>
            <a:endParaRPr lang="tr-TR" sz="2800" dirty="0" smtClean="0"/>
          </a:p>
          <a:p>
            <a:pPr>
              <a:buClr>
                <a:schemeClr val="tx2"/>
              </a:buClr>
              <a:buFont typeface="Wingdings" pitchFamily="2" charset="2"/>
              <a:buChar char="v"/>
            </a:pPr>
            <a:r>
              <a:rPr lang="tr-TR" sz="2800" dirty="0"/>
              <a:t>Adrenal </a:t>
            </a:r>
            <a:r>
              <a:rPr lang="tr-TR" sz="2800" dirty="0" err="1" smtClean="0"/>
              <a:t>hiperplazi</a:t>
            </a:r>
            <a:r>
              <a:rPr lang="tr-TR" sz="2800" dirty="0" smtClean="0"/>
              <a:t>                                 % 2 - 4</a:t>
            </a:r>
          </a:p>
          <a:p>
            <a:pPr>
              <a:buClr>
                <a:schemeClr val="tx2"/>
              </a:buClr>
              <a:buFont typeface="Wingdings" pitchFamily="2" charset="2"/>
              <a:buChar char="v"/>
            </a:pPr>
            <a:r>
              <a:rPr lang="tr-TR" sz="2800" dirty="0" err="1" smtClean="0"/>
              <a:t>Androjen</a:t>
            </a:r>
            <a:r>
              <a:rPr lang="tr-TR" sz="2800" dirty="0" smtClean="0"/>
              <a:t>-</a:t>
            </a:r>
            <a:r>
              <a:rPr lang="tr-TR" sz="2800" dirty="0" err="1" smtClean="0"/>
              <a:t>secreting</a:t>
            </a:r>
            <a:r>
              <a:rPr lang="tr-TR" sz="2800" dirty="0" smtClean="0"/>
              <a:t> tümör                   % 0.2</a:t>
            </a:r>
          </a:p>
          <a:p>
            <a:pPr>
              <a:buClr>
                <a:schemeClr val="tx2"/>
              </a:buClr>
              <a:buFont typeface="Wingdings" pitchFamily="2" charset="2"/>
              <a:buChar char="v"/>
            </a:pPr>
            <a:r>
              <a:rPr lang="tr-TR" sz="2800" dirty="0" err="1" smtClean="0"/>
              <a:t>İatrojenik</a:t>
            </a:r>
            <a:r>
              <a:rPr lang="tr-TR" sz="2800" dirty="0" smtClean="0"/>
              <a:t> </a:t>
            </a:r>
            <a:r>
              <a:rPr lang="tr-TR" sz="2800" dirty="0" err="1" smtClean="0"/>
              <a:t>hirşutizm</a:t>
            </a:r>
            <a:endParaRPr lang="tr-TR" sz="2800" dirty="0" smtClean="0"/>
          </a:p>
          <a:p>
            <a:pPr>
              <a:buClr>
                <a:schemeClr val="tx2"/>
              </a:buClr>
              <a:buFont typeface="Wingdings" pitchFamily="2" charset="2"/>
              <a:buChar char="v"/>
            </a:pPr>
            <a:r>
              <a:rPr lang="tr-TR" sz="2800" dirty="0" smtClean="0"/>
              <a:t>Akromegali</a:t>
            </a:r>
          </a:p>
          <a:p>
            <a:pPr>
              <a:buClr>
                <a:schemeClr val="tx2"/>
              </a:buClr>
              <a:buFont typeface="Wingdings" pitchFamily="2" charset="2"/>
              <a:buChar char="v"/>
            </a:pPr>
            <a:r>
              <a:rPr lang="tr-TR" sz="2800" dirty="0" err="1"/>
              <a:t>Cushing</a:t>
            </a:r>
            <a:r>
              <a:rPr lang="tr-TR" sz="2800" dirty="0"/>
              <a:t> </a:t>
            </a:r>
            <a:r>
              <a:rPr lang="tr-TR" sz="2800" dirty="0" smtClean="0"/>
              <a:t>sendromu</a:t>
            </a:r>
          </a:p>
          <a:p>
            <a:pPr>
              <a:buClr>
                <a:schemeClr val="tx2"/>
              </a:buClr>
              <a:buFont typeface="Wingdings" pitchFamily="2" charset="2"/>
              <a:buChar char="v"/>
            </a:pPr>
            <a:r>
              <a:rPr lang="tr-TR" sz="2800" dirty="0" err="1" smtClean="0"/>
              <a:t>Hiperprolaktinemi</a:t>
            </a:r>
            <a:endParaRPr lang="tr-TR" sz="2800" dirty="0" smtClean="0"/>
          </a:p>
          <a:p>
            <a:pPr>
              <a:buClr>
                <a:schemeClr val="tx2"/>
              </a:buClr>
              <a:buFont typeface="Wingdings" pitchFamily="2" charset="2"/>
              <a:buChar char="v"/>
            </a:pPr>
            <a:r>
              <a:rPr lang="tr-TR" sz="2800" dirty="0" err="1" smtClean="0"/>
              <a:t>Tiroid</a:t>
            </a:r>
            <a:r>
              <a:rPr lang="tr-TR" sz="2800" dirty="0" smtClean="0"/>
              <a:t> </a:t>
            </a:r>
            <a:r>
              <a:rPr lang="tr-TR" sz="2800" dirty="0" err="1" smtClean="0"/>
              <a:t>disfonksiyonu</a:t>
            </a:r>
            <a:endParaRPr lang="tr-TR" sz="2800" dirty="0" smtClean="0"/>
          </a:p>
          <a:p>
            <a:pPr>
              <a:buClr>
                <a:schemeClr val="tx2"/>
              </a:buClr>
              <a:buFont typeface="Wingdings" pitchFamily="2" charset="2"/>
              <a:buChar char="v"/>
            </a:pPr>
            <a:endParaRPr lang="tr-TR" sz="2800" dirty="0" smtClean="0"/>
          </a:p>
          <a:p>
            <a:pPr>
              <a:buClr>
                <a:schemeClr val="tx2"/>
              </a:buClr>
              <a:buFont typeface="Wingdings" pitchFamily="2" charset="2"/>
              <a:buChar char="v"/>
            </a:pPr>
            <a:endParaRPr lang="tr-TR" sz="2800" dirty="0"/>
          </a:p>
        </p:txBody>
      </p:sp>
      <p:sp>
        <p:nvSpPr>
          <p:cNvPr id="4" name="Rectangle 2"/>
          <p:cNvSpPr>
            <a:spLocks noGrp="1" noChangeArrowheads="1"/>
          </p:cNvSpPr>
          <p:nvPr>
            <p:ph type="title"/>
          </p:nvPr>
        </p:nvSpPr>
        <p:spPr>
          <a:solidFill>
            <a:schemeClr val="tx2"/>
          </a:solidFill>
        </p:spPr>
        <p:txBody>
          <a:bodyPr/>
          <a:lstStyle/>
          <a:p>
            <a:r>
              <a:rPr lang="tr-TR" dirty="0">
                <a:solidFill>
                  <a:schemeClr val="bg1"/>
                </a:solidFill>
              </a:rPr>
              <a:t>HİRŞUTİZM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a:solidFill>
            <a:schemeClr val="tx2"/>
          </a:solidFill>
        </p:spPr>
        <p:txBody>
          <a:bodyPr/>
          <a:lstStyle/>
          <a:p>
            <a:r>
              <a:rPr lang="tr-TR" dirty="0" err="1" smtClean="0">
                <a:solidFill>
                  <a:schemeClr val="bg1"/>
                </a:solidFill>
              </a:rPr>
              <a:t>Anamnez</a:t>
            </a:r>
            <a:r>
              <a:rPr lang="tr-TR" dirty="0" smtClean="0">
                <a:solidFill>
                  <a:schemeClr val="bg1"/>
                </a:solidFill>
              </a:rPr>
              <a:t> / Fizik muayene </a:t>
            </a:r>
            <a:endParaRPr lang="tr-TR" dirty="0">
              <a:solidFill>
                <a:schemeClr val="bg1"/>
              </a:solidFill>
            </a:endParaRPr>
          </a:p>
        </p:txBody>
      </p:sp>
      <p:sp>
        <p:nvSpPr>
          <p:cNvPr id="3" name="2 İçerik Yer Tutucusu"/>
          <p:cNvSpPr>
            <a:spLocks noGrp="1"/>
          </p:cNvSpPr>
          <p:nvPr>
            <p:ph idx="1"/>
          </p:nvPr>
        </p:nvSpPr>
        <p:spPr>
          <a:xfrm>
            <a:off x="251520" y="1340768"/>
            <a:ext cx="8445624" cy="1944216"/>
          </a:xfrm>
        </p:spPr>
        <p:txBody>
          <a:bodyPr>
            <a:noAutofit/>
          </a:bodyPr>
          <a:lstStyle/>
          <a:p>
            <a:pPr>
              <a:buClr>
                <a:schemeClr val="tx2"/>
              </a:buClr>
              <a:buFont typeface="Wingdings" pitchFamily="2" charset="2"/>
              <a:buChar char="v"/>
            </a:pPr>
            <a:r>
              <a:rPr lang="tr-TR" sz="2800" dirty="0" err="1" smtClean="0"/>
              <a:t>Menstruel</a:t>
            </a:r>
            <a:r>
              <a:rPr lang="tr-TR" sz="2800" dirty="0" smtClean="0"/>
              <a:t> hikaye,</a:t>
            </a:r>
            <a:r>
              <a:rPr lang="tr-TR" sz="2800" dirty="0" err="1" smtClean="0"/>
              <a:t>Menarş</a:t>
            </a:r>
            <a:r>
              <a:rPr lang="tr-TR" sz="2800" dirty="0" smtClean="0"/>
              <a:t>, </a:t>
            </a:r>
            <a:r>
              <a:rPr lang="tr-TR" sz="2800" dirty="0" err="1" smtClean="0"/>
              <a:t>Telarş</a:t>
            </a:r>
            <a:endParaRPr lang="tr-TR" sz="2800" dirty="0" smtClean="0"/>
          </a:p>
          <a:p>
            <a:pPr>
              <a:buClr>
                <a:schemeClr val="tx2"/>
              </a:buClr>
              <a:buFont typeface="Wingdings" pitchFamily="2" charset="2"/>
              <a:buChar char="v"/>
            </a:pPr>
            <a:r>
              <a:rPr lang="tr-TR" sz="2800" dirty="0" err="1" smtClean="0"/>
              <a:t>Hirşutizmin</a:t>
            </a:r>
            <a:r>
              <a:rPr lang="tr-TR" sz="2800" dirty="0" smtClean="0"/>
              <a:t> başlangıç yaşı </a:t>
            </a:r>
            <a:r>
              <a:rPr lang="tr-TR" sz="2800" dirty="0" err="1" smtClean="0"/>
              <a:t>naturü</a:t>
            </a:r>
            <a:r>
              <a:rPr lang="tr-TR" sz="2800" dirty="0" smtClean="0"/>
              <a:t> ( </a:t>
            </a:r>
            <a:r>
              <a:rPr lang="tr-TR" sz="2800" dirty="0" err="1" smtClean="0"/>
              <a:t>vellus</a:t>
            </a:r>
            <a:r>
              <a:rPr lang="tr-TR" sz="2800" dirty="0" smtClean="0"/>
              <a:t> – terminal kıllanma)</a:t>
            </a:r>
          </a:p>
          <a:p>
            <a:pPr>
              <a:buClr>
                <a:schemeClr val="tx2"/>
              </a:buClr>
              <a:buFont typeface="Wingdings" pitchFamily="2" charset="2"/>
              <a:buChar char="v"/>
            </a:pPr>
            <a:r>
              <a:rPr lang="tr-TR" sz="2800" dirty="0" smtClean="0"/>
              <a:t>İlerleme derecesi</a:t>
            </a:r>
          </a:p>
          <a:p>
            <a:pPr>
              <a:buClr>
                <a:schemeClr val="tx2"/>
              </a:buClr>
              <a:buFont typeface="Wingdings" pitchFamily="2" charset="2"/>
              <a:buChar char="v"/>
            </a:pPr>
            <a:r>
              <a:rPr lang="tr-TR" sz="2800" dirty="0" smtClean="0"/>
              <a:t>Kullanılan ilaçlar </a:t>
            </a:r>
          </a:p>
        </p:txBody>
      </p:sp>
      <p:sp>
        <p:nvSpPr>
          <p:cNvPr id="6" name="5 Dikdörtgen"/>
          <p:cNvSpPr/>
          <p:nvPr/>
        </p:nvSpPr>
        <p:spPr>
          <a:xfrm>
            <a:off x="323528" y="4077072"/>
            <a:ext cx="8568952" cy="2308324"/>
          </a:xfrm>
          <a:prstGeom prst="rect">
            <a:avLst/>
          </a:prstGeom>
        </p:spPr>
        <p:txBody>
          <a:bodyPr wrap="square">
            <a:spAutoFit/>
          </a:bodyPr>
          <a:lstStyle/>
          <a:p>
            <a:r>
              <a:rPr lang="tr-TR" sz="2400" dirty="0" err="1" smtClean="0">
                <a:solidFill>
                  <a:prstClr val="black"/>
                </a:solidFill>
              </a:rPr>
              <a:t>Hipertekozis</a:t>
            </a:r>
            <a:r>
              <a:rPr lang="tr-TR" sz="2400" dirty="0" smtClean="0">
                <a:solidFill>
                  <a:prstClr val="black"/>
                </a:solidFill>
              </a:rPr>
              <a:t>, </a:t>
            </a:r>
            <a:r>
              <a:rPr lang="tr-TR" sz="2400" dirty="0" err="1" smtClean="0">
                <a:solidFill>
                  <a:prstClr val="black"/>
                </a:solidFill>
              </a:rPr>
              <a:t>nonklasik</a:t>
            </a:r>
            <a:r>
              <a:rPr lang="tr-TR" sz="2400" dirty="0" smtClean="0">
                <a:solidFill>
                  <a:prstClr val="black"/>
                </a:solidFill>
              </a:rPr>
              <a:t> KAH, </a:t>
            </a:r>
            <a:r>
              <a:rPr lang="tr-TR" sz="2400" dirty="0" err="1" smtClean="0">
                <a:solidFill>
                  <a:prstClr val="black"/>
                </a:solidFill>
              </a:rPr>
              <a:t>obezite</a:t>
            </a:r>
            <a:r>
              <a:rPr lang="tr-TR" sz="2400" dirty="0" smtClean="0">
                <a:solidFill>
                  <a:prstClr val="black"/>
                </a:solidFill>
              </a:rPr>
              <a:t> ile ilişkili </a:t>
            </a:r>
            <a:r>
              <a:rPr lang="tr-TR" sz="2400" dirty="0" err="1" smtClean="0">
                <a:solidFill>
                  <a:prstClr val="black"/>
                </a:solidFill>
              </a:rPr>
              <a:t>insulin</a:t>
            </a:r>
            <a:r>
              <a:rPr lang="tr-TR" sz="2400" dirty="0" smtClean="0">
                <a:solidFill>
                  <a:prstClr val="black"/>
                </a:solidFill>
              </a:rPr>
              <a:t> direnci </a:t>
            </a:r>
            <a:r>
              <a:rPr lang="tr-TR" sz="2400" dirty="0" err="1" smtClean="0">
                <a:solidFill>
                  <a:prstClr val="black"/>
                </a:solidFill>
              </a:rPr>
              <a:t>pubertal</a:t>
            </a:r>
            <a:r>
              <a:rPr lang="tr-TR" sz="2400" dirty="0" smtClean="0">
                <a:solidFill>
                  <a:prstClr val="black"/>
                </a:solidFill>
              </a:rPr>
              <a:t> yıllarda başlar plato yapma eğilimindedir. </a:t>
            </a:r>
          </a:p>
          <a:p>
            <a:endParaRPr lang="tr-TR" sz="2400" dirty="0" smtClean="0">
              <a:solidFill>
                <a:prstClr val="black"/>
              </a:solidFill>
            </a:endParaRPr>
          </a:p>
          <a:p>
            <a:r>
              <a:rPr lang="tr-TR" sz="2400" dirty="0" err="1" smtClean="0">
                <a:solidFill>
                  <a:prstClr val="black"/>
                </a:solidFill>
              </a:rPr>
              <a:t>Puberteden</a:t>
            </a:r>
            <a:r>
              <a:rPr lang="tr-TR" sz="2400" dirty="0" smtClean="0">
                <a:solidFill>
                  <a:prstClr val="black"/>
                </a:solidFill>
              </a:rPr>
              <a:t> belirgin olarak  önce veya sonra başlayan </a:t>
            </a:r>
            <a:r>
              <a:rPr lang="tr-TR" sz="2400" dirty="0" err="1" smtClean="0">
                <a:solidFill>
                  <a:prstClr val="black"/>
                </a:solidFill>
              </a:rPr>
              <a:t>hirşutizmler</a:t>
            </a:r>
            <a:r>
              <a:rPr lang="tr-TR" sz="2400" dirty="0" smtClean="0">
                <a:solidFill>
                  <a:prstClr val="black"/>
                </a:solidFill>
              </a:rPr>
              <a:t> </a:t>
            </a:r>
            <a:r>
              <a:rPr lang="tr-TR" sz="2400" dirty="0" err="1" smtClean="0">
                <a:solidFill>
                  <a:prstClr val="black"/>
                </a:solidFill>
              </a:rPr>
              <a:t>overyan</a:t>
            </a:r>
            <a:r>
              <a:rPr lang="tr-TR" sz="2400" dirty="0" smtClean="0">
                <a:solidFill>
                  <a:prstClr val="black"/>
                </a:solidFill>
              </a:rPr>
              <a:t> yada adrenal </a:t>
            </a:r>
            <a:r>
              <a:rPr lang="tr-TR" sz="2400" dirty="0" err="1" smtClean="0">
                <a:solidFill>
                  <a:prstClr val="black"/>
                </a:solidFill>
              </a:rPr>
              <a:t>neoplazilerden</a:t>
            </a:r>
            <a:r>
              <a:rPr lang="tr-TR" sz="2400" dirty="0" smtClean="0">
                <a:solidFill>
                  <a:prstClr val="black"/>
                </a:solidFill>
              </a:rPr>
              <a:t> veya </a:t>
            </a:r>
            <a:r>
              <a:rPr lang="tr-TR" sz="2400" dirty="0" err="1" smtClean="0">
                <a:solidFill>
                  <a:prstClr val="black"/>
                </a:solidFill>
              </a:rPr>
              <a:t>medikasyonlardan</a:t>
            </a:r>
            <a:r>
              <a:rPr lang="tr-TR" sz="2400" dirty="0" smtClean="0">
                <a:solidFill>
                  <a:prstClr val="black"/>
                </a:solidFill>
              </a:rPr>
              <a:t> kaynaklanır.</a:t>
            </a:r>
            <a:endParaRPr lang="tr-T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solidFill>
            <a:schemeClr val="tx2"/>
          </a:solidFill>
        </p:spPr>
        <p:txBody>
          <a:bodyPr/>
          <a:lstStyle/>
          <a:p>
            <a:r>
              <a:rPr lang="tr-TR" dirty="0">
                <a:solidFill>
                  <a:schemeClr val="bg1"/>
                </a:solidFill>
              </a:rPr>
              <a:t>HİRŞUTİZM</a:t>
            </a:r>
          </a:p>
        </p:txBody>
      </p:sp>
      <p:sp>
        <p:nvSpPr>
          <p:cNvPr id="182275" name="Rectangle 3"/>
          <p:cNvSpPr>
            <a:spLocks noGrp="1" noChangeArrowheads="1"/>
          </p:cNvSpPr>
          <p:nvPr>
            <p:ph type="body" idx="1"/>
          </p:nvPr>
        </p:nvSpPr>
        <p:spPr>
          <a:xfrm>
            <a:off x="250825" y="1600200"/>
            <a:ext cx="6265863" cy="4525963"/>
          </a:xfrm>
        </p:spPr>
        <p:txBody>
          <a:bodyPr>
            <a:normAutofit/>
          </a:bodyPr>
          <a:lstStyle/>
          <a:p>
            <a:pPr>
              <a:lnSpc>
                <a:spcPct val="150000"/>
              </a:lnSpc>
              <a:buClr>
                <a:schemeClr val="tx2"/>
              </a:buClr>
              <a:buFont typeface="Wingdings" pitchFamily="2" charset="2"/>
              <a:buChar char="v"/>
            </a:pPr>
            <a:r>
              <a:rPr lang="tr-TR" dirty="0"/>
              <a:t>Kadınlarda </a:t>
            </a:r>
            <a:r>
              <a:rPr lang="tr-TR" dirty="0" err="1"/>
              <a:t>androjene</a:t>
            </a:r>
            <a:r>
              <a:rPr lang="tr-TR" dirty="0"/>
              <a:t> duyarlı bölgelerde erkeklerde olduğu gibi </a:t>
            </a:r>
            <a:r>
              <a:rPr lang="tr-TR" dirty="0" smtClean="0"/>
              <a:t> terminal kılların </a:t>
            </a:r>
            <a:r>
              <a:rPr lang="tr-TR" dirty="0"/>
              <a:t>artmasıdır.</a:t>
            </a:r>
          </a:p>
          <a:p>
            <a:pPr>
              <a:lnSpc>
                <a:spcPct val="150000"/>
              </a:lnSpc>
              <a:buClr>
                <a:schemeClr val="tx2"/>
              </a:buClr>
              <a:buFont typeface="Wingdings" pitchFamily="2" charset="2"/>
              <a:buChar char="v"/>
            </a:pPr>
            <a:r>
              <a:rPr lang="tr-TR" dirty="0"/>
              <a:t>Kadınların %</a:t>
            </a:r>
            <a:r>
              <a:rPr lang="tr-TR" dirty="0" smtClean="0"/>
              <a:t>5’inde görülür. </a:t>
            </a:r>
            <a:endParaRPr lang="tr-TR" dirty="0"/>
          </a:p>
          <a:p>
            <a:pPr>
              <a:lnSpc>
                <a:spcPct val="150000"/>
              </a:lnSpc>
              <a:buClr>
                <a:schemeClr val="tx2"/>
              </a:buClr>
              <a:buFont typeface="Wingdings" pitchFamily="2" charset="2"/>
              <a:buChar char="v"/>
            </a:pPr>
            <a:endParaRPr lang="tr-TR" dirty="0"/>
          </a:p>
          <a:p>
            <a:pPr lvl="1">
              <a:lnSpc>
                <a:spcPct val="150000"/>
              </a:lnSpc>
              <a:buClr>
                <a:schemeClr val="tx2"/>
              </a:buClr>
              <a:buNone/>
            </a:pPr>
            <a:endParaRPr lang="tr-TR" dirty="0"/>
          </a:p>
        </p:txBody>
      </p:sp>
      <p:pic>
        <p:nvPicPr>
          <p:cNvPr id="182277" name="Picture 5" descr="hirsutism-3"/>
          <p:cNvPicPr>
            <a:picLocks noChangeAspect="1" noChangeArrowheads="1"/>
          </p:cNvPicPr>
          <p:nvPr/>
        </p:nvPicPr>
        <p:blipFill>
          <a:blip r:embed="rId3" cstate="print"/>
          <a:srcRect/>
          <a:stretch>
            <a:fillRect/>
          </a:stretch>
        </p:blipFill>
        <p:spPr bwMode="auto">
          <a:xfrm>
            <a:off x="6804025" y="1700213"/>
            <a:ext cx="2041525" cy="33559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solidFill>
            <a:schemeClr val="tx2"/>
          </a:solidFill>
        </p:spPr>
        <p:txBody>
          <a:bodyPr>
            <a:normAutofit/>
          </a:bodyPr>
          <a:lstStyle/>
          <a:p>
            <a:r>
              <a:rPr lang="tr-TR" sz="4800" dirty="0" err="1" smtClean="0">
                <a:solidFill>
                  <a:schemeClr val="bg1"/>
                </a:solidFill>
              </a:rPr>
              <a:t>Medikasyon</a:t>
            </a:r>
            <a:r>
              <a:rPr lang="tr-TR" sz="4800" dirty="0" smtClean="0">
                <a:solidFill>
                  <a:schemeClr val="bg1"/>
                </a:solidFill>
              </a:rPr>
              <a:t> </a:t>
            </a:r>
            <a:endParaRPr lang="tr-TR" sz="4800" dirty="0">
              <a:solidFill>
                <a:schemeClr val="bg1"/>
              </a:solidFill>
            </a:endParaRPr>
          </a:p>
        </p:txBody>
      </p:sp>
      <p:sp>
        <p:nvSpPr>
          <p:cNvPr id="4" name="3 İçerik Yer Tutucusu"/>
          <p:cNvSpPr>
            <a:spLocks noGrp="1"/>
          </p:cNvSpPr>
          <p:nvPr>
            <p:ph sz="half" idx="1"/>
          </p:nvPr>
        </p:nvSpPr>
        <p:spPr>
          <a:xfrm>
            <a:off x="179512" y="2204864"/>
            <a:ext cx="3106688" cy="4311672"/>
          </a:xfrm>
        </p:spPr>
        <p:txBody>
          <a:bodyPr>
            <a:noAutofit/>
          </a:bodyPr>
          <a:lstStyle/>
          <a:p>
            <a:r>
              <a:rPr lang="tr-TR" sz="1800" dirty="0" err="1">
                <a:latin typeface="+mj-lt"/>
                <a:cs typeface="Arial" pitchFamily="34" charset="0"/>
              </a:rPr>
              <a:t>Aripiprazole</a:t>
            </a:r>
            <a:r>
              <a:rPr lang="tr-TR" sz="1800" dirty="0">
                <a:latin typeface="+mj-lt"/>
                <a:cs typeface="Arial" pitchFamily="34" charset="0"/>
              </a:rPr>
              <a:t> (</a:t>
            </a:r>
            <a:r>
              <a:rPr lang="tr-TR" sz="1800" dirty="0" err="1">
                <a:latin typeface="+mj-lt"/>
                <a:cs typeface="Arial" pitchFamily="34" charset="0"/>
              </a:rPr>
              <a:t>Abilify</a:t>
            </a:r>
            <a:r>
              <a:rPr lang="tr-TR" sz="1800" dirty="0">
                <a:latin typeface="+mj-lt"/>
                <a:cs typeface="Arial" pitchFamily="34" charset="0"/>
              </a:rPr>
              <a:t>)</a:t>
            </a:r>
          </a:p>
          <a:p>
            <a:r>
              <a:rPr lang="tr-TR" sz="1800" dirty="0" err="1">
                <a:latin typeface="+mj-lt"/>
                <a:cs typeface="Arial" pitchFamily="34" charset="0"/>
              </a:rPr>
              <a:t>Bimatoprost</a:t>
            </a:r>
            <a:r>
              <a:rPr lang="tr-TR" sz="1800" dirty="0">
                <a:latin typeface="+mj-lt"/>
                <a:cs typeface="Arial" pitchFamily="34" charset="0"/>
              </a:rPr>
              <a:t> (</a:t>
            </a:r>
            <a:r>
              <a:rPr lang="tr-TR" sz="1800" dirty="0" err="1">
                <a:latin typeface="+mj-lt"/>
                <a:cs typeface="Arial" pitchFamily="34" charset="0"/>
              </a:rPr>
              <a:t>Lumigan</a:t>
            </a:r>
            <a:r>
              <a:rPr lang="tr-TR" sz="1800" dirty="0">
                <a:latin typeface="+mj-lt"/>
                <a:cs typeface="Arial" pitchFamily="34" charset="0"/>
              </a:rPr>
              <a:t>)*</a:t>
            </a:r>
          </a:p>
          <a:p>
            <a:r>
              <a:rPr lang="tr-TR" sz="1800" dirty="0" err="1">
                <a:latin typeface="+mj-lt"/>
                <a:cs typeface="Arial" pitchFamily="34" charset="0"/>
              </a:rPr>
              <a:t>Bupropion</a:t>
            </a:r>
            <a:r>
              <a:rPr lang="tr-TR" sz="1800" dirty="0">
                <a:latin typeface="+mj-lt"/>
                <a:cs typeface="Arial" pitchFamily="34" charset="0"/>
              </a:rPr>
              <a:t> (</a:t>
            </a:r>
            <a:r>
              <a:rPr lang="tr-TR" sz="1800" dirty="0" err="1">
                <a:latin typeface="+mj-lt"/>
                <a:cs typeface="Arial" pitchFamily="34" charset="0"/>
              </a:rPr>
              <a:t>Wellbutrin</a:t>
            </a:r>
            <a:r>
              <a:rPr lang="tr-TR" sz="1800" dirty="0">
                <a:latin typeface="+mj-lt"/>
                <a:cs typeface="Arial" pitchFamily="34" charset="0"/>
              </a:rPr>
              <a:t>)</a:t>
            </a:r>
          </a:p>
          <a:p>
            <a:r>
              <a:rPr lang="tr-TR" sz="1800" dirty="0" err="1">
                <a:latin typeface="+mj-lt"/>
                <a:cs typeface="Arial" pitchFamily="34" charset="0"/>
              </a:rPr>
              <a:t>Carbamazepine</a:t>
            </a:r>
            <a:r>
              <a:rPr lang="tr-TR" sz="1800" dirty="0">
                <a:latin typeface="+mj-lt"/>
                <a:cs typeface="Arial" pitchFamily="34" charset="0"/>
              </a:rPr>
              <a:t> (</a:t>
            </a:r>
            <a:r>
              <a:rPr lang="tr-TR" sz="1800" dirty="0" err="1">
                <a:latin typeface="+mj-lt"/>
                <a:cs typeface="Arial" pitchFamily="34" charset="0"/>
              </a:rPr>
              <a:t>Tegretol</a:t>
            </a:r>
            <a:r>
              <a:rPr lang="tr-TR" sz="1800" dirty="0">
                <a:latin typeface="+mj-lt"/>
                <a:cs typeface="Arial" pitchFamily="34" charset="0"/>
              </a:rPr>
              <a:t>)</a:t>
            </a:r>
          </a:p>
          <a:p>
            <a:r>
              <a:rPr lang="tr-TR" sz="1800" dirty="0" err="1">
                <a:latin typeface="+mj-lt"/>
                <a:cs typeface="Arial" pitchFamily="34" charset="0"/>
              </a:rPr>
              <a:t>Clonazepam</a:t>
            </a:r>
            <a:r>
              <a:rPr lang="tr-TR" sz="1800" dirty="0">
                <a:latin typeface="+mj-lt"/>
                <a:cs typeface="Arial" pitchFamily="34" charset="0"/>
              </a:rPr>
              <a:t> (</a:t>
            </a:r>
            <a:r>
              <a:rPr lang="tr-TR" sz="1800" dirty="0" err="1">
                <a:latin typeface="+mj-lt"/>
                <a:cs typeface="Arial" pitchFamily="34" charset="0"/>
              </a:rPr>
              <a:t>Klonopin</a:t>
            </a:r>
            <a:r>
              <a:rPr lang="tr-TR" sz="1800" dirty="0">
                <a:latin typeface="+mj-lt"/>
                <a:cs typeface="Arial" pitchFamily="34" charset="0"/>
              </a:rPr>
              <a:t>)</a:t>
            </a:r>
          </a:p>
          <a:p>
            <a:r>
              <a:rPr lang="tr-TR" sz="1800" dirty="0" err="1">
                <a:latin typeface="+mj-lt"/>
                <a:cs typeface="Arial" pitchFamily="34" charset="0"/>
              </a:rPr>
              <a:t>Corticosteroids</a:t>
            </a:r>
            <a:r>
              <a:rPr lang="tr-TR" sz="1800" dirty="0">
                <a:latin typeface="+mj-lt"/>
                <a:cs typeface="Arial" pitchFamily="34" charset="0"/>
              </a:rPr>
              <a:t> (</a:t>
            </a:r>
            <a:r>
              <a:rPr lang="tr-TR" sz="1800" dirty="0" err="1">
                <a:latin typeface="+mj-lt"/>
                <a:cs typeface="Arial" pitchFamily="34" charset="0"/>
              </a:rPr>
              <a:t>systemic</a:t>
            </a:r>
            <a:r>
              <a:rPr lang="tr-TR" sz="1800" dirty="0">
                <a:latin typeface="+mj-lt"/>
                <a:cs typeface="Arial" pitchFamily="34" charset="0"/>
              </a:rPr>
              <a:t>)</a:t>
            </a:r>
          </a:p>
          <a:p>
            <a:r>
              <a:rPr lang="tr-TR" sz="1800" dirty="0" err="1">
                <a:latin typeface="+mj-lt"/>
                <a:cs typeface="Arial" pitchFamily="34" charset="0"/>
              </a:rPr>
              <a:t>Cyclosporine</a:t>
            </a:r>
            <a:r>
              <a:rPr lang="tr-TR" sz="1800" dirty="0">
                <a:latin typeface="+mj-lt"/>
                <a:cs typeface="Arial" pitchFamily="34" charset="0"/>
              </a:rPr>
              <a:t> (</a:t>
            </a:r>
            <a:r>
              <a:rPr lang="tr-TR" sz="1800" dirty="0" err="1">
                <a:latin typeface="+mj-lt"/>
                <a:cs typeface="Arial" pitchFamily="34" charset="0"/>
              </a:rPr>
              <a:t>Sandimmune</a:t>
            </a:r>
            <a:r>
              <a:rPr lang="tr-TR" sz="1800" dirty="0">
                <a:latin typeface="+mj-lt"/>
                <a:cs typeface="Arial" pitchFamily="34" charset="0"/>
              </a:rPr>
              <a:t>)</a:t>
            </a:r>
          </a:p>
          <a:p>
            <a:r>
              <a:rPr lang="tr-TR" sz="1800" dirty="0" err="1">
                <a:latin typeface="+mj-lt"/>
                <a:cs typeface="Arial" pitchFamily="34" charset="0"/>
              </a:rPr>
              <a:t>Dantrolene</a:t>
            </a:r>
            <a:r>
              <a:rPr lang="tr-TR" sz="1800" dirty="0">
                <a:latin typeface="+mj-lt"/>
                <a:cs typeface="Arial" pitchFamily="34" charset="0"/>
              </a:rPr>
              <a:t> (</a:t>
            </a:r>
            <a:r>
              <a:rPr lang="tr-TR" sz="1800" dirty="0" err="1">
                <a:latin typeface="+mj-lt"/>
                <a:cs typeface="Arial" pitchFamily="34" charset="0"/>
              </a:rPr>
              <a:t>Dantrium</a:t>
            </a:r>
            <a:r>
              <a:rPr lang="tr-TR" sz="1800" dirty="0">
                <a:latin typeface="+mj-lt"/>
                <a:cs typeface="Arial" pitchFamily="34" charset="0"/>
              </a:rPr>
              <a:t>)</a:t>
            </a:r>
          </a:p>
          <a:p>
            <a:r>
              <a:rPr lang="tr-TR" sz="1800" dirty="0" err="1">
                <a:latin typeface="+mj-lt"/>
                <a:cs typeface="Arial" pitchFamily="34" charset="0"/>
              </a:rPr>
              <a:t>Diazoxide</a:t>
            </a:r>
            <a:r>
              <a:rPr lang="tr-TR" sz="1800" dirty="0">
                <a:latin typeface="+mj-lt"/>
                <a:cs typeface="Arial" pitchFamily="34" charset="0"/>
              </a:rPr>
              <a:t> (</a:t>
            </a:r>
            <a:r>
              <a:rPr lang="tr-TR" sz="1800" dirty="0" err="1">
                <a:latin typeface="+mj-lt"/>
                <a:cs typeface="Arial" pitchFamily="34" charset="0"/>
              </a:rPr>
              <a:t>Proglycem</a:t>
            </a:r>
            <a:r>
              <a:rPr lang="tr-TR" sz="1800" dirty="0">
                <a:latin typeface="+mj-lt"/>
                <a:cs typeface="Arial" pitchFamily="34" charset="0"/>
              </a:rPr>
              <a:t>)</a:t>
            </a:r>
          </a:p>
          <a:p>
            <a:r>
              <a:rPr lang="tr-TR" sz="1800" dirty="0" err="1">
                <a:latin typeface="+mj-lt"/>
                <a:cs typeface="Arial" pitchFamily="34" charset="0"/>
              </a:rPr>
              <a:t>Donepezil</a:t>
            </a:r>
            <a:r>
              <a:rPr lang="tr-TR" sz="1800" dirty="0">
                <a:latin typeface="+mj-lt"/>
                <a:cs typeface="Arial" pitchFamily="34" charset="0"/>
              </a:rPr>
              <a:t> (</a:t>
            </a:r>
            <a:r>
              <a:rPr lang="tr-TR" sz="1800" dirty="0" err="1">
                <a:latin typeface="+mj-lt"/>
                <a:cs typeface="Arial" pitchFamily="34" charset="0"/>
              </a:rPr>
              <a:t>Aricept</a:t>
            </a:r>
            <a:r>
              <a:rPr lang="tr-TR" sz="1800" dirty="0" smtClean="0">
                <a:latin typeface="+mj-lt"/>
                <a:cs typeface="Arial" pitchFamily="34" charset="0"/>
              </a:rPr>
              <a:t>)</a:t>
            </a:r>
            <a:endParaRPr lang="tr-TR" sz="1800" dirty="0">
              <a:latin typeface="+mj-lt"/>
              <a:cs typeface="Arial" pitchFamily="34" charset="0"/>
            </a:endParaRPr>
          </a:p>
        </p:txBody>
      </p:sp>
      <p:sp>
        <p:nvSpPr>
          <p:cNvPr id="6" name="5 İçerik Yer Tutucusu"/>
          <p:cNvSpPr>
            <a:spLocks noGrp="1"/>
          </p:cNvSpPr>
          <p:nvPr>
            <p:ph sz="half" idx="2"/>
          </p:nvPr>
        </p:nvSpPr>
        <p:spPr>
          <a:xfrm>
            <a:off x="3059832" y="2204864"/>
            <a:ext cx="3020144" cy="4340272"/>
          </a:xfrm>
        </p:spPr>
        <p:txBody>
          <a:bodyPr>
            <a:normAutofit/>
          </a:bodyPr>
          <a:lstStyle/>
          <a:p>
            <a:r>
              <a:rPr lang="tr-TR" sz="1800" dirty="0" err="1" smtClean="0">
                <a:latin typeface="+mj-lt"/>
                <a:cs typeface="Arial" pitchFamily="34" charset="0"/>
              </a:rPr>
              <a:t>Estrogens</a:t>
            </a:r>
            <a:endParaRPr lang="tr-TR" sz="1800" dirty="0" smtClean="0">
              <a:latin typeface="+mj-lt"/>
              <a:cs typeface="Arial" pitchFamily="34" charset="0"/>
            </a:endParaRPr>
          </a:p>
          <a:p>
            <a:r>
              <a:rPr lang="tr-TR" sz="1800" dirty="0" err="1" smtClean="0">
                <a:latin typeface="+mj-lt"/>
                <a:cs typeface="Arial" pitchFamily="34" charset="0"/>
              </a:rPr>
              <a:t>Eszopiclone</a:t>
            </a:r>
            <a:r>
              <a:rPr lang="tr-TR" sz="1800" dirty="0" smtClean="0">
                <a:latin typeface="+mj-lt"/>
                <a:cs typeface="Arial" pitchFamily="34" charset="0"/>
              </a:rPr>
              <a:t> (</a:t>
            </a:r>
            <a:r>
              <a:rPr lang="tr-TR" sz="1800" dirty="0" err="1" smtClean="0">
                <a:latin typeface="+mj-lt"/>
                <a:cs typeface="Arial" pitchFamily="34" charset="0"/>
              </a:rPr>
              <a:t>Lunesta</a:t>
            </a:r>
            <a:r>
              <a:rPr lang="tr-TR" sz="1800" dirty="0" smtClean="0">
                <a:latin typeface="+mj-lt"/>
                <a:cs typeface="Arial" pitchFamily="34" charset="0"/>
              </a:rPr>
              <a:t>)</a:t>
            </a:r>
          </a:p>
          <a:p>
            <a:r>
              <a:rPr lang="tr-TR" sz="1800" dirty="0" err="1" smtClean="0">
                <a:latin typeface="+mj-lt"/>
                <a:cs typeface="Arial" pitchFamily="34" charset="0"/>
              </a:rPr>
              <a:t>Fluoxetine</a:t>
            </a:r>
            <a:r>
              <a:rPr lang="tr-TR" sz="1800" dirty="0" smtClean="0">
                <a:latin typeface="+mj-lt"/>
                <a:cs typeface="Arial" pitchFamily="34" charset="0"/>
              </a:rPr>
              <a:t> (</a:t>
            </a:r>
            <a:r>
              <a:rPr lang="tr-TR" sz="1800" dirty="0" err="1" smtClean="0">
                <a:latin typeface="+mj-lt"/>
                <a:cs typeface="Arial" pitchFamily="34" charset="0"/>
              </a:rPr>
              <a:t>Prozac</a:t>
            </a:r>
            <a:r>
              <a:rPr lang="tr-TR" sz="1800" dirty="0" smtClean="0">
                <a:latin typeface="+mj-lt"/>
                <a:cs typeface="Arial" pitchFamily="34" charset="0"/>
              </a:rPr>
              <a:t>)</a:t>
            </a:r>
          </a:p>
          <a:p>
            <a:r>
              <a:rPr lang="tr-TR" sz="1800" dirty="0" err="1" smtClean="0">
                <a:latin typeface="+mj-lt"/>
                <a:cs typeface="Arial" pitchFamily="34" charset="0"/>
              </a:rPr>
              <a:t>Interferon</a:t>
            </a:r>
            <a:r>
              <a:rPr lang="tr-TR" sz="1800" dirty="0" smtClean="0">
                <a:latin typeface="+mj-lt"/>
                <a:cs typeface="Arial" pitchFamily="34" charset="0"/>
              </a:rPr>
              <a:t> alfa*</a:t>
            </a:r>
          </a:p>
          <a:p>
            <a:r>
              <a:rPr lang="tr-TR" sz="1800" dirty="0" err="1" smtClean="0">
                <a:latin typeface="+mj-lt"/>
                <a:cs typeface="Arial" pitchFamily="34" charset="0"/>
              </a:rPr>
              <a:t>Isotretinoin</a:t>
            </a:r>
            <a:endParaRPr lang="tr-TR" sz="1800" dirty="0" smtClean="0">
              <a:latin typeface="+mj-lt"/>
              <a:cs typeface="Arial" pitchFamily="34" charset="0"/>
            </a:endParaRPr>
          </a:p>
          <a:p>
            <a:r>
              <a:rPr lang="tr-TR" sz="1800" dirty="0" err="1" smtClean="0">
                <a:latin typeface="+mj-lt"/>
                <a:cs typeface="Arial" pitchFamily="34" charset="0"/>
              </a:rPr>
              <a:t>Lamotrigine</a:t>
            </a:r>
            <a:r>
              <a:rPr lang="tr-TR" sz="1800" dirty="0" smtClean="0">
                <a:latin typeface="+mj-lt"/>
                <a:cs typeface="Arial" pitchFamily="34" charset="0"/>
              </a:rPr>
              <a:t> (</a:t>
            </a:r>
            <a:r>
              <a:rPr lang="tr-TR" sz="1800" dirty="0" err="1" smtClean="0">
                <a:latin typeface="+mj-lt"/>
                <a:cs typeface="Arial" pitchFamily="34" charset="0"/>
              </a:rPr>
              <a:t>Lamictal</a:t>
            </a:r>
            <a:r>
              <a:rPr lang="tr-TR" sz="1800" dirty="0" smtClean="0">
                <a:latin typeface="+mj-lt"/>
                <a:cs typeface="Arial" pitchFamily="34" charset="0"/>
              </a:rPr>
              <a:t>)</a:t>
            </a:r>
          </a:p>
          <a:p>
            <a:r>
              <a:rPr lang="tr-TR" sz="1800" dirty="0" err="1" smtClean="0">
                <a:latin typeface="+mj-lt"/>
                <a:cs typeface="Arial" pitchFamily="34" charset="0"/>
              </a:rPr>
              <a:t>Leuprolide</a:t>
            </a:r>
            <a:r>
              <a:rPr lang="tr-TR" sz="1800" dirty="0" smtClean="0">
                <a:latin typeface="+mj-lt"/>
                <a:cs typeface="Arial" pitchFamily="34" charset="0"/>
              </a:rPr>
              <a:t> (</a:t>
            </a:r>
            <a:r>
              <a:rPr lang="tr-TR" sz="1800" dirty="0" err="1" smtClean="0">
                <a:latin typeface="+mj-lt"/>
                <a:cs typeface="Arial" pitchFamily="34" charset="0"/>
              </a:rPr>
              <a:t>Lupron</a:t>
            </a:r>
            <a:r>
              <a:rPr lang="tr-TR" sz="1800" dirty="0" smtClean="0">
                <a:latin typeface="+mj-lt"/>
                <a:cs typeface="Arial" pitchFamily="34" charset="0"/>
              </a:rPr>
              <a:t>)</a:t>
            </a:r>
          </a:p>
          <a:p>
            <a:r>
              <a:rPr lang="tr-TR" sz="1800" dirty="0" err="1" smtClean="0">
                <a:latin typeface="+mj-lt"/>
                <a:cs typeface="Arial" pitchFamily="34" charset="0"/>
              </a:rPr>
              <a:t>Mycophenolate</a:t>
            </a:r>
            <a:r>
              <a:rPr lang="tr-TR" sz="1800" dirty="0" smtClean="0">
                <a:latin typeface="+mj-lt"/>
                <a:cs typeface="Arial" pitchFamily="34" charset="0"/>
              </a:rPr>
              <a:t> (</a:t>
            </a:r>
            <a:r>
              <a:rPr lang="tr-TR" sz="1800" dirty="0" err="1" smtClean="0">
                <a:latin typeface="+mj-lt"/>
                <a:cs typeface="Arial" pitchFamily="34" charset="0"/>
              </a:rPr>
              <a:t>Cellcept</a:t>
            </a:r>
            <a:r>
              <a:rPr lang="tr-TR" sz="1800" dirty="0" smtClean="0">
                <a:latin typeface="+mj-lt"/>
                <a:cs typeface="Arial" pitchFamily="34" charset="0"/>
              </a:rPr>
              <a:t>)*</a:t>
            </a:r>
          </a:p>
          <a:p>
            <a:r>
              <a:rPr lang="tr-TR" sz="1800" dirty="0" err="1" smtClean="0">
                <a:latin typeface="+mj-lt"/>
                <a:cs typeface="Arial" pitchFamily="34" charset="0"/>
              </a:rPr>
              <a:t>Olanzapine</a:t>
            </a:r>
            <a:r>
              <a:rPr lang="tr-TR" sz="1800" dirty="0" smtClean="0">
                <a:latin typeface="+mj-lt"/>
                <a:cs typeface="Arial" pitchFamily="34" charset="0"/>
              </a:rPr>
              <a:t> (</a:t>
            </a:r>
            <a:r>
              <a:rPr lang="tr-TR" sz="1800" dirty="0" err="1" smtClean="0">
                <a:latin typeface="+mj-lt"/>
                <a:cs typeface="Arial" pitchFamily="34" charset="0"/>
              </a:rPr>
              <a:t>Zyprexa</a:t>
            </a:r>
            <a:r>
              <a:rPr lang="tr-TR" sz="1800" dirty="0" smtClean="0">
                <a:latin typeface="+mj-lt"/>
                <a:cs typeface="Arial" pitchFamily="34" charset="0"/>
              </a:rPr>
              <a:t>)</a:t>
            </a:r>
          </a:p>
          <a:p>
            <a:endParaRPr lang="tr-TR" sz="1800" dirty="0">
              <a:latin typeface="+mj-lt"/>
              <a:cs typeface="Arial" pitchFamily="34" charset="0"/>
            </a:endParaRPr>
          </a:p>
        </p:txBody>
      </p:sp>
      <p:sp>
        <p:nvSpPr>
          <p:cNvPr id="7" name="6 Dikdörtgen"/>
          <p:cNvSpPr/>
          <p:nvPr/>
        </p:nvSpPr>
        <p:spPr>
          <a:xfrm>
            <a:off x="6012160" y="2348880"/>
            <a:ext cx="2862064" cy="3788858"/>
          </a:xfrm>
          <a:prstGeom prst="rect">
            <a:avLst/>
          </a:prstGeom>
        </p:spPr>
        <p:txBody>
          <a:bodyPr wrap="square">
            <a:spAutoFit/>
          </a:bodyPr>
          <a:lstStyle/>
          <a:p>
            <a:pPr>
              <a:lnSpc>
                <a:spcPct val="150000"/>
              </a:lnSpc>
              <a:buFont typeface="Arial" pitchFamily="34" charset="0"/>
              <a:buChar char="•"/>
            </a:pPr>
            <a:r>
              <a:rPr lang="tr-TR" dirty="0" err="1">
                <a:latin typeface="+mj-lt"/>
                <a:cs typeface="Arial" pitchFamily="34" charset="0"/>
              </a:rPr>
              <a:t>Acitretin</a:t>
            </a:r>
            <a:r>
              <a:rPr lang="tr-TR" dirty="0">
                <a:latin typeface="+mj-lt"/>
                <a:cs typeface="Arial" pitchFamily="34" charset="0"/>
              </a:rPr>
              <a:t> (</a:t>
            </a:r>
            <a:r>
              <a:rPr lang="tr-TR" dirty="0" err="1">
                <a:latin typeface="+mj-lt"/>
                <a:cs typeface="Arial" pitchFamily="34" charset="0"/>
              </a:rPr>
              <a:t>Soriatane</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Azelaic</a:t>
            </a:r>
            <a:r>
              <a:rPr lang="tr-TR" dirty="0">
                <a:latin typeface="+mj-lt"/>
                <a:cs typeface="Arial" pitchFamily="34" charset="0"/>
              </a:rPr>
              <a:t> </a:t>
            </a:r>
            <a:r>
              <a:rPr lang="tr-TR" dirty="0" err="1">
                <a:latin typeface="+mj-lt"/>
                <a:cs typeface="Arial" pitchFamily="34" charset="0"/>
              </a:rPr>
              <a:t>acid</a:t>
            </a:r>
            <a:r>
              <a:rPr lang="tr-TR" dirty="0">
                <a:latin typeface="+mj-lt"/>
                <a:cs typeface="Arial" pitchFamily="34" charset="0"/>
              </a:rPr>
              <a:t> (</a:t>
            </a:r>
            <a:r>
              <a:rPr lang="tr-TR" dirty="0" err="1">
                <a:latin typeface="+mj-lt"/>
                <a:cs typeface="Arial" pitchFamily="34" charset="0"/>
              </a:rPr>
              <a:t>Finacea</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Cetirizine</a:t>
            </a:r>
            <a:r>
              <a:rPr lang="tr-TR" dirty="0">
                <a:latin typeface="+mj-lt"/>
                <a:cs typeface="Arial" pitchFamily="34" charset="0"/>
              </a:rPr>
              <a:t> (</a:t>
            </a:r>
            <a:r>
              <a:rPr lang="tr-TR" dirty="0" err="1">
                <a:latin typeface="+mj-lt"/>
                <a:cs typeface="Arial" pitchFamily="34" charset="0"/>
              </a:rPr>
              <a:t>Zyrtec</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Citalopram</a:t>
            </a:r>
            <a:r>
              <a:rPr lang="tr-TR" dirty="0">
                <a:latin typeface="+mj-lt"/>
                <a:cs typeface="Arial" pitchFamily="34" charset="0"/>
              </a:rPr>
              <a:t> (</a:t>
            </a:r>
            <a:r>
              <a:rPr lang="tr-TR" dirty="0" err="1">
                <a:latin typeface="+mj-lt"/>
                <a:cs typeface="Arial" pitchFamily="34" charset="0"/>
              </a:rPr>
              <a:t>Celexa</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Corticosteroids</a:t>
            </a:r>
            <a:r>
              <a:rPr lang="tr-TR" dirty="0">
                <a:latin typeface="+mj-lt"/>
                <a:cs typeface="Arial" pitchFamily="34" charset="0"/>
              </a:rPr>
              <a:t> (</a:t>
            </a:r>
            <a:r>
              <a:rPr lang="tr-TR" dirty="0" err="1">
                <a:latin typeface="+mj-lt"/>
                <a:cs typeface="Arial" pitchFamily="34" charset="0"/>
              </a:rPr>
              <a:t>topical</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Cyclosporine</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Etonogestrel</a:t>
            </a:r>
            <a:r>
              <a:rPr lang="tr-TR" dirty="0">
                <a:latin typeface="+mj-lt"/>
                <a:cs typeface="Arial" pitchFamily="34" charset="0"/>
              </a:rPr>
              <a:t> </a:t>
            </a:r>
            <a:r>
              <a:rPr lang="tr-TR" dirty="0" err="1">
                <a:latin typeface="+mj-lt"/>
                <a:cs typeface="Arial" pitchFamily="34" charset="0"/>
              </a:rPr>
              <a:t>implant</a:t>
            </a:r>
            <a:r>
              <a:rPr lang="tr-TR" dirty="0">
                <a:latin typeface="+mj-lt"/>
                <a:cs typeface="Arial" pitchFamily="34" charset="0"/>
              </a:rPr>
              <a:t> (</a:t>
            </a:r>
            <a:r>
              <a:rPr lang="tr-TR" dirty="0" err="1">
                <a:latin typeface="+mj-lt"/>
                <a:cs typeface="Arial" pitchFamily="34" charset="0"/>
              </a:rPr>
              <a:t>Implanon</a:t>
            </a:r>
            <a:r>
              <a:rPr lang="tr-TR" dirty="0">
                <a:latin typeface="+mj-lt"/>
                <a:cs typeface="Arial" pitchFamily="34" charset="0"/>
              </a:rPr>
              <a:t>)</a:t>
            </a:r>
          </a:p>
          <a:p>
            <a:pPr>
              <a:lnSpc>
                <a:spcPct val="150000"/>
              </a:lnSpc>
              <a:buFont typeface="Arial" pitchFamily="34" charset="0"/>
              <a:buChar char="•"/>
            </a:pPr>
            <a:r>
              <a:rPr lang="tr-TR" dirty="0" err="1">
                <a:latin typeface="+mj-lt"/>
                <a:cs typeface="Arial" pitchFamily="34" charset="0"/>
              </a:rPr>
              <a:t>Phenytoin</a:t>
            </a:r>
            <a:r>
              <a:rPr lang="tr-TR" dirty="0">
                <a:latin typeface="+mj-lt"/>
                <a:cs typeface="Arial" pitchFamily="34" charset="0"/>
              </a:rPr>
              <a:t> (</a:t>
            </a:r>
            <a:r>
              <a:rPr lang="tr-TR" dirty="0" err="1">
                <a:latin typeface="+mj-lt"/>
                <a:cs typeface="Arial" pitchFamily="34" charset="0"/>
              </a:rPr>
              <a:t>Dilantin</a:t>
            </a:r>
            <a:r>
              <a:rPr lang="tr-TR" dirty="0">
                <a:latin typeface="+mj-lt"/>
                <a:cs typeface="Arial" pitchFamily="34" charset="0"/>
              </a:rPr>
              <a:t>)</a:t>
            </a:r>
          </a:p>
        </p:txBody>
      </p:sp>
      <p:sp>
        <p:nvSpPr>
          <p:cNvPr id="8" name="7 Dikdörtgen"/>
          <p:cNvSpPr/>
          <p:nvPr/>
        </p:nvSpPr>
        <p:spPr>
          <a:xfrm>
            <a:off x="6084168" y="1412776"/>
            <a:ext cx="2592288" cy="523220"/>
          </a:xfrm>
          <a:prstGeom prst="rect">
            <a:avLst/>
          </a:prstGeom>
        </p:spPr>
        <p:txBody>
          <a:bodyPr wrap="square">
            <a:spAutoFit/>
          </a:bodyPr>
          <a:lstStyle/>
          <a:p>
            <a:r>
              <a:rPr lang="tr-TR" sz="2800" b="1" dirty="0" err="1" smtClean="0"/>
              <a:t>Hipertrikozis</a:t>
            </a:r>
            <a:endParaRPr lang="tr-TR" sz="2800" dirty="0"/>
          </a:p>
        </p:txBody>
      </p:sp>
      <p:sp>
        <p:nvSpPr>
          <p:cNvPr id="9" name="8 Dikdörtgen"/>
          <p:cNvSpPr/>
          <p:nvPr/>
        </p:nvSpPr>
        <p:spPr>
          <a:xfrm>
            <a:off x="1763688" y="1412776"/>
            <a:ext cx="2736304" cy="584775"/>
          </a:xfrm>
          <a:prstGeom prst="rect">
            <a:avLst/>
          </a:prstGeom>
        </p:spPr>
        <p:txBody>
          <a:bodyPr wrap="square">
            <a:spAutoFit/>
          </a:bodyPr>
          <a:lstStyle/>
          <a:p>
            <a:r>
              <a:rPr lang="tr-TR" sz="3200" b="1" dirty="0" err="1" smtClean="0"/>
              <a:t>Hirşutizm</a:t>
            </a:r>
            <a:endParaRPr lang="tr-T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smtClean="0">
                <a:solidFill>
                  <a:schemeClr val="bg1"/>
                </a:solidFill>
              </a:rPr>
              <a:t>İ</a:t>
            </a:r>
            <a:r>
              <a:rPr lang="en-US" dirty="0" err="1" smtClean="0">
                <a:solidFill>
                  <a:schemeClr val="bg1"/>
                </a:solidFill>
              </a:rPr>
              <a:t>diopat</a:t>
            </a:r>
            <a:r>
              <a:rPr lang="tr-TR" dirty="0" err="1" smtClean="0">
                <a:solidFill>
                  <a:schemeClr val="bg1"/>
                </a:solidFill>
              </a:rPr>
              <a:t>ik</a:t>
            </a:r>
            <a:r>
              <a:rPr lang="en-US" dirty="0" smtClean="0">
                <a:solidFill>
                  <a:schemeClr val="bg1"/>
                </a:solidFill>
              </a:rPr>
              <a:t> </a:t>
            </a:r>
            <a:r>
              <a:rPr lang="en-US" dirty="0" err="1" smtClean="0">
                <a:solidFill>
                  <a:schemeClr val="bg1"/>
                </a:solidFill>
              </a:rPr>
              <a:t>hir</a:t>
            </a:r>
            <a:r>
              <a:rPr lang="tr-TR" dirty="0" smtClean="0">
                <a:solidFill>
                  <a:schemeClr val="bg1"/>
                </a:solidFill>
              </a:rPr>
              <a:t>ş</a:t>
            </a:r>
            <a:r>
              <a:rPr lang="en-US" dirty="0" err="1" smtClean="0">
                <a:solidFill>
                  <a:schemeClr val="bg1"/>
                </a:solidFill>
              </a:rPr>
              <a:t>uti</a:t>
            </a:r>
            <a:r>
              <a:rPr lang="tr-TR" dirty="0" err="1" smtClean="0">
                <a:solidFill>
                  <a:schemeClr val="bg1"/>
                </a:solidFill>
              </a:rPr>
              <a:t>zm</a:t>
            </a:r>
            <a:r>
              <a:rPr lang="en-US"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p:txBody>
          <a:bodyPr>
            <a:normAutofit/>
          </a:bodyPr>
          <a:lstStyle/>
          <a:p>
            <a:pPr>
              <a:lnSpc>
                <a:spcPct val="150000"/>
              </a:lnSpc>
              <a:buClr>
                <a:schemeClr val="tx2"/>
              </a:buClr>
              <a:buFont typeface="Wingdings" pitchFamily="2" charset="2"/>
              <a:buChar char="v"/>
            </a:pPr>
            <a:r>
              <a:rPr lang="tr-TR" dirty="0" smtClean="0"/>
              <a:t> </a:t>
            </a:r>
            <a:r>
              <a:rPr lang="en-US" dirty="0" smtClean="0"/>
              <a:t>5-red</a:t>
            </a:r>
            <a:r>
              <a:rPr lang="tr-TR" dirty="0" err="1" smtClean="0"/>
              <a:t>üktaz</a:t>
            </a:r>
            <a:r>
              <a:rPr lang="en-US" dirty="0" smtClean="0"/>
              <a:t> a</a:t>
            </a:r>
            <a:r>
              <a:rPr lang="tr-TR" dirty="0" smtClean="0"/>
              <a:t>k</a:t>
            </a:r>
            <a:r>
              <a:rPr lang="en-US" dirty="0" err="1" smtClean="0"/>
              <a:t>tivit</a:t>
            </a:r>
            <a:r>
              <a:rPr lang="tr-TR" dirty="0" smtClean="0"/>
              <a:t>e artışı</a:t>
            </a:r>
          </a:p>
          <a:p>
            <a:pPr>
              <a:lnSpc>
                <a:spcPct val="150000"/>
              </a:lnSpc>
              <a:buClr>
                <a:schemeClr val="tx2"/>
              </a:buClr>
              <a:buFont typeface="Wingdings" pitchFamily="2" charset="2"/>
              <a:buChar char="v"/>
            </a:pPr>
            <a:r>
              <a:rPr lang="tr-TR" dirty="0" smtClean="0"/>
              <a:t> Reseptör düzeyinde testosterona duyarlılık artışı</a:t>
            </a:r>
          </a:p>
          <a:p>
            <a:pPr>
              <a:lnSpc>
                <a:spcPct val="150000"/>
              </a:lnSpc>
              <a:buClr>
                <a:schemeClr val="tx2"/>
              </a:buClr>
              <a:buFont typeface="Wingdings" pitchFamily="2" charset="2"/>
              <a:buChar char="v"/>
            </a:pPr>
            <a:r>
              <a:rPr lang="tr-TR" dirty="0" smtClean="0"/>
              <a:t> Biyokimyasal olarak tespit edilemeyen </a:t>
            </a:r>
            <a:r>
              <a:rPr lang="tr-TR" dirty="0" err="1" smtClean="0"/>
              <a:t>steroidojenik</a:t>
            </a:r>
            <a:r>
              <a:rPr lang="tr-TR" dirty="0" smtClean="0"/>
              <a:t> </a:t>
            </a:r>
            <a:r>
              <a:rPr lang="tr-TR" dirty="0" err="1" smtClean="0"/>
              <a:t>abnormallikler</a:t>
            </a:r>
            <a:r>
              <a:rPr lang="tr-TR"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idx="1"/>
          </p:nvPr>
        </p:nvSpPr>
        <p:spPr>
          <a:xfrm>
            <a:off x="179388" y="1600200"/>
            <a:ext cx="8964612" cy="4525963"/>
          </a:xfrm>
        </p:spPr>
        <p:txBody>
          <a:bodyPr/>
          <a:lstStyle/>
          <a:p>
            <a:pPr>
              <a:buClr>
                <a:schemeClr val="tx2"/>
              </a:buClr>
              <a:buFont typeface="Wingdings" pitchFamily="2" charset="2"/>
              <a:buChar char="v"/>
            </a:pPr>
            <a:r>
              <a:rPr lang="tr-TR" dirty="0"/>
              <a:t>Hafif yavaş ilerleyen,düzenli </a:t>
            </a:r>
            <a:r>
              <a:rPr lang="tr-TR" dirty="0" err="1"/>
              <a:t>mens</a:t>
            </a:r>
            <a:r>
              <a:rPr lang="tr-TR" dirty="0"/>
              <a:t> var ise </a:t>
            </a:r>
            <a:r>
              <a:rPr lang="tr-TR" dirty="0" err="1"/>
              <a:t>Lb</a:t>
            </a:r>
            <a:r>
              <a:rPr lang="tr-TR" dirty="0"/>
              <a:t>. gerek yok</a:t>
            </a:r>
          </a:p>
          <a:p>
            <a:pPr>
              <a:buClr>
                <a:schemeClr val="tx2"/>
              </a:buClr>
              <a:buFont typeface="Wingdings" pitchFamily="2" charset="2"/>
              <a:buChar char="v"/>
            </a:pPr>
            <a:r>
              <a:rPr lang="tr-TR" dirty="0"/>
              <a:t>Testosteron &gt;200ng/</a:t>
            </a:r>
            <a:r>
              <a:rPr lang="tr-TR" dirty="0" err="1"/>
              <a:t>dl</a:t>
            </a:r>
            <a:r>
              <a:rPr lang="tr-TR" dirty="0"/>
              <a:t> !!!!</a:t>
            </a:r>
            <a:r>
              <a:rPr lang="tr-TR" dirty="0">
                <a:cs typeface="Arial" pitchFamily="34" charset="0"/>
              </a:rPr>
              <a:t>→ TVUSG</a:t>
            </a:r>
          </a:p>
          <a:p>
            <a:pPr>
              <a:buClr>
                <a:schemeClr val="tx2"/>
              </a:buClr>
              <a:buFont typeface="Wingdings" pitchFamily="2" charset="2"/>
              <a:buChar char="v"/>
            </a:pPr>
            <a:r>
              <a:rPr lang="tr-TR" dirty="0">
                <a:cs typeface="Arial" pitchFamily="34" charset="0"/>
              </a:rPr>
              <a:t>DHEA-S&gt; 700ng/</a:t>
            </a:r>
            <a:r>
              <a:rPr lang="tr-TR" dirty="0" err="1">
                <a:cs typeface="Arial" pitchFamily="34" charset="0"/>
              </a:rPr>
              <a:t>dl</a:t>
            </a:r>
            <a:r>
              <a:rPr lang="tr-TR" dirty="0">
                <a:cs typeface="Arial" pitchFamily="34" charset="0"/>
              </a:rPr>
              <a:t> !!!! → CT,MRI</a:t>
            </a:r>
          </a:p>
          <a:p>
            <a:pPr>
              <a:buClr>
                <a:schemeClr val="tx2"/>
              </a:buClr>
              <a:buFont typeface="Wingdings" pitchFamily="2" charset="2"/>
              <a:buChar char="v"/>
            </a:pPr>
            <a:r>
              <a:rPr lang="tr-TR" dirty="0">
                <a:cs typeface="Arial" pitchFamily="34" charset="0"/>
              </a:rPr>
              <a:t>Şüphe var ise 17 OHP(&lt;2ng/ml tanı ekarte</a:t>
            </a:r>
          </a:p>
          <a:p>
            <a:pPr>
              <a:buClr>
                <a:schemeClr val="tx2"/>
              </a:buClr>
              <a:buFont typeface="Wingdings" pitchFamily="2" charset="2"/>
              <a:buChar char="v"/>
            </a:pPr>
            <a:r>
              <a:rPr lang="tr-TR" dirty="0">
                <a:cs typeface="Arial" pitchFamily="34" charset="0"/>
              </a:rPr>
              <a:t>&gt;10 </a:t>
            </a:r>
            <a:r>
              <a:rPr lang="tr-TR" dirty="0" err="1">
                <a:cs typeface="Arial" pitchFamily="34" charset="0"/>
              </a:rPr>
              <a:t>ng</a:t>
            </a:r>
            <a:r>
              <a:rPr lang="tr-TR" dirty="0">
                <a:cs typeface="Arial" pitchFamily="34" charset="0"/>
              </a:rPr>
              <a:t>/ml ise tanı koydurucu 21 </a:t>
            </a:r>
            <a:r>
              <a:rPr lang="tr-TR" dirty="0" err="1">
                <a:cs typeface="Arial" pitchFamily="34" charset="0"/>
              </a:rPr>
              <a:t>hidroksilaz</a:t>
            </a:r>
            <a:r>
              <a:rPr lang="tr-TR" dirty="0">
                <a:cs typeface="Arial" pitchFamily="34" charset="0"/>
              </a:rPr>
              <a:t> eksikliği)</a:t>
            </a:r>
          </a:p>
          <a:p>
            <a:pPr>
              <a:buClr>
                <a:schemeClr val="tx2"/>
              </a:buClr>
              <a:buFont typeface="Wingdings" pitchFamily="2" charset="2"/>
              <a:buChar char="v"/>
            </a:pPr>
            <a:r>
              <a:rPr lang="tr-TR" dirty="0">
                <a:cs typeface="Arial" pitchFamily="34" charset="0"/>
              </a:rPr>
              <a:t>2-10 </a:t>
            </a:r>
            <a:r>
              <a:rPr lang="tr-TR" dirty="0" err="1">
                <a:cs typeface="Arial" pitchFamily="34" charset="0"/>
              </a:rPr>
              <a:t>ng</a:t>
            </a:r>
            <a:r>
              <a:rPr lang="tr-TR" dirty="0">
                <a:cs typeface="Arial" pitchFamily="34" charset="0"/>
              </a:rPr>
              <a:t>/ml → ACTH </a:t>
            </a:r>
            <a:r>
              <a:rPr lang="tr-TR" dirty="0" err="1">
                <a:cs typeface="Arial" pitchFamily="34" charset="0"/>
              </a:rPr>
              <a:t>stimulasyon</a:t>
            </a:r>
            <a:r>
              <a:rPr lang="tr-TR" dirty="0">
                <a:cs typeface="Arial" pitchFamily="34" charset="0"/>
              </a:rPr>
              <a:t> testi</a:t>
            </a:r>
          </a:p>
          <a:p>
            <a:pPr>
              <a:buClr>
                <a:schemeClr val="tx2"/>
              </a:buClr>
              <a:buFont typeface="Wingdings" pitchFamily="2" charset="2"/>
              <a:buChar char="v"/>
            </a:pPr>
            <a:endParaRPr lang="tr-TR" dirty="0"/>
          </a:p>
          <a:p>
            <a:pPr>
              <a:buClr>
                <a:schemeClr val="tx2"/>
              </a:buClr>
              <a:buFont typeface="Wingdings" pitchFamily="2" charset="2"/>
              <a:buChar char="v"/>
            </a:pPr>
            <a:endParaRPr lang="tr-TR" dirty="0"/>
          </a:p>
        </p:txBody>
      </p:sp>
      <p:sp>
        <p:nvSpPr>
          <p:cNvPr id="209924" name="Rectangle 4"/>
          <p:cNvSpPr>
            <a:spLocks noGrp="1" noChangeArrowheads="1"/>
          </p:cNvSpPr>
          <p:nvPr>
            <p:ph type="title"/>
          </p:nvPr>
        </p:nvSpPr>
        <p:spPr>
          <a:solidFill>
            <a:schemeClr val="tx2"/>
          </a:solidFill>
          <a:ln/>
        </p:spPr>
        <p:txBody>
          <a:bodyPr/>
          <a:lstStyle/>
          <a:p>
            <a:r>
              <a:rPr lang="tr-TR" dirty="0" err="1">
                <a:solidFill>
                  <a:schemeClr val="bg1"/>
                </a:solidFill>
              </a:rPr>
              <a:t>Hirşutizm</a:t>
            </a:r>
            <a:r>
              <a:rPr lang="tr-TR" dirty="0">
                <a:solidFill>
                  <a:schemeClr val="bg1"/>
                </a:solidFill>
              </a:rPr>
              <a:t> değerlendirme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5949280"/>
          </a:xfrm>
          <a:prstGeom prst="rect">
            <a:avLst/>
          </a:prstGeom>
          <a:noFill/>
          <a:ln w="9525">
            <a:noFill/>
            <a:miter lim="800000"/>
            <a:headEnd/>
            <a:tailEnd/>
          </a:ln>
        </p:spPr>
      </p:pic>
      <p:sp>
        <p:nvSpPr>
          <p:cNvPr id="3" name="2 İçerik Yer Tutucusu"/>
          <p:cNvSpPr txBox="1">
            <a:spLocks/>
          </p:cNvSpPr>
          <p:nvPr/>
        </p:nvSpPr>
        <p:spPr>
          <a:xfrm>
            <a:off x="0" y="5949280"/>
            <a:ext cx="9144000" cy="12687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tx2"/>
              </a:buClr>
              <a:buSzTx/>
              <a:buFont typeface="Wingdings" pitchFamily="2" charset="2"/>
              <a:buChar char="v"/>
              <a:tabLst/>
              <a:defRPr/>
            </a:pP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Mensleri</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normal, hafif düzeyde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hirşutizmi</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olan kadınların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labrotuar</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değerlendirmesine ihtiyaçları yoktur. </a:t>
            </a:r>
            <a:r>
              <a:rPr kumimoji="0" lang="tr-TR" sz="2000" b="0" i="0" u="none" strike="noStrike" kern="1200" cap="none" spc="0" normalizeH="0" baseline="0" noProof="0" dirty="0" err="1" smtClean="0">
                <a:ln>
                  <a:noFill/>
                </a:ln>
                <a:solidFill>
                  <a:schemeClr val="tx1"/>
                </a:solidFill>
                <a:effectLst/>
                <a:uLnTx/>
                <a:uFillTx/>
                <a:latin typeface="+mn-lt"/>
                <a:ea typeface="+mn-ea"/>
                <a:cs typeface="+mn-cs"/>
              </a:rPr>
              <a:t>Amprik</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olarak tedavi edilebilirler.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395536" y="1772816"/>
          <a:ext cx="8208912"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Dikdörtgen"/>
          <p:cNvSpPr/>
          <p:nvPr/>
        </p:nvSpPr>
        <p:spPr>
          <a:xfrm>
            <a:off x="539552" y="476672"/>
            <a:ext cx="8208912" cy="830997"/>
          </a:xfrm>
          <a:prstGeom prst="rect">
            <a:avLst/>
          </a:prstGeom>
          <a:ln w="76200">
            <a:solidFill>
              <a:schemeClr val="accent1"/>
            </a:solidFill>
          </a:ln>
        </p:spPr>
        <p:txBody>
          <a:bodyPr wrap="square">
            <a:spAutoFit/>
          </a:bodyPr>
          <a:lstStyle/>
          <a:p>
            <a:r>
              <a:rPr lang="tr-TR" sz="2400" dirty="0" err="1" smtClean="0"/>
              <a:t>Hirşutizm</a:t>
            </a:r>
            <a:r>
              <a:rPr lang="tr-TR" sz="2400" dirty="0" smtClean="0"/>
              <a:t> ve anormal </a:t>
            </a:r>
            <a:r>
              <a:rPr lang="tr-TR" sz="2400" dirty="0" err="1" smtClean="0"/>
              <a:t>menstruel</a:t>
            </a:r>
            <a:r>
              <a:rPr lang="tr-TR" sz="2400" dirty="0" smtClean="0"/>
              <a:t> </a:t>
            </a:r>
            <a:r>
              <a:rPr lang="tr-TR" sz="2400" dirty="0" err="1" smtClean="0"/>
              <a:t>siklusu</a:t>
            </a:r>
            <a:r>
              <a:rPr lang="tr-TR" sz="2400" dirty="0" smtClean="0"/>
              <a:t> olanlarda testosteron ölçümü yapılmalıdır. </a:t>
            </a:r>
            <a:endParaRPr lang="tr-T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620688"/>
            <a:ext cx="4896544" cy="5832648"/>
          </a:xfrm>
          <a:noFill/>
          <a:ln w="76200">
            <a:solidFill>
              <a:schemeClr val="tx2"/>
            </a:solidFill>
          </a:ln>
        </p:spPr>
        <p:txBody>
          <a:bodyPr>
            <a:normAutofit fontScale="92500"/>
          </a:bodyPr>
          <a:lstStyle/>
          <a:p>
            <a:pPr>
              <a:buClr>
                <a:schemeClr val="tx2"/>
              </a:buClr>
              <a:buFont typeface="Wingdings" pitchFamily="2" charset="2"/>
              <a:buChar char="v"/>
            </a:pPr>
            <a:r>
              <a:rPr lang="tr-TR" dirty="0" smtClean="0"/>
              <a:t>Ani başlangıçlı, </a:t>
            </a:r>
            <a:r>
              <a:rPr lang="tr-TR" dirty="0" err="1" smtClean="0"/>
              <a:t>virilizasyon</a:t>
            </a:r>
            <a:r>
              <a:rPr lang="tr-TR" dirty="0" smtClean="0"/>
              <a:t> bulguları gösteren yada </a:t>
            </a:r>
            <a:r>
              <a:rPr lang="tr-TR" dirty="0" err="1" smtClean="0"/>
              <a:t>palpabl</a:t>
            </a:r>
            <a:r>
              <a:rPr lang="tr-TR" dirty="0" smtClean="0"/>
              <a:t> </a:t>
            </a:r>
            <a:r>
              <a:rPr lang="tr-TR" dirty="0" err="1" smtClean="0"/>
              <a:t>abdominal</a:t>
            </a:r>
            <a:r>
              <a:rPr lang="tr-TR" dirty="0" smtClean="0"/>
              <a:t> veya </a:t>
            </a:r>
            <a:r>
              <a:rPr lang="tr-TR" dirty="0" err="1" smtClean="0"/>
              <a:t>pelvik</a:t>
            </a:r>
            <a:r>
              <a:rPr lang="tr-TR" dirty="0" smtClean="0"/>
              <a:t> kitlesi olanlar </a:t>
            </a:r>
            <a:r>
              <a:rPr lang="tr-TR" dirty="0" err="1" smtClean="0"/>
              <a:t>androjen</a:t>
            </a:r>
            <a:r>
              <a:rPr lang="tr-TR" dirty="0" smtClean="0"/>
              <a:t> salgılayan tümör açısından kapsamlı değerlendirmeye alınmalıdır.</a:t>
            </a:r>
          </a:p>
          <a:p>
            <a:pPr>
              <a:buClr>
                <a:schemeClr val="tx2"/>
              </a:buClr>
              <a:buFont typeface="Wingdings" pitchFamily="2" charset="2"/>
              <a:buChar char="v"/>
            </a:pPr>
            <a:r>
              <a:rPr lang="tr-TR" b="1" dirty="0" smtClean="0"/>
              <a:t>T</a:t>
            </a:r>
            <a:r>
              <a:rPr lang="en-US" b="1" dirty="0" err="1" smtClean="0"/>
              <a:t>otal</a:t>
            </a:r>
            <a:r>
              <a:rPr lang="en-US" b="1" dirty="0" smtClean="0"/>
              <a:t> </a:t>
            </a:r>
            <a:r>
              <a:rPr lang="en-US" b="1" dirty="0" err="1" smtClean="0"/>
              <a:t>testosteron</a:t>
            </a:r>
            <a:r>
              <a:rPr lang="tr-TR" b="1" dirty="0" smtClean="0"/>
              <a:t>&gt;</a:t>
            </a:r>
            <a:r>
              <a:rPr lang="en-US" b="1" dirty="0" smtClean="0"/>
              <a:t> 200 </a:t>
            </a:r>
            <a:r>
              <a:rPr lang="en-US" b="1" dirty="0" err="1" smtClean="0"/>
              <a:t>ng</a:t>
            </a:r>
            <a:r>
              <a:rPr lang="tr-TR" b="1" dirty="0" smtClean="0"/>
              <a:t>/</a:t>
            </a:r>
            <a:r>
              <a:rPr lang="en-US" b="1" dirty="0" smtClean="0"/>
              <a:t> </a:t>
            </a:r>
            <a:r>
              <a:rPr lang="en-US" b="1" dirty="0" err="1" smtClean="0"/>
              <a:t>dL</a:t>
            </a:r>
            <a:r>
              <a:rPr lang="en-US" b="1" dirty="0" smtClean="0"/>
              <a:t> (6.94 </a:t>
            </a:r>
            <a:r>
              <a:rPr lang="en-US" b="1" dirty="0" err="1" smtClean="0"/>
              <a:t>nmol</a:t>
            </a:r>
            <a:r>
              <a:rPr lang="tr-TR" b="1" dirty="0" smtClean="0"/>
              <a:t> </a:t>
            </a:r>
            <a:r>
              <a:rPr lang="en-US" b="1" dirty="0" smtClean="0"/>
              <a:t>per L)</a:t>
            </a:r>
            <a:r>
              <a:rPr lang="tr-TR" b="1" dirty="0" smtClean="0"/>
              <a:t> </a:t>
            </a:r>
            <a:r>
              <a:rPr lang="tr-TR" b="1" dirty="0" err="1" smtClean="0"/>
              <a:t>androjen</a:t>
            </a:r>
            <a:r>
              <a:rPr lang="tr-TR" b="1" dirty="0" smtClean="0"/>
              <a:t> salgılayan tümör açısından araştırılmalıdır.</a:t>
            </a:r>
            <a:endParaRPr lang="tr-TR" dirty="0" smtClean="0"/>
          </a:p>
          <a:p>
            <a:pPr>
              <a:buClr>
                <a:schemeClr val="tx2"/>
              </a:buClr>
              <a:buFont typeface="Wingdings" pitchFamily="2" charset="2"/>
              <a:buChar char="v"/>
            </a:pPr>
            <a:endParaRPr lang="tr-TR" dirty="0"/>
          </a:p>
        </p:txBody>
      </p:sp>
      <p:pic>
        <p:nvPicPr>
          <p:cNvPr id="4" name="Picture 4" descr="DA2C13FFU8"/>
          <p:cNvPicPr>
            <a:picLocks noChangeAspect="1" noChangeArrowheads="1"/>
          </p:cNvPicPr>
          <p:nvPr/>
        </p:nvPicPr>
        <p:blipFill>
          <a:blip r:embed="rId2" cstate="print"/>
          <a:srcRect/>
          <a:stretch>
            <a:fillRect/>
          </a:stretch>
        </p:blipFill>
        <p:spPr bwMode="auto">
          <a:xfrm>
            <a:off x="5796136" y="1700808"/>
            <a:ext cx="4536504" cy="4536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1700808"/>
            <a:ext cx="7862345" cy="4509120"/>
          </a:xfrm>
          <a:prstGeom prst="rect">
            <a:avLst/>
          </a:prstGeom>
          <a:noFill/>
          <a:ln w="76200">
            <a:solidFill>
              <a:schemeClr val="tx2"/>
            </a:solidFill>
            <a:miter lim="800000"/>
            <a:headEnd/>
            <a:tailEnd/>
          </a:ln>
        </p:spPr>
      </p:pic>
      <p:sp>
        <p:nvSpPr>
          <p:cNvPr id="3" name="2 Başlık"/>
          <p:cNvSpPr>
            <a:spLocks noGrp="1"/>
          </p:cNvSpPr>
          <p:nvPr>
            <p:ph type="title"/>
          </p:nvPr>
        </p:nvSpPr>
        <p:spPr>
          <a:solidFill>
            <a:schemeClr val="tx2"/>
          </a:solidFill>
        </p:spPr>
        <p:txBody>
          <a:bodyPr>
            <a:normAutofit fontScale="90000"/>
          </a:bodyPr>
          <a:lstStyle/>
          <a:p>
            <a:r>
              <a:rPr lang="tr-TR" b="1" dirty="0" smtClean="0">
                <a:solidFill>
                  <a:schemeClr val="bg1"/>
                </a:solidFill>
              </a:rPr>
              <a:t>Geç Başlayan </a:t>
            </a:r>
            <a:r>
              <a:rPr lang="tr-TR" b="1" dirty="0" err="1" smtClean="0">
                <a:solidFill>
                  <a:schemeClr val="bg1"/>
                </a:solidFill>
              </a:rPr>
              <a:t>Kongenital</a:t>
            </a:r>
            <a:r>
              <a:rPr lang="tr-TR" b="1" dirty="0" smtClean="0">
                <a:solidFill>
                  <a:schemeClr val="bg1"/>
                </a:solidFill>
              </a:rPr>
              <a:t> Adrenal </a:t>
            </a:r>
            <a:r>
              <a:rPr lang="tr-TR" b="1" dirty="0" err="1" smtClean="0">
                <a:solidFill>
                  <a:schemeClr val="bg1"/>
                </a:solidFill>
              </a:rPr>
              <a:t>Hiperplazi</a:t>
            </a:r>
            <a:r>
              <a:rPr lang="tr-TR" b="1" dirty="0" smtClean="0">
                <a:solidFill>
                  <a:schemeClr val="bg1"/>
                </a:solidFill>
              </a:rPr>
              <a:t> </a:t>
            </a:r>
            <a:endParaRPr lang="tr-TR"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normAutofit fontScale="90000"/>
          </a:bodyPr>
          <a:lstStyle/>
          <a:p>
            <a:r>
              <a:rPr lang="tr-TR" b="1" dirty="0" smtClean="0">
                <a:solidFill>
                  <a:schemeClr val="bg1"/>
                </a:solidFill>
              </a:rPr>
              <a:t>KONJENİTAL ADRENAL HİPERPLAZİDE TANI</a:t>
            </a:r>
            <a:endParaRPr lang="tr-TR" dirty="0">
              <a:solidFill>
                <a:schemeClr val="bg1"/>
              </a:solidFill>
            </a:endParaRPr>
          </a:p>
        </p:txBody>
      </p:sp>
      <p:pic>
        <p:nvPicPr>
          <p:cNvPr id="3083" name="Picture 11"/>
          <p:cNvPicPr>
            <a:picLocks noChangeAspect="1" noChangeArrowheads="1"/>
          </p:cNvPicPr>
          <p:nvPr/>
        </p:nvPicPr>
        <p:blipFill>
          <a:blip r:embed="rId2" cstate="print"/>
          <a:srcRect/>
          <a:stretch>
            <a:fillRect/>
          </a:stretch>
        </p:blipFill>
        <p:spPr bwMode="auto">
          <a:xfrm>
            <a:off x="467544" y="1700808"/>
            <a:ext cx="8357464" cy="4536504"/>
          </a:xfrm>
          <a:prstGeom prst="rect">
            <a:avLst/>
          </a:prstGeom>
          <a:noFill/>
          <a:ln w="76200">
            <a:solidFill>
              <a:schemeClr val="tx2"/>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1556792"/>
            <a:ext cx="8352928" cy="3970318"/>
          </a:xfrm>
          <a:prstGeom prst="rect">
            <a:avLst/>
          </a:prstGeom>
        </p:spPr>
        <p:txBody>
          <a:bodyPr wrap="square">
            <a:spAutoFit/>
          </a:bodyPr>
          <a:lstStyle/>
          <a:p>
            <a:pPr>
              <a:lnSpc>
                <a:spcPct val="150000"/>
              </a:lnSpc>
              <a:buClr>
                <a:schemeClr val="tx2"/>
              </a:buClr>
              <a:buFont typeface="Wingdings" pitchFamily="2" charset="2"/>
              <a:buChar char="v"/>
            </a:pPr>
            <a:r>
              <a:rPr lang="tr-TR" sz="2400" b="1" dirty="0" smtClean="0"/>
              <a:t>Oral </a:t>
            </a:r>
            <a:r>
              <a:rPr lang="tr-TR" sz="2400" b="1" dirty="0" err="1" smtClean="0"/>
              <a:t>Kontraseptifler</a:t>
            </a:r>
            <a:r>
              <a:rPr lang="tr-TR" sz="2400" b="1" dirty="0" smtClean="0"/>
              <a:t>, </a:t>
            </a:r>
            <a:r>
              <a:rPr lang="tr-TR" sz="2400" b="1" dirty="0" err="1" smtClean="0"/>
              <a:t>Medroksiprogesteron</a:t>
            </a:r>
            <a:endParaRPr lang="tr-TR" sz="2400" b="1" dirty="0" smtClean="0"/>
          </a:p>
          <a:p>
            <a:pPr>
              <a:lnSpc>
                <a:spcPct val="150000"/>
              </a:lnSpc>
              <a:buClr>
                <a:schemeClr val="tx2"/>
              </a:buClr>
              <a:buFont typeface="Wingdings" pitchFamily="2" charset="2"/>
              <a:buChar char="v"/>
            </a:pPr>
            <a:r>
              <a:rPr lang="it-IT" sz="2400" b="1" dirty="0" smtClean="0"/>
              <a:t>Antiandrojen tedavi</a:t>
            </a:r>
            <a:endParaRPr lang="tr-TR" sz="2400" b="1" dirty="0" smtClean="0"/>
          </a:p>
          <a:p>
            <a:pPr>
              <a:lnSpc>
                <a:spcPct val="150000"/>
              </a:lnSpc>
              <a:buClr>
                <a:schemeClr val="tx2"/>
              </a:buClr>
              <a:buFont typeface="Wingdings" pitchFamily="2" charset="2"/>
              <a:buChar char="v"/>
            </a:pPr>
            <a:r>
              <a:rPr lang="tr-TR" sz="2400" b="1" dirty="0" smtClean="0"/>
              <a:t>Uzun etkili </a:t>
            </a:r>
            <a:r>
              <a:rPr lang="tr-TR" sz="2400" b="1" dirty="0" err="1" smtClean="0"/>
              <a:t>GnRH</a:t>
            </a:r>
            <a:r>
              <a:rPr lang="tr-TR" sz="2400" b="1" dirty="0" smtClean="0"/>
              <a:t> </a:t>
            </a:r>
            <a:r>
              <a:rPr lang="tr-TR" sz="2400" b="1" dirty="0" err="1" smtClean="0"/>
              <a:t>agonistleri</a:t>
            </a:r>
            <a:endParaRPr lang="tr-TR" sz="2400" b="1" dirty="0" smtClean="0"/>
          </a:p>
          <a:p>
            <a:pPr>
              <a:lnSpc>
                <a:spcPct val="150000"/>
              </a:lnSpc>
              <a:buClr>
                <a:schemeClr val="tx2"/>
              </a:buClr>
              <a:buFont typeface="Wingdings" pitchFamily="2" charset="2"/>
              <a:buChar char="v"/>
            </a:pPr>
            <a:r>
              <a:rPr lang="tr-TR" sz="2400" b="1" dirty="0" err="1" smtClean="0"/>
              <a:t>Glukortikoidler</a:t>
            </a:r>
            <a:endParaRPr lang="tr-TR" sz="2400" b="1" dirty="0" smtClean="0"/>
          </a:p>
          <a:p>
            <a:pPr>
              <a:lnSpc>
                <a:spcPct val="150000"/>
              </a:lnSpc>
              <a:buClr>
                <a:schemeClr val="tx2"/>
              </a:buClr>
              <a:buFont typeface="Wingdings" pitchFamily="2" charset="2"/>
              <a:buChar char="v"/>
            </a:pPr>
            <a:r>
              <a:rPr lang="tr-TR" sz="2400" b="1" dirty="0" err="1" smtClean="0"/>
              <a:t>Ketokonazol</a:t>
            </a:r>
            <a:endParaRPr lang="tr-TR" sz="2400" b="1" dirty="0" smtClean="0"/>
          </a:p>
          <a:p>
            <a:pPr>
              <a:lnSpc>
                <a:spcPct val="150000"/>
              </a:lnSpc>
              <a:buClr>
                <a:schemeClr val="tx2"/>
              </a:buClr>
              <a:buFont typeface="Wingdings" pitchFamily="2" charset="2"/>
              <a:buChar char="v"/>
            </a:pPr>
            <a:r>
              <a:rPr lang="tr-TR" sz="2400" b="1" dirty="0" err="1" smtClean="0"/>
              <a:t>Simetidin</a:t>
            </a:r>
            <a:endParaRPr lang="tr-TR" sz="2400" b="1" dirty="0" smtClean="0"/>
          </a:p>
          <a:p>
            <a:pPr>
              <a:lnSpc>
                <a:spcPct val="150000"/>
              </a:lnSpc>
              <a:buClr>
                <a:schemeClr val="tx2"/>
              </a:buClr>
              <a:buFont typeface="Wingdings" pitchFamily="2" charset="2"/>
              <a:buChar char="v"/>
            </a:pPr>
            <a:r>
              <a:rPr lang="tr-TR" sz="2400" b="1" dirty="0" err="1" smtClean="0"/>
              <a:t>İnsülin</a:t>
            </a:r>
            <a:r>
              <a:rPr lang="tr-TR" sz="2400" b="1" dirty="0" smtClean="0"/>
              <a:t> Duyarlaştırıcı İlaçlar( </a:t>
            </a:r>
            <a:r>
              <a:rPr lang="tr-TR" sz="2400" b="1" dirty="0" err="1" smtClean="0"/>
              <a:t>Metformin</a:t>
            </a:r>
            <a:r>
              <a:rPr lang="tr-TR" sz="2400" b="1" dirty="0" smtClean="0"/>
              <a:t>, </a:t>
            </a:r>
            <a:r>
              <a:rPr lang="tr-TR" sz="2400" b="1" dirty="0" err="1" smtClean="0"/>
              <a:t>Troglitazon</a:t>
            </a:r>
            <a:r>
              <a:rPr lang="tr-TR" sz="2400" b="1" dirty="0" smtClean="0"/>
              <a:t>)</a:t>
            </a:r>
            <a:endParaRPr lang="tr-TR" sz="2400" dirty="0"/>
          </a:p>
        </p:txBody>
      </p:sp>
      <p:sp>
        <p:nvSpPr>
          <p:cNvPr id="5" name="4 Başlık"/>
          <p:cNvSpPr>
            <a:spLocks noGrp="1"/>
          </p:cNvSpPr>
          <p:nvPr>
            <p:ph type="title"/>
          </p:nvPr>
        </p:nvSpPr>
        <p:spPr>
          <a:solidFill>
            <a:schemeClr val="tx2"/>
          </a:solidFill>
        </p:spPr>
        <p:txBody>
          <a:bodyPr>
            <a:normAutofit/>
          </a:bodyPr>
          <a:lstStyle/>
          <a:p>
            <a:r>
              <a:rPr lang="tr-TR" b="1" dirty="0" smtClean="0">
                <a:solidFill>
                  <a:schemeClr val="bg1"/>
                </a:solidFill>
              </a:rPr>
              <a:t>FARMAKOLOJİK TEDAVİ</a:t>
            </a:r>
            <a:endParaRPr lang="tr-TR" dirty="0">
              <a:solidFill>
                <a:schemeClr val="bg1"/>
              </a:solidFill>
            </a:endParaRPr>
          </a:p>
        </p:txBody>
      </p:sp>
      <p:sp>
        <p:nvSpPr>
          <p:cNvPr id="6" name="5 Dikdörtgen"/>
          <p:cNvSpPr/>
          <p:nvPr/>
        </p:nvSpPr>
        <p:spPr>
          <a:xfrm>
            <a:off x="1403648" y="5805264"/>
            <a:ext cx="7128792" cy="646331"/>
          </a:xfrm>
          <a:prstGeom prst="rect">
            <a:avLst/>
          </a:prstGeom>
          <a:solidFill>
            <a:schemeClr val="accent1"/>
          </a:solidFill>
        </p:spPr>
        <p:txBody>
          <a:bodyPr wrap="square">
            <a:spAutoFit/>
          </a:bodyPr>
          <a:lstStyle/>
          <a:p>
            <a:r>
              <a:rPr lang="tr-TR" sz="3600" dirty="0" smtClean="0">
                <a:solidFill>
                  <a:schemeClr val="bg1"/>
                </a:solidFill>
              </a:rPr>
              <a:t>Cevap en erken 6 ayda  </a:t>
            </a:r>
            <a:r>
              <a:rPr lang="tr-TR" sz="3600" dirty="0" err="1" smtClean="0">
                <a:solidFill>
                  <a:schemeClr val="bg1"/>
                </a:solidFill>
              </a:rPr>
              <a:t>farkedilir</a:t>
            </a:r>
            <a:r>
              <a:rPr lang="tr-TR" sz="3600" dirty="0" smtClean="0">
                <a:solidFill>
                  <a:schemeClr val="bg1"/>
                </a:solidFill>
              </a:rPr>
              <a:t>!!!!!</a:t>
            </a: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1124744"/>
            <a:ext cx="7056784" cy="4616648"/>
          </a:xfrm>
          <a:prstGeom prst="rect">
            <a:avLst/>
          </a:prstGeom>
        </p:spPr>
        <p:txBody>
          <a:bodyPr wrap="square">
            <a:spAutoFit/>
          </a:bodyPr>
          <a:lstStyle/>
          <a:p>
            <a:pPr>
              <a:lnSpc>
                <a:spcPct val="150000"/>
              </a:lnSpc>
              <a:buClr>
                <a:schemeClr val="tx2"/>
              </a:buClr>
              <a:buFont typeface="Wingdings" pitchFamily="2" charset="2"/>
              <a:buChar char="v"/>
            </a:pPr>
            <a:endParaRPr lang="tr-TR" sz="2800" b="1" dirty="0" smtClean="0"/>
          </a:p>
          <a:p>
            <a:pPr>
              <a:lnSpc>
                <a:spcPct val="150000"/>
              </a:lnSpc>
              <a:buClr>
                <a:schemeClr val="tx2"/>
              </a:buClr>
              <a:buFont typeface="Wingdings" pitchFamily="2" charset="2"/>
              <a:buChar char="v"/>
            </a:pPr>
            <a:r>
              <a:rPr lang="tr-TR" sz="2800" i="1" dirty="0" smtClean="0"/>
              <a:t> </a:t>
            </a:r>
            <a:r>
              <a:rPr lang="tr-TR" sz="2800" b="1" i="1" dirty="0" smtClean="0"/>
              <a:t>LH </a:t>
            </a:r>
            <a:r>
              <a:rPr lang="tr-TR" sz="2800" b="1" i="1" dirty="0" err="1" smtClean="0"/>
              <a:t>inhibisyonu</a:t>
            </a:r>
            <a:endParaRPr lang="tr-TR" sz="2800" b="1" i="1" dirty="0" smtClean="0"/>
          </a:p>
          <a:p>
            <a:pPr>
              <a:lnSpc>
                <a:spcPct val="150000"/>
              </a:lnSpc>
              <a:buClr>
                <a:schemeClr val="tx2"/>
              </a:buClr>
              <a:buFont typeface="Wingdings" pitchFamily="2" charset="2"/>
              <a:buChar char="v"/>
            </a:pPr>
            <a:r>
              <a:rPr lang="tr-TR" sz="2800" b="1" dirty="0" smtClean="0"/>
              <a:t> SHBG yapımının arttırılması</a:t>
            </a:r>
          </a:p>
          <a:p>
            <a:pPr>
              <a:lnSpc>
                <a:spcPct val="150000"/>
              </a:lnSpc>
              <a:buClr>
                <a:schemeClr val="tx2"/>
              </a:buClr>
              <a:buFont typeface="Wingdings" pitchFamily="2" charset="2"/>
              <a:buChar char="v"/>
            </a:pPr>
            <a:r>
              <a:rPr lang="tr-TR" sz="2800" b="1" dirty="0" smtClean="0"/>
              <a:t> </a:t>
            </a:r>
            <a:r>
              <a:rPr lang="tr-TR" sz="2800" b="1" dirty="0" err="1" smtClean="0"/>
              <a:t>Androjenik</a:t>
            </a:r>
            <a:r>
              <a:rPr lang="tr-TR" sz="2800" b="1" dirty="0" smtClean="0"/>
              <a:t> aktivitesi düşük </a:t>
            </a:r>
            <a:r>
              <a:rPr lang="tr-TR" sz="2800" b="1" dirty="0" err="1" smtClean="0"/>
              <a:t>projestinler</a:t>
            </a:r>
            <a:endParaRPr lang="tr-TR" sz="2800" b="1" dirty="0" smtClean="0"/>
          </a:p>
          <a:p>
            <a:pPr lvl="1">
              <a:lnSpc>
                <a:spcPct val="150000"/>
              </a:lnSpc>
              <a:buClr>
                <a:schemeClr val="tx2"/>
              </a:buClr>
              <a:buFont typeface="Wingdings" pitchFamily="2" charset="2"/>
              <a:buChar char="ü"/>
            </a:pPr>
            <a:r>
              <a:rPr lang="tr-TR" sz="2800" b="1" dirty="0" err="1" smtClean="0"/>
              <a:t>norethindron</a:t>
            </a:r>
            <a:endParaRPr lang="tr-TR" sz="2800" b="1" dirty="0" smtClean="0"/>
          </a:p>
          <a:p>
            <a:pPr lvl="1">
              <a:lnSpc>
                <a:spcPct val="150000"/>
              </a:lnSpc>
              <a:buClr>
                <a:schemeClr val="tx2"/>
              </a:buClr>
              <a:buFont typeface="Wingdings" pitchFamily="2" charset="2"/>
              <a:buChar char="ü"/>
            </a:pPr>
            <a:r>
              <a:rPr lang="tr-TR" sz="2800" b="1" dirty="0" smtClean="0"/>
              <a:t> </a:t>
            </a:r>
            <a:r>
              <a:rPr lang="tr-TR" sz="2800" b="1" dirty="0" err="1" smtClean="0"/>
              <a:t>desogestrel</a:t>
            </a:r>
            <a:endParaRPr lang="tr-TR" sz="2800" b="1" dirty="0" smtClean="0"/>
          </a:p>
          <a:p>
            <a:pPr lvl="1">
              <a:lnSpc>
                <a:spcPct val="150000"/>
              </a:lnSpc>
              <a:buClr>
                <a:schemeClr val="tx2"/>
              </a:buClr>
              <a:buFont typeface="Wingdings" pitchFamily="2" charset="2"/>
              <a:buChar char="ü"/>
            </a:pPr>
            <a:r>
              <a:rPr lang="tr-TR" sz="2800" b="1" dirty="0" err="1" smtClean="0"/>
              <a:t>norgestimate</a:t>
            </a:r>
            <a:endParaRPr lang="tr-TR" sz="2800" dirty="0"/>
          </a:p>
        </p:txBody>
      </p:sp>
      <p:sp>
        <p:nvSpPr>
          <p:cNvPr id="3" name="2 Başlık"/>
          <p:cNvSpPr>
            <a:spLocks noGrp="1"/>
          </p:cNvSpPr>
          <p:nvPr>
            <p:ph type="title"/>
          </p:nvPr>
        </p:nvSpPr>
        <p:spPr>
          <a:solidFill>
            <a:schemeClr val="tx2"/>
          </a:solidFill>
        </p:spPr>
        <p:txBody>
          <a:bodyPr>
            <a:normAutofit/>
          </a:bodyPr>
          <a:lstStyle/>
          <a:p>
            <a:r>
              <a:rPr lang="tr-TR" b="1" dirty="0" smtClean="0">
                <a:solidFill>
                  <a:schemeClr val="bg1"/>
                </a:solidFill>
              </a:rPr>
              <a:t>ORAL</a:t>
            </a:r>
            <a:r>
              <a:rPr lang="tr-TR" b="1" dirty="0" smtClean="0"/>
              <a:t> </a:t>
            </a:r>
            <a:r>
              <a:rPr lang="tr-TR" b="1" dirty="0" smtClean="0">
                <a:solidFill>
                  <a:schemeClr val="bg1"/>
                </a:solidFill>
              </a:rPr>
              <a:t>KONTRASEPTİFLER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solidFill>
            <a:schemeClr val="tx2"/>
          </a:solidFill>
        </p:spPr>
        <p:txBody>
          <a:bodyPr/>
          <a:lstStyle/>
          <a:p>
            <a:r>
              <a:rPr lang="tr-TR" dirty="0" err="1">
                <a:solidFill>
                  <a:schemeClr val="bg1"/>
                </a:solidFill>
              </a:rPr>
              <a:t>Virilizasyon</a:t>
            </a:r>
            <a:r>
              <a:rPr lang="tr-TR" dirty="0">
                <a:solidFill>
                  <a:schemeClr val="bg1"/>
                </a:solidFill>
              </a:rPr>
              <a:t> </a:t>
            </a:r>
          </a:p>
        </p:txBody>
      </p:sp>
      <p:sp>
        <p:nvSpPr>
          <p:cNvPr id="183299" name="Rectangle 3"/>
          <p:cNvSpPr>
            <a:spLocks noGrp="1" noChangeArrowheads="1"/>
          </p:cNvSpPr>
          <p:nvPr>
            <p:ph type="body" idx="1"/>
          </p:nvPr>
        </p:nvSpPr>
        <p:spPr/>
        <p:txBody>
          <a:bodyPr/>
          <a:lstStyle/>
          <a:p>
            <a:pPr>
              <a:lnSpc>
                <a:spcPct val="80000"/>
              </a:lnSpc>
              <a:buClr>
                <a:schemeClr val="tx2"/>
              </a:buClr>
              <a:buFont typeface="Wingdings" pitchFamily="2" charset="2"/>
              <a:buChar char="v"/>
            </a:pPr>
            <a:r>
              <a:rPr lang="tr-TR" sz="2800" dirty="0" err="1"/>
              <a:t>Kliteromegali</a:t>
            </a:r>
            <a:r>
              <a:rPr lang="tr-TR" sz="2800" dirty="0"/>
              <a:t> (</a:t>
            </a:r>
            <a:r>
              <a:rPr lang="tr-TR" sz="2800" dirty="0" err="1"/>
              <a:t>transvers</a:t>
            </a:r>
            <a:r>
              <a:rPr lang="tr-TR" sz="2800" dirty="0"/>
              <a:t> çap &gt;10 mm)</a:t>
            </a:r>
          </a:p>
          <a:p>
            <a:pPr>
              <a:lnSpc>
                <a:spcPct val="80000"/>
              </a:lnSpc>
              <a:buClr>
                <a:schemeClr val="tx2"/>
              </a:buClr>
              <a:buFont typeface="Wingdings" pitchFamily="2" charset="2"/>
              <a:buChar char="v"/>
            </a:pPr>
            <a:r>
              <a:rPr lang="tr-TR" sz="2800" dirty="0"/>
              <a:t>Ses kalınlaşması</a:t>
            </a:r>
          </a:p>
          <a:p>
            <a:pPr>
              <a:lnSpc>
                <a:spcPct val="80000"/>
              </a:lnSpc>
              <a:buClr>
                <a:schemeClr val="tx2"/>
              </a:buClr>
              <a:buFont typeface="Wingdings" pitchFamily="2" charset="2"/>
              <a:buChar char="v"/>
            </a:pPr>
            <a:r>
              <a:rPr lang="tr-TR" sz="2800" dirty="0"/>
              <a:t>Şiddetli </a:t>
            </a:r>
            <a:r>
              <a:rPr lang="tr-TR" sz="2800" dirty="0" err="1"/>
              <a:t>hirşutizm</a:t>
            </a:r>
            <a:endParaRPr lang="tr-TR" sz="2800" dirty="0"/>
          </a:p>
          <a:p>
            <a:pPr>
              <a:lnSpc>
                <a:spcPct val="80000"/>
              </a:lnSpc>
              <a:buClr>
                <a:schemeClr val="tx2"/>
              </a:buClr>
              <a:buFont typeface="Wingdings" pitchFamily="2" charset="2"/>
              <a:buChar char="v"/>
            </a:pPr>
            <a:r>
              <a:rPr lang="tr-TR" sz="2800" dirty="0"/>
              <a:t>Akne </a:t>
            </a:r>
          </a:p>
          <a:p>
            <a:pPr>
              <a:lnSpc>
                <a:spcPct val="80000"/>
              </a:lnSpc>
              <a:buClr>
                <a:schemeClr val="tx2"/>
              </a:buClr>
              <a:buFont typeface="Wingdings" pitchFamily="2" charset="2"/>
              <a:buChar char="v"/>
            </a:pPr>
            <a:r>
              <a:rPr lang="tr-TR" sz="2800" dirty="0" err="1"/>
              <a:t>Sebore</a:t>
            </a:r>
            <a:endParaRPr lang="tr-TR" sz="2800" dirty="0"/>
          </a:p>
          <a:p>
            <a:pPr>
              <a:lnSpc>
                <a:spcPct val="80000"/>
              </a:lnSpc>
              <a:buClr>
                <a:schemeClr val="tx2"/>
              </a:buClr>
              <a:buFont typeface="Wingdings" pitchFamily="2" charset="2"/>
              <a:buChar char="v"/>
            </a:pPr>
            <a:r>
              <a:rPr lang="tr-TR" sz="2800" dirty="0" err="1"/>
              <a:t>Adele</a:t>
            </a:r>
            <a:r>
              <a:rPr lang="tr-TR" sz="2800" dirty="0"/>
              <a:t> kitlesinde artma</a:t>
            </a:r>
          </a:p>
          <a:p>
            <a:pPr>
              <a:lnSpc>
                <a:spcPct val="80000"/>
              </a:lnSpc>
              <a:buClr>
                <a:schemeClr val="tx2"/>
              </a:buClr>
              <a:buFont typeface="Wingdings" pitchFamily="2" charset="2"/>
              <a:buChar char="v"/>
            </a:pPr>
            <a:r>
              <a:rPr lang="tr-TR" sz="2800" dirty="0"/>
              <a:t>Memelerde </a:t>
            </a:r>
            <a:r>
              <a:rPr lang="tr-TR" sz="2800" dirty="0" err="1"/>
              <a:t>atrofi</a:t>
            </a:r>
            <a:endParaRPr lang="tr-TR" sz="2800" dirty="0"/>
          </a:p>
          <a:p>
            <a:pPr>
              <a:lnSpc>
                <a:spcPct val="80000"/>
              </a:lnSpc>
              <a:buClr>
                <a:schemeClr val="tx2"/>
              </a:buClr>
              <a:buFont typeface="Wingdings" pitchFamily="2" charset="2"/>
              <a:buChar char="v"/>
            </a:pPr>
            <a:r>
              <a:rPr lang="tr-TR" sz="2800" dirty="0" err="1"/>
              <a:t>Vajinal</a:t>
            </a:r>
            <a:r>
              <a:rPr lang="tr-TR" sz="2800" dirty="0"/>
              <a:t> kuruluk</a:t>
            </a:r>
          </a:p>
          <a:p>
            <a:pPr>
              <a:lnSpc>
                <a:spcPct val="80000"/>
              </a:lnSpc>
              <a:buClr>
                <a:schemeClr val="tx2"/>
              </a:buClr>
              <a:buFont typeface="Wingdings" pitchFamily="2" charset="2"/>
              <a:buChar char="v"/>
            </a:pPr>
            <a:r>
              <a:rPr lang="tr-TR" sz="2800" dirty="0" err="1"/>
              <a:t>Androjenik</a:t>
            </a:r>
            <a:r>
              <a:rPr lang="tr-TR" sz="2800" dirty="0"/>
              <a:t> </a:t>
            </a:r>
            <a:r>
              <a:rPr lang="tr-TR" sz="2800" dirty="0" err="1"/>
              <a:t>alopesi</a:t>
            </a:r>
            <a:endParaRPr lang="tr-TR" sz="2800" dirty="0"/>
          </a:p>
          <a:p>
            <a:pPr>
              <a:lnSpc>
                <a:spcPct val="80000"/>
              </a:lnSpc>
              <a:buClr>
                <a:schemeClr val="tx2"/>
              </a:buClr>
              <a:buFont typeface="Wingdings" pitchFamily="2" charset="2"/>
              <a:buChar char="v"/>
            </a:pPr>
            <a:r>
              <a:rPr lang="tr-TR" sz="2800" dirty="0"/>
              <a:t>Erkek </a:t>
            </a:r>
            <a:r>
              <a:rPr lang="tr-TR" sz="2800" dirty="0" err="1"/>
              <a:t>sekonder</a:t>
            </a:r>
            <a:r>
              <a:rPr lang="tr-TR" sz="2800" dirty="0"/>
              <a:t> seks </a:t>
            </a:r>
            <a:r>
              <a:rPr lang="tr-TR" sz="2800" dirty="0" err="1"/>
              <a:t>karekterlerinin</a:t>
            </a:r>
            <a:r>
              <a:rPr lang="tr-TR" sz="2800" dirty="0"/>
              <a:t> gelişmesi</a:t>
            </a:r>
          </a:p>
          <a:p>
            <a:pPr>
              <a:lnSpc>
                <a:spcPct val="80000"/>
              </a:lnSpc>
              <a:buClr>
                <a:schemeClr val="tx2"/>
              </a:buClr>
              <a:buFont typeface="Wingdings" pitchFamily="2" charset="2"/>
              <a:buChar char="v"/>
            </a:pPr>
            <a:endParaRPr lang="tr-T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smtClean="0">
                <a:solidFill>
                  <a:schemeClr val="bg1"/>
                </a:solidFill>
              </a:rPr>
              <a:t>Doz </a:t>
            </a:r>
            <a:endParaRPr lang="tr-TR" dirty="0">
              <a:solidFill>
                <a:schemeClr val="bg1"/>
              </a:solidFill>
            </a:endParaRPr>
          </a:p>
        </p:txBody>
      </p:sp>
      <p:sp>
        <p:nvSpPr>
          <p:cNvPr id="3" name="2 İçerik Yer Tutucusu"/>
          <p:cNvSpPr>
            <a:spLocks noGrp="1"/>
          </p:cNvSpPr>
          <p:nvPr>
            <p:ph idx="1"/>
          </p:nvPr>
        </p:nvSpPr>
        <p:spPr/>
        <p:txBody>
          <a:bodyPr>
            <a:normAutofit/>
          </a:bodyPr>
          <a:lstStyle/>
          <a:p>
            <a:r>
              <a:rPr lang="en-US" b="1" dirty="0" smtClean="0"/>
              <a:t>30</a:t>
            </a:r>
            <a:r>
              <a:rPr lang="el-GR" b="1" dirty="0" smtClean="0"/>
              <a:t>ϻ</a:t>
            </a:r>
            <a:r>
              <a:rPr lang="en-US" b="1" dirty="0" smtClean="0"/>
              <a:t>g  </a:t>
            </a:r>
            <a:r>
              <a:rPr lang="en-US" b="1" dirty="0" err="1" smtClean="0"/>
              <a:t>eti</a:t>
            </a:r>
            <a:r>
              <a:rPr lang="tr-TR" b="1" dirty="0" err="1" smtClean="0"/>
              <a:t>ni</a:t>
            </a:r>
            <a:r>
              <a:rPr lang="en-US" b="1" dirty="0" smtClean="0"/>
              <a:t>l </a:t>
            </a:r>
            <a:r>
              <a:rPr lang="en-US" b="1" dirty="0" err="1" smtClean="0"/>
              <a:t>estradiol</a:t>
            </a:r>
            <a:r>
              <a:rPr lang="en-US" b="1" dirty="0" smtClean="0"/>
              <a:t> </a:t>
            </a:r>
            <a:r>
              <a:rPr lang="tr-TR" dirty="0" smtClean="0"/>
              <a:t>ve </a:t>
            </a:r>
            <a:r>
              <a:rPr lang="en-US" dirty="0" smtClean="0"/>
              <a:t>1mg</a:t>
            </a:r>
            <a:r>
              <a:rPr lang="tr-TR" dirty="0" smtClean="0"/>
              <a:t> </a:t>
            </a:r>
            <a:r>
              <a:rPr lang="en-US" dirty="0" smtClean="0"/>
              <a:t> s</a:t>
            </a:r>
            <a:r>
              <a:rPr lang="tr-TR" dirty="0" smtClean="0"/>
              <a:t>e</a:t>
            </a:r>
            <a:r>
              <a:rPr lang="en-US" dirty="0" err="1" smtClean="0"/>
              <a:t>nteti</a:t>
            </a:r>
            <a:r>
              <a:rPr lang="tr-TR" dirty="0" smtClean="0"/>
              <a:t>k</a:t>
            </a:r>
            <a:r>
              <a:rPr lang="en-US" dirty="0" smtClean="0"/>
              <a:t> progestin.</a:t>
            </a:r>
            <a:endParaRPr lang="tr-TR" dirty="0" smtClean="0"/>
          </a:p>
          <a:p>
            <a:r>
              <a:rPr lang="tr-TR" dirty="0" smtClean="0"/>
              <a:t>Çok düşük doz </a:t>
            </a:r>
            <a:r>
              <a:rPr lang="tr-TR" dirty="0" err="1" smtClean="0"/>
              <a:t>estrojen</a:t>
            </a:r>
            <a:r>
              <a:rPr lang="tr-TR" dirty="0" smtClean="0"/>
              <a:t> içeren preparatlar uygun değil!!!!!</a:t>
            </a:r>
          </a:p>
          <a:p>
            <a:endParaRPr lang="tr-TR"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88913"/>
            <a:ext cx="9144000" cy="492125"/>
          </a:xfrm>
        </p:spPr>
        <p:txBody>
          <a:bodyPr>
            <a:normAutofit fontScale="90000"/>
          </a:bodyPr>
          <a:lstStyle/>
          <a:p>
            <a:r>
              <a:rPr lang="en-US" sz="4800"/>
              <a:t> Progestin</a:t>
            </a:r>
            <a:r>
              <a:rPr lang="tr-TR" sz="4800"/>
              <a:t>lerin Sınıflandırması</a:t>
            </a:r>
            <a:endParaRPr lang="en-US" sz="4800"/>
          </a:p>
        </p:txBody>
      </p:sp>
      <p:sp>
        <p:nvSpPr>
          <p:cNvPr id="4099" name="AutoShape 3"/>
          <p:cNvSpPr>
            <a:spLocks noChangeArrowheads="1"/>
          </p:cNvSpPr>
          <p:nvPr/>
        </p:nvSpPr>
        <p:spPr bwMode="blackWhite">
          <a:xfrm>
            <a:off x="3081338" y="806450"/>
            <a:ext cx="1876425" cy="508000"/>
          </a:xfrm>
          <a:prstGeom prst="roundRect">
            <a:avLst>
              <a:gd name="adj" fmla="val 12495"/>
            </a:avLst>
          </a:prstGeom>
          <a:noFill/>
          <a:ln w="12700">
            <a:noFill/>
            <a:round/>
            <a:headEnd/>
            <a:tailEnd/>
          </a:ln>
          <a:effectLst/>
        </p:spPr>
        <p:txBody>
          <a:bodyPr lIns="90488" tIns="44450" rIns="90488" bIns="44450" anchor="ctr" anchorCtr="1"/>
          <a:lstStyle/>
          <a:p>
            <a:pPr algn="ctr" eaLnBrk="0" hangingPunct="0"/>
            <a:r>
              <a:rPr lang="en-US" b="1" dirty="0">
                <a:effectLst>
                  <a:outerShdw blurRad="38100" dist="38100" dir="2700000" algn="tl">
                    <a:srgbClr val="000000"/>
                  </a:outerShdw>
                </a:effectLst>
                <a:latin typeface="Arial" charset="0"/>
              </a:rPr>
              <a:t>Steroid</a:t>
            </a:r>
            <a:r>
              <a:rPr lang="tr-TR" b="1" dirty="0" err="1">
                <a:effectLst>
                  <a:outerShdw blurRad="38100" dist="38100" dir="2700000" algn="tl">
                    <a:srgbClr val="000000"/>
                  </a:outerShdw>
                </a:effectLst>
                <a:latin typeface="Arial" charset="0"/>
              </a:rPr>
              <a:t>ler</a:t>
            </a:r>
            <a:endParaRPr lang="en-US" dirty="0">
              <a:effectLst>
                <a:outerShdw blurRad="38100" dist="38100" dir="2700000" algn="tl">
                  <a:srgbClr val="000000"/>
                </a:outerShdw>
              </a:effectLst>
              <a:latin typeface="Arial" charset="0"/>
            </a:endParaRPr>
          </a:p>
        </p:txBody>
      </p:sp>
      <p:sp>
        <p:nvSpPr>
          <p:cNvPr id="4100" name="AutoShape 4"/>
          <p:cNvSpPr>
            <a:spLocks noChangeArrowheads="1"/>
          </p:cNvSpPr>
          <p:nvPr/>
        </p:nvSpPr>
        <p:spPr bwMode="blackWhite">
          <a:xfrm>
            <a:off x="560639" y="1032751"/>
            <a:ext cx="1990224" cy="693574"/>
          </a:xfrm>
          <a:prstGeom prst="roundRect">
            <a:avLst>
              <a:gd name="adj" fmla="val 12495"/>
            </a:avLst>
          </a:prstGeom>
          <a:noFill/>
          <a:ln w="12700">
            <a:noFill/>
            <a:round/>
            <a:headEnd/>
            <a:tailEnd/>
          </a:ln>
          <a:effectLst/>
        </p:spPr>
        <p:txBody>
          <a:bodyPr wrap="none" lIns="90488" tIns="44450" rIns="90488" bIns="44450" anchor="ctr" anchorCtr="1">
            <a:spAutoFit/>
          </a:bodyPr>
          <a:lstStyle/>
          <a:p>
            <a:pPr algn="ctr" eaLnBrk="0" hangingPunct="0"/>
            <a:r>
              <a:rPr lang="tr-TR" sz="1800" b="1">
                <a:effectLst>
                  <a:outerShdw blurRad="38100" dist="38100" dir="2700000" algn="tl">
                    <a:srgbClr val="000000"/>
                  </a:outerShdw>
                </a:effectLst>
                <a:latin typeface="Arial" charset="0"/>
              </a:rPr>
              <a:t>Doğal</a:t>
            </a:r>
            <a:endParaRPr lang="en-US" sz="1800" b="1">
              <a:effectLst>
                <a:outerShdw blurRad="38100" dist="38100" dir="2700000" algn="tl">
                  <a:srgbClr val="000000"/>
                </a:outerShdw>
              </a:effectLst>
              <a:latin typeface="Arial" charset="0"/>
            </a:endParaRPr>
          </a:p>
          <a:p>
            <a:pPr algn="ctr" eaLnBrk="0" hangingPunct="0"/>
            <a:r>
              <a:rPr lang="tr-TR" sz="1800" b="1">
                <a:effectLst>
                  <a:outerShdw blurRad="38100" dist="38100" dir="2700000" algn="tl">
                    <a:srgbClr val="000000"/>
                  </a:outerShdw>
                </a:effectLst>
                <a:latin typeface="Arial" charset="0"/>
              </a:rPr>
              <a:t>Doğada bulunur</a:t>
            </a:r>
            <a:endParaRPr lang="en-US" sz="1800">
              <a:effectLst>
                <a:outerShdw blurRad="38100" dist="38100" dir="2700000" algn="tl">
                  <a:srgbClr val="000000"/>
                </a:outerShdw>
              </a:effectLst>
              <a:latin typeface="Arial" charset="0"/>
            </a:endParaRPr>
          </a:p>
        </p:txBody>
      </p:sp>
      <p:sp>
        <p:nvSpPr>
          <p:cNvPr id="4101" name="AutoShape 5"/>
          <p:cNvSpPr>
            <a:spLocks noChangeArrowheads="1"/>
          </p:cNvSpPr>
          <p:nvPr/>
        </p:nvSpPr>
        <p:spPr bwMode="blackWhite">
          <a:xfrm>
            <a:off x="5123129" y="1047039"/>
            <a:ext cx="2955393" cy="693574"/>
          </a:xfrm>
          <a:prstGeom prst="roundRect">
            <a:avLst>
              <a:gd name="adj" fmla="val 12495"/>
            </a:avLst>
          </a:prstGeom>
          <a:noFill/>
          <a:ln w="12700">
            <a:noFill/>
            <a:round/>
            <a:headEnd/>
            <a:tailEnd/>
          </a:ln>
          <a:effectLst/>
        </p:spPr>
        <p:txBody>
          <a:bodyPr wrap="none" lIns="90488" tIns="44450" rIns="90488" bIns="44450" anchor="ctr" anchorCtr="1">
            <a:spAutoFit/>
          </a:bodyPr>
          <a:lstStyle/>
          <a:p>
            <a:pPr algn="ctr" eaLnBrk="0" hangingPunct="0"/>
            <a:r>
              <a:rPr lang="en-US" sz="1800" b="1">
                <a:effectLst>
                  <a:outerShdw blurRad="38100" dist="38100" dir="2700000" algn="tl">
                    <a:srgbClr val="000000"/>
                  </a:outerShdw>
                </a:effectLst>
                <a:latin typeface="Arial" charset="0"/>
              </a:rPr>
              <a:t>S</a:t>
            </a:r>
            <a:r>
              <a:rPr lang="tr-TR" sz="1800" b="1">
                <a:effectLst>
                  <a:outerShdw blurRad="38100" dist="38100" dir="2700000" algn="tl">
                    <a:srgbClr val="000000"/>
                  </a:outerShdw>
                </a:effectLst>
                <a:latin typeface="Arial" charset="0"/>
              </a:rPr>
              <a:t>entetik</a:t>
            </a:r>
            <a:endParaRPr lang="en-US" sz="1800" b="1">
              <a:effectLst>
                <a:outerShdw blurRad="38100" dist="38100" dir="2700000" algn="tl">
                  <a:srgbClr val="000000"/>
                </a:outerShdw>
              </a:effectLst>
              <a:latin typeface="Arial" charset="0"/>
            </a:endParaRPr>
          </a:p>
          <a:p>
            <a:pPr algn="ctr" eaLnBrk="0" hangingPunct="0"/>
            <a:r>
              <a:rPr lang="en-US" sz="1800" b="1">
                <a:effectLst>
                  <a:outerShdw blurRad="38100" dist="38100" dir="2700000" algn="tl">
                    <a:srgbClr val="000000"/>
                  </a:outerShdw>
                </a:effectLst>
                <a:latin typeface="Arial" charset="0"/>
              </a:rPr>
              <a:t>Laborat</a:t>
            </a:r>
            <a:r>
              <a:rPr lang="tr-TR" sz="1800" b="1">
                <a:effectLst>
                  <a:outerShdw blurRad="38100" dist="38100" dir="2700000" algn="tl">
                    <a:srgbClr val="000000"/>
                  </a:outerShdw>
                </a:effectLst>
                <a:latin typeface="Arial" charset="0"/>
              </a:rPr>
              <a:t>uarda sentezlenir</a:t>
            </a:r>
            <a:endParaRPr lang="en-US" sz="1800">
              <a:effectLst>
                <a:outerShdw blurRad="38100" dist="38100" dir="2700000" algn="tl">
                  <a:srgbClr val="000000"/>
                </a:outerShdw>
              </a:effectLst>
              <a:latin typeface="Arial" charset="0"/>
            </a:endParaRPr>
          </a:p>
        </p:txBody>
      </p:sp>
      <p:sp>
        <p:nvSpPr>
          <p:cNvPr id="4102" name="AutoShape 6"/>
          <p:cNvSpPr>
            <a:spLocks noChangeArrowheads="1"/>
          </p:cNvSpPr>
          <p:nvPr/>
        </p:nvSpPr>
        <p:spPr bwMode="blackWhite">
          <a:xfrm>
            <a:off x="247650" y="3109913"/>
            <a:ext cx="2197100" cy="3265487"/>
          </a:xfrm>
          <a:prstGeom prst="roundRect">
            <a:avLst>
              <a:gd name="adj" fmla="val 12495"/>
            </a:avLst>
          </a:prstGeom>
          <a:solidFill>
            <a:srgbClr val="006666"/>
          </a:solidFill>
          <a:ln w="19050">
            <a:solidFill>
              <a:srgbClr val="FFFFFF"/>
            </a:solidFill>
            <a:round/>
            <a:headEnd/>
            <a:tailEnd/>
          </a:ln>
          <a:effectLst/>
        </p:spPr>
        <p:txBody>
          <a:bodyPr lIns="90488" tIns="0" rIns="0" bIns="0"/>
          <a:lstStyle/>
          <a:p>
            <a:pPr eaLnBrk="0" hangingPunct="0">
              <a:spcBef>
                <a:spcPct val="15000"/>
              </a:spcBef>
              <a:buClr>
                <a:schemeClr val="tx2"/>
              </a:buClr>
              <a:buSzPct val="125000"/>
            </a:pPr>
            <a:r>
              <a:rPr lang="en-US" sz="1600" b="1">
                <a:solidFill>
                  <a:srgbClr val="FFFF66"/>
                </a:solidFill>
                <a:effectLst>
                  <a:outerShdw blurRad="38100" dist="38100" dir="2700000" algn="tl">
                    <a:srgbClr val="000000"/>
                  </a:outerShdw>
                </a:effectLst>
                <a:latin typeface="Arial Narrow" pitchFamily="34" charset="0"/>
              </a:rPr>
              <a:t>Pregnane </a:t>
            </a:r>
            <a:r>
              <a:rPr lang="tr-TR" sz="1600" b="1">
                <a:solidFill>
                  <a:srgbClr val="FFFF66"/>
                </a:solidFill>
                <a:effectLst>
                  <a:outerShdw blurRad="38100" dist="38100" dir="2700000" algn="tl">
                    <a:srgbClr val="000000"/>
                  </a:outerShdw>
                </a:effectLst>
                <a:latin typeface="Arial Narrow" pitchFamily="34" charset="0"/>
              </a:rPr>
              <a:t>Türevleri</a:t>
            </a:r>
            <a:endParaRPr lang="en-US" sz="1600" b="1">
              <a:solidFill>
                <a:srgbClr val="FFFF66"/>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MPA</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Megestrol a</a:t>
            </a:r>
            <a:r>
              <a:rPr lang="tr-TR" sz="1600" b="1">
                <a:solidFill>
                  <a:srgbClr val="FFFFFF"/>
                </a:solidFill>
                <a:effectLst>
                  <a:outerShdw blurRad="38100" dist="38100" dir="2700000" algn="tl">
                    <a:srgbClr val="000000"/>
                  </a:outerShdw>
                </a:effectLst>
                <a:latin typeface="Arial Narrow" pitchFamily="34" charset="0"/>
              </a:rPr>
              <a:t>s</a:t>
            </a:r>
            <a:r>
              <a:rPr lang="en-US" sz="1600" b="1">
                <a:solidFill>
                  <a:srgbClr val="FFFFFF"/>
                </a:solidFill>
                <a:effectLst>
                  <a:outerShdw blurRad="38100" dist="38100" dir="2700000" algn="tl">
                    <a:srgbClr val="000000"/>
                  </a:outerShdw>
                </a:effectLst>
                <a:latin typeface="Arial Narrow" pitchFamily="34" charset="0"/>
              </a:rPr>
              <a:t>etat</a:t>
            </a:r>
          </a:p>
          <a:p>
            <a:pPr marL="285750" lvl="1" indent="-171450" eaLnBrk="0" hangingPunct="0">
              <a:spcBef>
                <a:spcPct val="15000"/>
              </a:spcBef>
              <a:buClr>
                <a:schemeClr val="tx2"/>
              </a:buClr>
              <a:buSzPct val="125000"/>
              <a:buFontTx/>
              <a:buChar char="•"/>
            </a:pPr>
            <a:r>
              <a:rPr lang="tr-TR" sz="1600" b="1">
                <a:solidFill>
                  <a:srgbClr val="FFFFFF"/>
                </a:solidFill>
                <a:effectLst>
                  <a:outerShdw blurRad="38100" dist="38100" dir="2700000" algn="tl">
                    <a:srgbClr val="000000"/>
                  </a:outerShdw>
                </a:effectLst>
                <a:latin typeface="Arial Narrow" pitchFamily="34" charset="0"/>
              </a:rPr>
              <a:t>Si</a:t>
            </a:r>
            <a:r>
              <a:rPr lang="en-US" sz="1600" b="1">
                <a:solidFill>
                  <a:srgbClr val="FFFFFF"/>
                </a:solidFill>
                <a:effectLst>
                  <a:outerShdw blurRad="38100" dist="38100" dir="2700000" algn="tl">
                    <a:srgbClr val="000000"/>
                  </a:outerShdw>
                </a:effectLst>
                <a:latin typeface="Arial Narrow" pitchFamily="34" charset="0"/>
              </a:rPr>
              <a:t>proteron a</a:t>
            </a:r>
            <a:r>
              <a:rPr lang="tr-TR" sz="1600" b="1">
                <a:solidFill>
                  <a:srgbClr val="FFFFFF"/>
                </a:solidFill>
                <a:effectLst>
                  <a:outerShdw blurRad="38100" dist="38100" dir="2700000" algn="tl">
                    <a:srgbClr val="000000"/>
                  </a:outerShdw>
                </a:effectLst>
                <a:latin typeface="Arial Narrow" pitchFamily="34" charset="0"/>
              </a:rPr>
              <a:t>s</a:t>
            </a:r>
            <a:r>
              <a:rPr lang="en-US" sz="1600" b="1">
                <a:solidFill>
                  <a:srgbClr val="FFFFFF"/>
                </a:solidFill>
                <a:effectLst>
                  <a:outerShdw blurRad="38100" dist="38100" dir="2700000" algn="tl">
                    <a:srgbClr val="000000"/>
                  </a:outerShdw>
                </a:effectLst>
                <a:latin typeface="Arial Narrow" pitchFamily="34" charset="0"/>
              </a:rPr>
              <a:t>etat</a:t>
            </a:r>
          </a:p>
          <a:p>
            <a:pPr marL="285750" lvl="1" indent="-171450" eaLnBrk="0" hangingPunct="0">
              <a:spcBef>
                <a:spcPct val="15000"/>
              </a:spcBef>
              <a:buClr>
                <a:schemeClr val="tx2"/>
              </a:buClr>
              <a:buSzPct val="125000"/>
              <a:buFontTx/>
              <a:buChar char="•"/>
            </a:pPr>
            <a:r>
              <a:rPr lang="tr-TR" sz="1600" b="1">
                <a:solidFill>
                  <a:srgbClr val="FFFFFF"/>
                </a:solidFill>
                <a:effectLst>
                  <a:outerShdw blurRad="38100" dist="38100" dir="2700000" algn="tl">
                    <a:srgbClr val="000000"/>
                  </a:outerShdw>
                </a:effectLst>
                <a:latin typeface="Arial Narrow" pitchFamily="34" charset="0"/>
              </a:rPr>
              <a:t>K</a:t>
            </a:r>
            <a:r>
              <a:rPr lang="en-US" sz="1600" b="1">
                <a:solidFill>
                  <a:srgbClr val="FFFFFF"/>
                </a:solidFill>
                <a:effectLst>
                  <a:outerShdw blurRad="38100" dist="38100" dir="2700000" algn="tl">
                    <a:srgbClr val="000000"/>
                  </a:outerShdw>
                </a:effectLst>
                <a:latin typeface="Arial Narrow" pitchFamily="34" charset="0"/>
              </a:rPr>
              <a:t>lormadinon a</a:t>
            </a:r>
            <a:r>
              <a:rPr lang="tr-TR" sz="1600" b="1">
                <a:solidFill>
                  <a:srgbClr val="FFFFFF"/>
                </a:solidFill>
                <a:effectLst>
                  <a:outerShdw blurRad="38100" dist="38100" dir="2700000" algn="tl">
                    <a:srgbClr val="000000"/>
                  </a:outerShdw>
                </a:effectLst>
                <a:latin typeface="Arial Narrow" pitchFamily="34" charset="0"/>
              </a:rPr>
              <a:t>s</a:t>
            </a:r>
            <a:r>
              <a:rPr lang="en-US" sz="1600" b="1">
                <a:solidFill>
                  <a:srgbClr val="FFFFFF"/>
                </a:solidFill>
                <a:effectLst>
                  <a:outerShdw blurRad="38100" dist="38100" dir="2700000" algn="tl">
                    <a:srgbClr val="000000"/>
                  </a:outerShdw>
                </a:effectLst>
                <a:latin typeface="Arial Narrow" pitchFamily="34" charset="0"/>
              </a:rPr>
              <a:t>etat</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Medrogeston</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D</a:t>
            </a:r>
            <a:r>
              <a:rPr lang="tr-TR" sz="1600" b="1">
                <a:solidFill>
                  <a:srgbClr val="FFFFFF"/>
                </a:solidFill>
                <a:effectLst>
                  <a:outerShdw blurRad="38100" dist="38100" dir="2700000" algn="tl">
                    <a:srgbClr val="000000"/>
                  </a:outerShdw>
                </a:effectLst>
                <a:latin typeface="Arial Narrow" pitchFamily="34" charset="0"/>
              </a:rPr>
              <a:t>i</a:t>
            </a:r>
            <a:r>
              <a:rPr lang="en-US" sz="1600" b="1">
                <a:solidFill>
                  <a:srgbClr val="FFFFFF"/>
                </a:solidFill>
                <a:effectLst>
                  <a:outerShdw blurRad="38100" dist="38100" dir="2700000" algn="tl">
                    <a:srgbClr val="000000"/>
                  </a:outerShdw>
                </a:effectLst>
                <a:latin typeface="Arial Narrow" pitchFamily="34" charset="0"/>
              </a:rPr>
              <a:t>drogesteron</a:t>
            </a:r>
          </a:p>
        </p:txBody>
      </p:sp>
      <p:sp>
        <p:nvSpPr>
          <p:cNvPr id="4103" name="AutoShape 7"/>
          <p:cNvSpPr>
            <a:spLocks noChangeArrowheads="1"/>
          </p:cNvSpPr>
          <p:nvPr/>
        </p:nvSpPr>
        <p:spPr bwMode="blackWhite">
          <a:xfrm>
            <a:off x="2787650" y="1975726"/>
            <a:ext cx="3409950" cy="693574"/>
          </a:xfrm>
          <a:prstGeom prst="roundRect">
            <a:avLst>
              <a:gd name="adj" fmla="val 12495"/>
            </a:avLst>
          </a:prstGeom>
          <a:noFill/>
          <a:ln w="12700">
            <a:noFill/>
            <a:round/>
            <a:headEnd/>
            <a:tailEnd/>
          </a:ln>
          <a:effectLst/>
        </p:spPr>
        <p:txBody>
          <a:bodyPr lIns="90488" tIns="44450" rIns="90488" bIns="44450" anchor="ctr" anchorCtr="1">
            <a:spAutoFit/>
          </a:bodyPr>
          <a:lstStyle/>
          <a:p>
            <a:pPr algn="ctr" eaLnBrk="0" hangingPunct="0"/>
            <a:r>
              <a:rPr lang="en-US" sz="1800" b="1" dirty="0">
                <a:solidFill>
                  <a:srgbClr val="0070C0"/>
                </a:solidFill>
                <a:effectLst>
                  <a:outerShdw blurRad="38100" dist="38100" dir="2700000" algn="tl">
                    <a:srgbClr val="000000"/>
                  </a:outerShdw>
                </a:effectLst>
                <a:latin typeface="Arial Narrow" pitchFamily="34" charset="0"/>
              </a:rPr>
              <a:t> </a:t>
            </a:r>
            <a:r>
              <a:rPr lang="en-US" sz="1800" b="1" dirty="0" err="1">
                <a:solidFill>
                  <a:srgbClr val="0070C0"/>
                </a:solidFill>
                <a:effectLst>
                  <a:outerShdw blurRad="38100" dist="38100" dir="2700000" algn="tl">
                    <a:srgbClr val="000000"/>
                  </a:outerShdw>
                </a:effectLst>
                <a:latin typeface="Arial Narrow" pitchFamily="34" charset="0"/>
              </a:rPr>
              <a:t>Progesteron</a:t>
            </a:r>
            <a:r>
              <a:rPr lang="tr-TR" sz="1800" b="1" dirty="0">
                <a:solidFill>
                  <a:srgbClr val="0070C0"/>
                </a:solidFill>
                <a:effectLst>
                  <a:outerShdw blurRad="38100" dist="38100" dir="2700000" algn="tl">
                    <a:srgbClr val="000000"/>
                  </a:outerShdw>
                </a:effectLst>
                <a:latin typeface="Arial Narrow" pitchFamily="34" charset="0"/>
              </a:rPr>
              <a:t>a yapısal olarak benzerdir</a:t>
            </a:r>
            <a:endParaRPr lang="en-US" sz="1800" dirty="0">
              <a:solidFill>
                <a:srgbClr val="0070C0"/>
              </a:solidFill>
              <a:effectLst>
                <a:outerShdw blurRad="38100" dist="38100" dir="2700000" algn="tl">
                  <a:srgbClr val="000000"/>
                </a:outerShdw>
              </a:effectLst>
              <a:latin typeface="Arial Narrow" pitchFamily="34" charset="0"/>
            </a:endParaRPr>
          </a:p>
        </p:txBody>
      </p:sp>
      <p:sp>
        <p:nvSpPr>
          <p:cNvPr id="4104" name="AutoShape 8"/>
          <p:cNvSpPr>
            <a:spLocks noChangeArrowheads="1"/>
          </p:cNvSpPr>
          <p:nvPr/>
        </p:nvSpPr>
        <p:spPr bwMode="blackWhite">
          <a:xfrm>
            <a:off x="6076950" y="1994776"/>
            <a:ext cx="3028950" cy="693574"/>
          </a:xfrm>
          <a:prstGeom prst="roundRect">
            <a:avLst>
              <a:gd name="adj" fmla="val 12495"/>
            </a:avLst>
          </a:prstGeom>
          <a:noFill/>
          <a:ln w="12700">
            <a:noFill/>
            <a:round/>
            <a:headEnd/>
            <a:tailEnd/>
          </a:ln>
          <a:effectLst/>
        </p:spPr>
        <p:txBody>
          <a:bodyPr lIns="90488" tIns="44450" rIns="90488" bIns="44450" anchor="ctr" anchorCtr="1">
            <a:spAutoFit/>
          </a:bodyPr>
          <a:lstStyle/>
          <a:p>
            <a:pPr algn="ctr" eaLnBrk="0" hangingPunct="0"/>
            <a:r>
              <a:rPr lang="en-US" sz="1800" b="1" dirty="0">
                <a:solidFill>
                  <a:srgbClr val="0070C0"/>
                </a:solidFill>
                <a:effectLst>
                  <a:outerShdw blurRad="38100" dist="38100" dir="2700000" algn="tl">
                    <a:srgbClr val="000000"/>
                  </a:outerShdw>
                </a:effectLst>
                <a:latin typeface="Arial Narrow" pitchFamily="34" charset="0"/>
              </a:rPr>
              <a:t> </a:t>
            </a:r>
            <a:r>
              <a:rPr lang="en-US" sz="1800" b="1" dirty="0" err="1">
                <a:solidFill>
                  <a:srgbClr val="0070C0"/>
                </a:solidFill>
                <a:effectLst>
                  <a:outerShdw blurRad="38100" dist="38100" dir="2700000" algn="tl">
                    <a:srgbClr val="000000"/>
                  </a:outerShdw>
                </a:effectLst>
                <a:latin typeface="Arial Narrow" pitchFamily="34" charset="0"/>
              </a:rPr>
              <a:t>Testosteron</a:t>
            </a:r>
            <a:r>
              <a:rPr lang="tr-TR" sz="1800" b="1" dirty="0">
                <a:solidFill>
                  <a:srgbClr val="0070C0"/>
                </a:solidFill>
                <a:effectLst>
                  <a:outerShdw blurRad="38100" dist="38100" dir="2700000" algn="tl">
                    <a:srgbClr val="000000"/>
                  </a:outerShdw>
                </a:effectLst>
                <a:latin typeface="Arial Narrow" pitchFamily="34" charset="0"/>
              </a:rPr>
              <a:t>a yapısal olarak benzerdir</a:t>
            </a:r>
            <a:endParaRPr lang="en-US" sz="1800" dirty="0">
              <a:solidFill>
                <a:srgbClr val="0070C0"/>
              </a:solidFill>
              <a:effectLst>
                <a:outerShdw blurRad="38100" dist="38100" dir="2700000" algn="tl">
                  <a:srgbClr val="000000"/>
                </a:outerShdw>
              </a:effectLst>
              <a:latin typeface="Arial Narrow" pitchFamily="34" charset="0"/>
            </a:endParaRPr>
          </a:p>
        </p:txBody>
      </p:sp>
      <p:sp>
        <p:nvSpPr>
          <p:cNvPr id="4105" name="AutoShape 9"/>
          <p:cNvSpPr>
            <a:spLocks noChangeArrowheads="1"/>
          </p:cNvSpPr>
          <p:nvPr/>
        </p:nvSpPr>
        <p:spPr bwMode="blackWhite">
          <a:xfrm>
            <a:off x="711200" y="1981200"/>
            <a:ext cx="1716088" cy="365125"/>
          </a:xfrm>
          <a:prstGeom prst="roundRect">
            <a:avLst>
              <a:gd name="adj" fmla="val 12495"/>
            </a:avLst>
          </a:prstGeom>
          <a:noFill/>
          <a:ln w="19050">
            <a:solidFill>
              <a:srgbClr val="FFFFFF"/>
            </a:solidFill>
            <a:round/>
            <a:headEnd/>
            <a:tailEnd/>
          </a:ln>
          <a:effectLst/>
        </p:spPr>
        <p:txBody>
          <a:bodyPr lIns="90488" tIns="0" rIns="0" bIns="0"/>
          <a:lstStyle/>
          <a:p>
            <a:pPr algn="ctr" eaLnBrk="0" hangingPunct="0">
              <a:spcBef>
                <a:spcPct val="15000"/>
              </a:spcBef>
              <a:buClr>
                <a:schemeClr val="tx2"/>
              </a:buClr>
              <a:buFont typeface="Symbol" pitchFamily="18" charset="2"/>
              <a:buNone/>
            </a:pPr>
            <a:r>
              <a:rPr lang="en-US" sz="1800" b="1" dirty="0" err="1">
                <a:solidFill>
                  <a:srgbClr val="0070C0"/>
                </a:solidFill>
                <a:effectLst>
                  <a:outerShdw blurRad="38100" dist="38100" dir="2700000" algn="tl">
                    <a:srgbClr val="000000"/>
                  </a:outerShdw>
                </a:effectLst>
                <a:latin typeface="Arial Narrow" pitchFamily="34" charset="0"/>
              </a:rPr>
              <a:t>Progesteron</a:t>
            </a:r>
            <a:endParaRPr lang="en-US" sz="1800" b="1" dirty="0">
              <a:solidFill>
                <a:srgbClr val="0070C0"/>
              </a:solidFill>
              <a:effectLst>
                <a:outerShdw blurRad="38100" dist="38100" dir="2700000" algn="tl">
                  <a:srgbClr val="000000"/>
                </a:outerShdw>
              </a:effectLst>
              <a:latin typeface="Arial Narrow" pitchFamily="34" charset="0"/>
            </a:endParaRPr>
          </a:p>
        </p:txBody>
      </p:sp>
      <p:sp>
        <p:nvSpPr>
          <p:cNvPr id="4106" name="Line 10"/>
          <p:cNvSpPr>
            <a:spLocks noChangeShapeType="1"/>
          </p:cNvSpPr>
          <p:nvPr/>
        </p:nvSpPr>
        <p:spPr bwMode="invGray">
          <a:xfrm flipH="1">
            <a:off x="4964113" y="1749425"/>
            <a:ext cx="466725" cy="225425"/>
          </a:xfrm>
          <a:prstGeom prst="line">
            <a:avLst/>
          </a:prstGeom>
          <a:noFill/>
          <a:ln w="38100">
            <a:solidFill>
              <a:srgbClr val="FF0000"/>
            </a:solidFill>
            <a:round/>
            <a:headEnd/>
            <a:tailEnd type="triangle" w="med" len="med"/>
          </a:ln>
          <a:effectLst/>
        </p:spPr>
        <p:txBody>
          <a:bodyPr wrap="none" anchor="ctr"/>
          <a:lstStyle/>
          <a:p>
            <a:endParaRPr lang="tr-TR"/>
          </a:p>
        </p:txBody>
      </p:sp>
      <p:sp>
        <p:nvSpPr>
          <p:cNvPr id="4107" name="Line 11"/>
          <p:cNvSpPr>
            <a:spLocks noChangeShapeType="1"/>
          </p:cNvSpPr>
          <p:nvPr/>
        </p:nvSpPr>
        <p:spPr bwMode="invGray">
          <a:xfrm>
            <a:off x="7354888" y="1749425"/>
            <a:ext cx="466725" cy="225425"/>
          </a:xfrm>
          <a:prstGeom prst="line">
            <a:avLst/>
          </a:prstGeom>
          <a:noFill/>
          <a:ln w="38100">
            <a:solidFill>
              <a:srgbClr val="FF0000"/>
            </a:solidFill>
            <a:round/>
            <a:headEnd/>
            <a:tailEnd type="triangle" w="med" len="med"/>
          </a:ln>
          <a:effectLst/>
        </p:spPr>
        <p:txBody>
          <a:bodyPr wrap="none" anchor="ctr"/>
          <a:lstStyle/>
          <a:p>
            <a:endParaRPr lang="tr-TR"/>
          </a:p>
        </p:txBody>
      </p:sp>
      <p:grpSp>
        <p:nvGrpSpPr>
          <p:cNvPr id="2" name="Group 12"/>
          <p:cNvGrpSpPr>
            <a:grpSpLocks/>
          </p:cNvGrpSpPr>
          <p:nvPr/>
        </p:nvGrpSpPr>
        <p:grpSpPr bwMode="auto">
          <a:xfrm>
            <a:off x="2224088" y="1119188"/>
            <a:ext cx="3541712" cy="157162"/>
            <a:chOff x="1401" y="925"/>
            <a:chExt cx="2231" cy="160"/>
          </a:xfrm>
        </p:grpSpPr>
        <p:sp>
          <p:nvSpPr>
            <p:cNvPr id="4109" name="Line 13"/>
            <p:cNvSpPr>
              <a:spLocks noChangeShapeType="1"/>
            </p:cNvSpPr>
            <p:nvPr/>
          </p:nvSpPr>
          <p:spPr bwMode="invGray">
            <a:xfrm flipH="1">
              <a:off x="1401" y="925"/>
              <a:ext cx="599" cy="160"/>
            </a:xfrm>
            <a:prstGeom prst="line">
              <a:avLst/>
            </a:prstGeom>
            <a:noFill/>
            <a:ln w="38100">
              <a:solidFill>
                <a:srgbClr val="FF0000"/>
              </a:solidFill>
              <a:round/>
              <a:headEnd/>
              <a:tailEnd type="triangle" w="med" len="med"/>
            </a:ln>
            <a:effectLst/>
          </p:spPr>
          <p:txBody>
            <a:bodyPr wrap="none" anchor="ctr"/>
            <a:lstStyle/>
            <a:p>
              <a:endParaRPr lang="tr-TR"/>
            </a:p>
          </p:txBody>
        </p:sp>
        <p:sp>
          <p:nvSpPr>
            <p:cNvPr id="4110" name="Line 14"/>
            <p:cNvSpPr>
              <a:spLocks noChangeShapeType="1"/>
            </p:cNvSpPr>
            <p:nvPr/>
          </p:nvSpPr>
          <p:spPr bwMode="invGray">
            <a:xfrm>
              <a:off x="3033" y="925"/>
              <a:ext cx="599" cy="160"/>
            </a:xfrm>
            <a:prstGeom prst="line">
              <a:avLst/>
            </a:prstGeom>
            <a:noFill/>
            <a:ln w="38100">
              <a:solidFill>
                <a:srgbClr val="FF0000"/>
              </a:solidFill>
              <a:round/>
              <a:headEnd/>
              <a:tailEnd type="triangle" w="med" len="med"/>
            </a:ln>
            <a:effectLst/>
          </p:spPr>
          <p:txBody>
            <a:bodyPr wrap="none" anchor="ctr"/>
            <a:lstStyle/>
            <a:p>
              <a:endParaRPr lang="tr-TR"/>
            </a:p>
          </p:txBody>
        </p:sp>
      </p:grpSp>
      <p:sp>
        <p:nvSpPr>
          <p:cNvPr id="4111" name="AutoShape 15"/>
          <p:cNvSpPr>
            <a:spLocks noChangeArrowheads="1"/>
          </p:cNvSpPr>
          <p:nvPr/>
        </p:nvSpPr>
        <p:spPr bwMode="blackWhite">
          <a:xfrm>
            <a:off x="2516188" y="3109913"/>
            <a:ext cx="2176462" cy="2405062"/>
          </a:xfrm>
          <a:prstGeom prst="roundRect">
            <a:avLst>
              <a:gd name="adj" fmla="val 12495"/>
            </a:avLst>
          </a:prstGeom>
          <a:solidFill>
            <a:srgbClr val="006666"/>
          </a:solidFill>
          <a:ln w="19050">
            <a:solidFill>
              <a:srgbClr val="FFFFFF"/>
            </a:solidFill>
            <a:round/>
            <a:headEnd/>
            <a:tailEnd/>
          </a:ln>
          <a:effectLst/>
        </p:spPr>
        <p:txBody>
          <a:bodyPr lIns="90488" tIns="0" rIns="0" bIns="0"/>
          <a:lstStyle/>
          <a:p>
            <a:pPr eaLnBrk="0" hangingPunct="0">
              <a:spcBef>
                <a:spcPct val="15000"/>
              </a:spcBef>
              <a:buClr>
                <a:schemeClr val="tx2"/>
              </a:buClr>
              <a:buSzPct val="125000"/>
            </a:pPr>
            <a:r>
              <a:rPr lang="en-US" sz="1600" b="1">
                <a:solidFill>
                  <a:srgbClr val="FFFF66"/>
                </a:solidFill>
                <a:effectLst>
                  <a:outerShdw blurRad="38100" dist="38100" dir="2700000" algn="tl">
                    <a:srgbClr val="000000"/>
                  </a:outerShdw>
                </a:effectLst>
                <a:latin typeface="Arial Narrow" pitchFamily="34" charset="0"/>
              </a:rPr>
              <a:t>19-Norpregnane </a:t>
            </a:r>
            <a:r>
              <a:rPr lang="tr-TR" sz="1600" b="1">
                <a:solidFill>
                  <a:srgbClr val="FFFF66"/>
                </a:solidFill>
                <a:effectLst>
                  <a:outerShdw blurRad="38100" dist="38100" dir="2700000" algn="tl">
                    <a:srgbClr val="000000"/>
                  </a:outerShdw>
                </a:effectLst>
                <a:latin typeface="Arial Narrow" pitchFamily="34" charset="0"/>
              </a:rPr>
              <a:t>Türevleri</a:t>
            </a:r>
            <a:endParaRPr lang="en-US" sz="1600" b="1">
              <a:solidFill>
                <a:srgbClr val="FFFF66"/>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Nomegestrol a</a:t>
            </a:r>
            <a:r>
              <a:rPr lang="tr-TR" sz="1600" b="1">
                <a:solidFill>
                  <a:srgbClr val="FFFFFF"/>
                </a:solidFill>
                <a:effectLst>
                  <a:outerShdw blurRad="38100" dist="38100" dir="2700000" algn="tl">
                    <a:srgbClr val="000000"/>
                  </a:outerShdw>
                </a:effectLst>
                <a:latin typeface="Arial Narrow" pitchFamily="34" charset="0"/>
              </a:rPr>
              <a:t>setat</a:t>
            </a:r>
            <a:endParaRPr lang="en-US" sz="1600" b="1">
              <a:solidFill>
                <a:srgbClr val="FFFFFF"/>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Demegeston</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Trimegeston</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Promegeston</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Nesteron</a:t>
            </a:r>
          </a:p>
        </p:txBody>
      </p:sp>
      <p:sp>
        <p:nvSpPr>
          <p:cNvPr id="4112" name="AutoShape 16"/>
          <p:cNvSpPr>
            <a:spLocks noChangeArrowheads="1"/>
          </p:cNvSpPr>
          <p:nvPr/>
        </p:nvSpPr>
        <p:spPr bwMode="blackWhite">
          <a:xfrm>
            <a:off x="4781550" y="3114675"/>
            <a:ext cx="2568575" cy="3743325"/>
          </a:xfrm>
          <a:prstGeom prst="roundRect">
            <a:avLst>
              <a:gd name="adj" fmla="val 12495"/>
            </a:avLst>
          </a:prstGeom>
          <a:solidFill>
            <a:srgbClr val="006666"/>
          </a:solidFill>
          <a:ln w="19050">
            <a:solidFill>
              <a:srgbClr val="FFFFFF"/>
            </a:solidFill>
            <a:round/>
            <a:headEnd/>
            <a:tailEnd/>
          </a:ln>
          <a:effectLst/>
        </p:spPr>
        <p:txBody>
          <a:bodyPr lIns="90488" tIns="0" rIns="0" bIns="0"/>
          <a:lstStyle/>
          <a:p>
            <a:pPr eaLnBrk="0" hangingPunct="0">
              <a:spcBef>
                <a:spcPct val="15000"/>
              </a:spcBef>
              <a:buClr>
                <a:schemeClr val="tx2"/>
              </a:buClr>
              <a:buSzPct val="125000"/>
            </a:pPr>
            <a:r>
              <a:rPr lang="en-US" sz="1600" b="1">
                <a:solidFill>
                  <a:srgbClr val="FFFF66"/>
                </a:solidFill>
                <a:effectLst>
                  <a:outerShdw blurRad="38100" dist="38100" dir="2700000" algn="tl">
                    <a:srgbClr val="000000"/>
                  </a:outerShdw>
                </a:effectLst>
                <a:latin typeface="Arial Narrow" pitchFamily="34" charset="0"/>
              </a:rPr>
              <a:t>Ethin</a:t>
            </a:r>
            <a:r>
              <a:rPr lang="tr-TR" sz="1600" b="1">
                <a:solidFill>
                  <a:srgbClr val="FFFF66"/>
                </a:solidFill>
                <a:effectLst>
                  <a:outerShdw blurRad="38100" dist="38100" dir="2700000" algn="tl">
                    <a:srgbClr val="000000"/>
                  </a:outerShdw>
                </a:effectLst>
                <a:latin typeface="Arial Narrow" pitchFamily="34" charset="0"/>
              </a:rPr>
              <a:t>illenmiş</a:t>
            </a:r>
            <a:endParaRPr lang="en-US" sz="1600" b="1">
              <a:solidFill>
                <a:srgbClr val="FFFF66"/>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Norethindron</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Noret</a:t>
            </a:r>
            <a:r>
              <a:rPr lang="tr-TR" sz="1600" b="1">
                <a:solidFill>
                  <a:srgbClr val="FFFFFF"/>
                </a:solidFill>
                <a:effectLst>
                  <a:outerShdw blurRad="38100" dist="38100" dir="2700000" algn="tl">
                    <a:srgbClr val="000000"/>
                  </a:outerShdw>
                </a:effectLst>
                <a:latin typeface="Arial Narrow" pitchFamily="34" charset="0"/>
              </a:rPr>
              <a:t>i</a:t>
            </a:r>
            <a:r>
              <a:rPr lang="en-US" sz="1600" b="1">
                <a:solidFill>
                  <a:srgbClr val="FFFFFF"/>
                </a:solidFill>
                <a:effectLst>
                  <a:outerShdw blurRad="38100" dist="38100" dir="2700000" algn="tl">
                    <a:srgbClr val="000000"/>
                  </a:outerShdw>
                </a:effectLst>
                <a:latin typeface="Arial Narrow" pitchFamily="34" charset="0"/>
              </a:rPr>
              <a:t>nodrel</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L</a:t>
            </a:r>
            <a:r>
              <a:rPr lang="tr-TR" sz="1600" b="1">
                <a:solidFill>
                  <a:srgbClr val="FFFFFF"/>
                </a:solidFill>
                <a:effectLst>
                  <a:outerShdw blurRad="38100" dist="38100" dir="2700000" algn="tl">
                    <a:srgbClr val="000000"/>
                  </a:outerShdw>
                </a:effectLst>
                <a:latin typeface="Arial Narrow" pitchFamily="34" charset="0"/>
              </a:rPr>
              <a:t>i</a:t>
            </a:r>
            <a:r>
              <a:rPr lang="en-US" sz="1600" b="1">
                <a:solidFill>
                  <a:srgbClr val="FFFFFF"/>
                </a:solidFill>
                <a:effectLst>
                  <a:outerShdw blurRad="38100" dist="38100" dir="2700000" algn="tl">
                    <a:srgbClr val="000000"/>
                  </a:outerShdw>
                </a:effectLst>
                <a:latin typeface="Arial Narrow" pitchFamily="34" charset="0"/>
              </a:rPr>
              <a:t>nestrenol</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Noretindron a</a:t>
            </a:r>
            <a:r>
              <a:rPr lang="tr-TR" sz="1600" b="1">
                <a:solidFill>
                  <a:srgbClr val="FFFFFF"/>
                </a:solidFill>
                <a:effectLst>
                  <a:outerShdw blurRad="38100" dist="38100" dir="2700000" algn="tl">
                    <a:srgbClr val="000000"/>
                  </a:outerShdw>
                </a:effectLst>
                <a:latin typeface="Arial Narrow" pitchFamily="34" charset="0"/>
              </a:rPr>
              <a:t>setat</a:t>
            </a:r>
            <a:endParaRPr lang="en-US" sz="1600" b="1">
              <a:solidFill>
                <a:srgbClr val="FFFFFF"/>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Tibolon</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Et</a:t>
            </a:r>
            <a:r>
              <a:rPr lang="tr-TR" sz="1600" b="1">
                <a:solidFill>
                  <a:srgbClr val="FFFFFF"/>
                </a:solidFill>
                <a:effectLst>
                  <a:outerShdw blurRad="38100" dist="38100" dir="2700000" algn="tl">
                    <a:srgbClr val="000000"/>
                  </a:outerShdw>
                </a:effectLst>
                <a:latin typeface="Arial Narrow" pitchFamily="34" charset="0"/>
              </a:rPr>
              <a:t>i</a:t>
            </a:r>
            <a:r>
              <a:rPr lang="en-US" sz="1600" b="1">
                <a:solidFill>
                  <a:srgbClr val="FFFFFF"/>
                </a:solidFill>
                <a:effectLst>
                  <a:outerShdw blurRad="38100" dist="38100" dir="2700000" algn="tl">
                    <a:srgbClr val="000000"/>
                  </a:outerShdw>
                </a:effectLst>
                <a:latin typeface="Arial Narrow" pitchFamily="34" charset="0"/>
              </a:rPr>
              <a:t>nodiol a</a:t>
            </a:r>
            <a:r>
              <a:rPr lang="tr-TR" sz="1600" b="1">
                <a:solidFill>
                  <a:srgbClr val="FFFFFF"/>
                </a:solidFill>
                <a:effectLst>
                  <a:outerShdw blurRad="38100" dist="38100" dir="2700000" algn="tl">
                    <a:srgbClr val="000000"/>
                  </a:outerShdw>
                </a:effectLst>
                <a:latin typeface="Arial Narrow" pitchFamily="34" charset="0"/>
              </a:rPr>
              <a:t>setat</a:t>
            </a:r>
            <a:endParaRPr lang="en-US" sz="1600" b="1">
              <a:solidFill>
                <a:srgbClr val="FFFFFF"/>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Levonorgestrel</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Desogestrel</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Norgestimat</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Gestoden</a:t>
            </a:r>
          </a:p>
        </p:txBody>
      </p:sp>
      <p:cxnSp>
        <p:nvCxnSpPr>
          <p:cNvPr id="4113" name="AutoShape 17"/>
          <p:cNvCxnSpPr>
            <a:cxnSpLocks noChangeShapeType="1"/>
          </p:cNvCxnSpPr>
          <p:nvPr/>
        </p:nvCxnSpPr>
        <p:spPr bwMode="auto">
          <a:xfrm rot="10800000" flipV="1">
            <a:off x="1166813" y="2824163"/>
            <a:ext cx="2301875" cy="238125"/>
          </a:xfrm>
          <a:prstGeom prst="bentConnector2">
            <a:avLst/>
          </a:prstGeom>
          <a:noFill/>
          <a:ln w="38100">
            <a:solidFill>
              <a:srgbClr val="FF0000"/>
            </a:solidFill>
            <a:miter lim="800000"/>
            <a:headEnd/>
            <a:tailEnd type="triangle" w="med" len="med"/>
          </a:ln>
          <a:effectLst/>
        </p:spPr>
      </p:cxnSp>
      <p:sp>
        <p:nvSpPr>
          <p:cNvPr id="4114" name="Text Box 18"/>
          <p:cNvSpPr txBox="1">
            <a:spLocks noChangeArrowheads="1"/>
          </p:cNvSpPr>
          <p:nvPr/>
        </p:nvSpPr>
        <p:spPr bwMode="auto">
          <a:xfrm>
            <a:off x="-1816100" y="6583363"/>
            <a:ext cx="9144000" cy="274637"/>
          </a:xfrm>
          <a:prstGeom prst="rect">
            <a:avLst/>
          </a:prstGeom>
          <a:noFill/>
          <a:ln w="12700">
            <a:noFill/>
            <a:miter lim="800000"/>
            <a:headEnd/>
            <a:tailEnd/>
          </a:ln>
          <a:effectLst/>
        </p:spPr>
        <p:txBody>
          <a:bodyPr anchor="b">
            <a:spAutoFit/>
          </a:bodyPr>
          <a:lstStyle/>
          <a:p>
            <a:pPr algn="ctr" eaLnBrk="0" hangingPunct="0"/>
            <a:r>
              <a:rPr lang="en-US" sz="1200">
                <a:solidFill>
                  <a:srgbClr val="FFFFFF"/>
                </a:solidFill>
                <a:latin typeface="Arial" charset="0"/>
              </a:rPr>
              <a:t>Stanczyk FZ. </a:t>
            </a:r>
            <a:r>
              <a:rPr lang="en-US" sz="1200" i="1">
                <a:solidFill>
                  <a:srgbClr val="FFFFFF"/>
                </a:solidFill>
                <a:latin typeface="Arial" charset="0"/>
              </a:rPr>
              <a:t>Rev Endocr Metab Disord</a:t>
            </a:r>
            <a:r>
              <a:rPr lang="en-US" sz="1200">
                <a:solidFill>
                  <a:srgbClr val="FFFFFF"/>
                </a:solidFill>
                <a:latin typeface="Arial" charset="0"/>
              </a:rPr>
              <a:t>. 2002;3:211-24.</a:t>
            </a:r>
          </a:p>
        </p:txBody>
      </p:sp>
      <p:sp>
        <p:nvSpPr>
          <p:cNvPr id="4115" name="Line 19"/>
          <p:cNvSpPr>
            <a:spLocks noChangeShapeType="1"/>
          </p:cNvSpPr>
          <p:nvPr/>
        </p:nvSpPr>
        <p:spPr bwMode="auto">
          <a:xfrm>
            <a:off x="1528763" y="1666875"/>
            <a:ext cx="0" cy="287338"/>
          </a:xfrm>
          <a:prstGeom prst="line">
            <a:avLst/>
          </a:prstGeom>
          <a:noFill/>
          <a:ln w="38100">
            <a:solidFill>
              <a:srgbClr val="FF0000"/>
            </a:solidFill>
            <a:round/>
            <a:headEnd/>
            <a:tailEnd type="triangle" w="med" len="med"/>
          </a:ln>
          <a:effectLst/>
        </p:spPr>
        <p:txBody>
          <a:bodyPr/>
          <a:lstStyle/>
          <a:p>
            <a:endParaRPr lang="tr-TR"/>
          </a:p>
        </p:txBody>
      </p:sp>
      <p:sp>
        <p:nvSpPr>
          <p:cNvPr id="4116" name="Line 20"/>
          <p:cNvSpPr>
            <a:spLocks noChangeShapeType="1"/>
          </p:cNvSpPr>
          <p:nvPr/>
        </p:nvSpPr>
        <p:spPr bwMode="auto">
          <a:xfrm>
            <a:off x="1763713" y="765175"/>
            <a:ext cx="5545137" cy="0"/>
          </a:xfrm>
          <a:prstGeom prst="line">
            <a:avLst/>
          </a:prstGeom>
          <a:noFill/>
          <a:ln w="28575">
            <a:solidFill>
              <a:srgbClr val="FF0000"/>
            </a:solidFill>
            <a:round/>
            <a:headEnd/>
            <a:tailEnd/>
          </a:ln>
          <a:effectLst/>
        </p:spPr>
        <p:txBody>
          <a:bodyPr/>
          <a:lstStyle/>
          <a:p>
            <a:endParaRPr lang="tr-TR"/>
          </a:p>
        </p:txBody>
      </p:sp>
      <p:grpSp>
        <p:nvGrpSpPr>
          <p:cNvPr id="3" name="Group 21"/>
          <p:cNvGrpSpPr>
            <a:grpSpLocks/>
          </p:cNvGrpSpPr>
          <p:nvPr/>
        </p:nvGrpSpPr>
        <p:grpSpPr bwMode="auto">
          <a:xfrm>
            <a:off x="6024563" y="2798763"/>
            <a:ext cx="1939925" cy="287337"/>
            <a:chOff x="3795" y="2024"/>
            <a:chExt cx="1222" cy="181"/>
          </a:xfrm>
        </p:grpSpPr>
        <p:sp>
          <p:nvSpPr>
            <p:cNvPr id="4118" name="Line 22"/>
            <p:cNvSpPr>
              <a:spLocks noChangeShapeType="1"/>
            </p:cNvSpPr>
            <p:nvPr/>
          </p:nvSpPr>
          <p:spPr bwMode="auto">
            <a:xfrm>
              <a:off x="5004" y="2024"/>
              <a:ext cx="0" cy="181"/>
            </a:xfrm>
            <a:prstGeom prst="line">
              <a:avLst/>
            </a:prstGeom>
            <a:noFill/>
            <a:ln w="38100">
              <a:solidFill>
                <a:srgbClr val="FF0000"/>
              </a:solidFill>
              <a:round/>
              <a:headEnd/>
              <a:tailEnd type="triangle" w="med" len="med"/>
            </a:ln>
            <a:effectLst/>
          </p:spPr>
          <p:txBody>
            <a:bodyPr/>
            <a:lstStyle/>
            <a:p>
              <a:endParaRPr lang="tr-TR"/>
            </a:p>
          </p:txBody>
        </p:sp>
        <p:sp>
          <p:nvSpPr>
            <p:cNvPr id="4119" name="Line 23"/>
            <p:cNvSpPr>
              <a:spLocks noChangeShapeType="1"/>
            </p:cNvSpPr>
            <p:nvPr/>
          </p:nvSpPr>
          <p:spPr bwMode="auto">
            <a:xfrm>
              <a:off x="3806" y="2027"/>
              <a:ext cx="0" cy="161"/>
            </a:xfrm>
            <a:prstGeom prst="line">
              <a:avLst/>
            </a:prstGeom>
            <a:noFill/>
            <a:ln w="38100">
              <a:solidFill>
                <a:srgbClr val="FF0000"/>
              </a:solidFill>
              <a:round/>
              <a:headEnd/>
              <a:tailEnd type="triangle" w="med" len="med"/>
            </a:ln>
            <a:effectLst/>
          </p:spPr>
          <p:txBody>
            <a:bodyPr/>
            <a:lstStyle/>
            <a:p>
              <a:endParaRPr lang="tr-TR"/>
            </a:p>
          </p:txBody>
        </p:sp>
        <p:sp>
          <p:nvSpPr>
            <p:cNvPr id="4120" name="Line 24"/>
            <p:cNvSpPr>
              <a:spLocks noChangeShapeType="1"/>
            </p:cNvSpPr>
            <p:nvPr/>
          </p:nvSpPr>
          <p:spPr bwMode="auto">
            <a:xfrm>
              <a:off x="3795" y="2028"/>
              <a:ext cx="1222" cy="0"/>
            </a:xfrm>
            <a:prstGeom prst="line">
              <a:avLst/>
            </a:prstGeom>
            <a:noFill/>
            <a:ln w="28575">
              <a:solidFill>
                <a:srgbClr val="FF0000"/>
              </a:solidFill>
              <a:round/>
              <a:headEnd/>
              <a:tailEnd/>
            </a:ln>
            <a:effectLst/>
          </p:spPr>
          <p:txBody>
            <a:bodyPr/>
            <a:lstStyle/>
            <a:p>
              <a:endParaRPr lang="tr-TR"/>
            </a:p>
          </p:txBody>
        </p:sp>
      </p:grpSp>
      <p:sp>
        <p:nvSpPr>
          <p:cNvPr id="4121" name="AutoShape 25"/>
          <p:cNvSpPr>
            <a:spLocks noChangeArrowheads="1"/>
          </p:cNvSpPr>
          <p:nvPr/>
        </p:nvSpPr>
        <p:spPr bwMode="blackWhite">
          <a:xfrm>
            <a:off x="7353300" y="3155950"/>
            <a:ext cx="1808163" cy="1490663"/>
          </a:xfrm>
          <a:prstGeom prst="roundRect">
            <a:avLst>
              <a:gd name="adj" fmla="val 12495"/>
            </a:avLst>
          </a:prstGeom>
          <a:solidFill>
            <a:srgbClr val="006666"/>
          </a:solidFill>
          <a:ln w="19050">
            <a:solidFill>
              <a:srgbClr val="FFFFFF"/>
            </a:solidFill>
            <a:round/>
            <a:headEnd/>
            <a:tailEnd/>
          </a:ln>
          <a:effectLst/>
        </p:spPr>
        <p:txBody>
          <a:bodyPr lIns="90488" tIns="0" rIns="0" bIns="0"/>
          <a:lstStyle/>
          <a:p>
            <a:pPr eaLnBrk="0" hangingPunct="0">
              <a:spcBef>
                <a:spcPct val="15000"/>
              </a:spcBef>
              <a:buClr>
                <a:schemeClr val="tx2"/>
              </a:buClr>
              <a:buSzPct val="125000"/>
            </a:pPr>
            <a:r>
              <a:rPr lang="tr-TR" sz="1600" b="1">
                <a:solidFill>
                  <a:srgbClr val="FFFF66"/>
                </a:solidFill>
                <a:effectLst>
                  <a:outerShdw blurRad="38100" dist="38100" dir="2700000" algn="tl">
                    <a:srgbClr val="000000"/>
                  </a:outerShdw>
                </a:effectLst>
                <a:latin typeface="Arial Narrow" pitchFamily="34" charset="0"/>
              </a:rPr>
              <a:t>E</a:t>
            </a:r>
            <a:r>
              <a:rPr lang="en-US" sz="1600" b="1">
                <a:solidFill>
                  <a:srgbClr val="FFFF66"/>
                </a:solidFill>
                <a:effectLst>
                  <a:outerShdw blurRad="38100" dist="38100" dir="2700000" algn="tl">
                    <a:srgbClr val="000000"/>
                  </a:outerShdw>
                </a:effectLst>
                <a:latin typeface="Arial Narrow" pitchFamily="34" charset="0"/>
              </a:rPr>
              <a:t>t</a:t>
            </a:r>
            <a:r>
              <a:rPr lang="tr-TR" sz="1600" b="1">
                <a:solidFill>
                  <a:srgbClr val="FFFF66"/>
                </a:solidFill>
                <a:effectLst>
                  <a:outerShdw blurRad="38100" dist="38100" dir="2700000" algn="tl">
                    <a:srgbClr val="000000"/>
                  </a:outerShdw>
                </a:effectLst>
                <a:latin typeface="Arial Narrow" pitchFamily="34" charset="0"/>
              </a:rPr>
              <a:t>inillenmiş</a:t>
            </a:r>
            <a:endParaRPr lang="en-US" sz="1600" b="1">
              <a:solidFill>
                <a:srgbClr val="FFFF66"/>
              </a:solidFill>
              <a:effectLst>
                <a:outerShdw blurRad="38100" dist="38100" dir="2700000" algn="tl">
                  <a:srgbClr val="000000"/>
                </a:outerShdw>
              </a:effectLst>
              <a:latin typeface="Arial Narrow" pitchFamily="34" charset="0"/>
            </a:endParaRP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Dienogest</a:t>
            </a:r>
          </a:p>
          <a:p>
            <a:pPr marL="285750" lvl="1" indent="-171450" eaLnBrk="0" hangingPunct="0">
              <a:spcBef>
                <a:spcPct val="15000"/>
              </a:spcBef>
              <a:buClr>
                <a:schemeClr val="tx2"/>
              </a:buClr>
              <a:buSzPct val="125000"/>
              <a:buFontTx/>
              <a:buChar char="•"/>
            </a:pPr>
            <a:r>
              <a:rPr lang="en-US" sz="1600" b="1">
                <a:solidFill>
                  <a:srgbClr val="FFFFFF"/>
                </a:solidFill>
                <a:effectLst>
                  <a:outerShdw blurRad="38100" dist="38100" dir="2700000" algn="tl">
                    <a:srgbClr val="000000"/>
                  </a:outerShdw>
                </a:effectLst>
                <a:latin typeface="Arial Narrow" pitchFamily="34" charset="0"/>
              </a:rPr>
              <a:t>Dros-pirenone</a:t>
            </a:r>
          </a:p>
        </p:txBody>
      </p:sp>
      <p:sp>
        <p:nvSpPr>
          <p:cNvPr id="4122" name="Line 26"/>
          <p:cNvSpPr>
            <a:spLocks noChangeShapeType="1"/>
          </p:cNvSpPr>
          <p:nvPr/>
        </p:nvSpPr>
        <p:spPr bwMode="auto">
          <a:xfrm>
            <a:off x="3457575" y="2813050"/>
            <a:ext cx="0" cy="285750"/>
          </a:xfrm>
          <a:prstGeom prst="line">
            <a:avLst/>
          </a:prstGeom>
          <a:noFill/>
          <a:ln w="38100">
            <a:solidFill>
              <a:srgbClr val="FF0000"/>
            </a:solidFill>
            <a:round/>
            <a:headEnd/>
            <a:tailEnd type="triangle" w="med" len="med"/>
          </a:ln>
          <a:effectLst/>
        </p:spPr>
        <p:txBody>
          <a:bodyPr/>
          <a:lstStyle/>
          <a:p>
            <a:endParaRPr lang="tr-TR"/>
          </a:p>
        </p:txBody>
      </p:sp>
      <p:sp>
        <p:nvSpPr>
          <p:cNvPr id="4123" name="Freeform 27"/>
          <p:cNvSpPr>
            <a:spLocks/>
          </p:cNvSpPr>
          <p:nvPr/>
        </p:nvSpPr>
        <p:spPr bwMode="auto">
          <a:xfrm>
            <a:off x="3468688" y="2603500"/>
            <a:ext cx="1422400" cy="217488"/>
          </a:xfrm>
          <a:custGeom>
            <a:avLst/>
            <a:gdLst/>
            <a:ahLst/>
            <a:cxnLst>
              <a:cxn ang="0">
                <a:pos x="0" y="137"/>
              </a:cxn>
              <a:cxn ang="0">
                <a:pos x="896" y="137"/>
              </a:cxn>
              <a:cxn ang="0">
                <a:pos x="896" y="0"/>
              </a:cxn>
            </a:cxnLst>
            <a:rect l="0" t="0" r="r" b="b"/>
            <a:pathLst>
              <a:path w="896" h="137">
                <a:moveTo>
                  <a:pt x="0" y="137"/>
                </a:moveTo>
                <a:lnTo>
                  <a:pt x="896" y="137"/>
                </a:lnTo>
                <a:lnTo>
                  <a:pt x="896" y="0"/>
                </a:lnTo>
              </a:path>
            </a:pathLst>
          </a:custGeom>
          <a:noFill/>
          <a:ln w="28575" cap="flat" cmpd="sng">
            <a:solidFill>
              <a:srgbClr val="FF3300"/>
            </a:solidFill>
            <a:prstDash val="solid"/>
            <a:round/>
            <a:headEnd type="none" w="med" len="med"/>
            <a:tailEnd type="none" w="med" len="med"/>
          </a:ln>
          <a:effectLst/>
        </p:spPr>
        <p:txBody>
          <a:bodyPr/>
          <a:lstStyle/>
          <a:p>
            <a:endParaRPr lang="tr-T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reefig14-7"/>
          <p:cNvPicPr>
            <a:picLocks noGrp="1" noChangeAspect="1" noChangeArrowheads="1"/>
          </p:cNvPicPr>
          <p:nvPr>
            <p:ph sz="half" idx="2"/>
          </p:nvPr>
        </p:nvPicPr>
        <p:blipFill>
          <a:blip r:embed="rId3" cstate="print"/>
          <a:srcRect/>
          <a:stretch>
            <a:fillRect/>
          </a:stretch>
        </p:blipFill>
        <p:spPr>
          <a:xfrm>
            <a:off x="1912938" y="1359123"/>
            <a:ext cx="5464175" cy="4302125"/>
          </a:xfrm>
          <a:noFill/>
          <a:ln/>
        </p:spPr>
      </p:pic>
      <p:sp>
        <p:nvSpPr>
          <p:cNvPr id="46083" name="Rectangle 3"/>
          <p:cNvSpPr>
            <a:spLocks noGrp="1" noChangeArrowheads="1"/>
          </p:cNvSpPr>
          <p:nvPr>
            <p:ph type="title"/>
          </p:nvPr>
        </p:nvSpPr>
        <p:spPr>
          <a:xfrm>
            <a:off x="323528" y="188640"/>
            <a:ext cx="8229600" cy="1019175"/>
          </a:xfrm>
          <a:solidFill>
            <a:schemeClr val="tx2"/>
          </a:solidFill>
        </p:spPr>
        <p:txBody>
          <a:bodyPr>
            <a:normAutofit fontScale="90000"/>
          </a:bodyPr>
          <a:lstStyle/>
          <a:p>
            <a:r>
              <a:rPr lang="tr-TR" sz="3200" b="1" dirty="0" err="1">
                <a:solidFill>
                  <a:schemeClr val="bg1"/>
                </a:solidFill>
                <a:latin typeface="Arial Narrow" pitchFamily="34" charset="0"/>
              </a:rPr>
              <a:t>Progestinlerin</a:t>
            </a:r>
            <a:r>
              <a:rPr lang="tr-TR" sz="3200" b="1" dirty="0">
                <a:solidFill>
                  <a:schemeClr val="bg1"/>
                </a:solidFill>
                <a:latin typeface="Arial Narrow" pitchFamily="34" charset="0"/>
              </a:rPr>
              <a:t> </a:t>
            </a:r>
            <a:r>
              <a:rPr lang="en-US" sz="3200" b="1" dirty="0" err="1">
                <a:solidFill>
                  <a:schemeClr val="bg1"/>
                </a:solidFill>
                <a:latin typeface="Arial Narrow" pitchFamily="34" charset="0"/>
              </a:rPr>
              <a:t>Progesteron</a:t>
            </a:r>
            <a:r>
              <a:rPr lang="en-US" sz="3200" b="1" dirty="0">
                <a:solidFill>
                  <a:schemeClr val="bg1"/>
                </a:solidFill>
                <a:latin typeface="Arial Narrow" pitchFamily="34" charset="0"/>
              </a:rPr>
              <a:t> </a:t>
            </a:r>
            <a:r>
              <a:rPr lang="tr-TR" sz="3200" b="1" dirty="0">
                <a:solidFill>
                  <a:schemeClr val="bg1"/>
                </a:solidFill>
                <a:latin typeface="Arial Narrow" pitchFamily="34" charset="0"/>
              </a:rPr>
              <a:t>ve</a:t>
            </a:r>
            <a:r>
              <a:rPr lang="en-US" sz="3200" b="1" dirty="0">
                <a:solidFill>
                  <a:schemeClr val="bg1"/>
                </a:solidFill>
                <a:latin typeface="Arial Narrow" pitchFamily="34" charset="0"/>
              </a:rPr>
              <a:t> Non-</a:t>
            </a:r>
            <a:r>
              <a:rPr lang="en-US" sz="3200" b="1" dirty="0" err="1">
                <a:solidFill>
                  <a:schemeClr val="bg1"/>
                </a:solidFill>
                <a:latin typeface="Arial Narrow" pitchFamily="34" charset="0"/>
              </a:rPr>
              <a:t>progesteron</a:t>
            </a:r>
            <a:r>
              <a:rPr lang="en-US" sz="3200" b="1" dirty="0">
                <a:solidFill>
                  <a:schemeClr val="bg1"/>
                </a:solidFill>
                <a:latin typeface="Arial Narrow" pitchFamily="34" charset="0"/>
              </a:rPr>
              <a:t> </a:t>
            </a:r>
            <a:r>
              <a:rPr lang="tr-TR" sz="3200" b="1" dirty="0">
                <a:solidFill>
                  <a:schemeClr val="bg1"/>
                </a:solidFill>
                <a:latin typeface="Arial Narrow" pitchFamily="34" charset="0"/>
              </a:rPr>
              <a:t>Etkileri</a:t>
            </a:r>
            <a:endParaRPr lang="en-US" sz="3200" b="1" dirty="0">
              <a:solidFill>
                <a:schemeClr val="bg1"/>
              </a:solidFill>
              <a:latin typeface="Arial Narrow" pitchFamily="34" charset="0"/>
            </a:endParaRPr>
          </a:p>
        </p:txBody>
      </p:sp>
      <p:sp>
        <p:nvSpPr>
          <p:cNvPr id="46084" name="Text Box 4"/>
          <p:cNvSpPr txBox="1">
            <a:spLocks noChangeArrowheads="1"/>
          </p:cNvSpPr>
          <p:nvPr/>
        </p:nvSpPr>
        <p:spPr bwMode="auto">
          <a:xfrm>
            <a:off x="377825" y="6437313"/>
            <a:ext cx="184150" cy="244475"/>
          </a:xfrm>
          <a:prstGeom prst="rect">
            <a:avLst/>
          </a:prstGeom>
          <a:noFill/>
          <a:ln w="22225">
            <a:noFill/>
            <a:prstDash val="sysDot"/>
            <a:miter lim="800000"/>
            <a:headEnd/>
            <a:tailEnd/>
          </a:ln>
          <a:effectLst/>
        </p:spPr>
        <p:txBody>
          <a:bodyPr wrap="none">
            <a:spAutoFit/>
          </a:bodyPr>
          <a:lstStyle/>
          <a:p>
            <a:pPr eaLnBrk="0" hangingPunct="0"/>
            <a:endParaRPr lang="tr-TR" sz="1000" b="1">
              <a:latin typeface="Arial" pitchFamily="34" charset="0"/>
            </a:endParaRPr>
          </a:p>
        </p:txBody>
      </p:sp>
      <p:sp>
        <p:nvSpPr>
          <p:cNvPr id="46085" name="Text Box 5"/>
          <p:cNvSpPr txBox="1">
            <a:spLocks noChangeArrowheads="1"/>
          </p:cNvSpPr>
          <p:nvPr/>
        </p:nvSpPr>
        <p:spPr bwMode="auto">
          <a:xfrm>
            <a:off x="0" y="6538739"/>
            <a:ext cx="9144000" cy="274637"/>
          </a:xfrm>
          <a:prstGeom prst="rect">
            <a:avLst/>
          </a:prstGeom>
          <a:noFill/>
          <a:ln w="9525">
            <a:noFill/>
            <a:miter lim="800000"/>
            <a:headEnd/>
            <a:tailEnd/>
          </a:ln>
          <a:effectLst/>
        </p:spPr>
        <p:txBody>
          <a:bodyPr>
            <a:spAutoFit/>
          </a:bodyPr>
          <a:lstStyle/>
          <a:p>
            <a:pPr algn="ctr" eaLnBrk="0" hangingPunct="0">
              <a:spcBef>
                <a:spcPct val="20000"/>
              </a:spcBef>
            </a:pPr>
            <a:r>
              <a:rPr lang="en-US" sz="1200" dirty="0">
                <a:latin typeface="Arial" pitchFamily="34" charset="0"/>
              </a:rPr>
              <a:t>Schneider. </a:t>
            </a:r>
            <a:r>
              <a:rPr lang="en-US" sz="1200" i="1" dirty="0">
                <a:latin typeface="Arial" pitchFamily="34" charset="0"/>
              </a:rPr>
              <a:t>Climacteric</a:t>
            </a:r>
            <a:r>
              <a:rPr lang="en-US" sz="1200" dirty="0">
                <a:latin typeface="Arial" pitchFamily="34" charset="0"/>
              </a:rPr>
              <a:t>. 2000.(suppl2)321.</a:t>
            </a:r>
          </a:p>
        </p:txBody>
      </p:sp>
      <p:sp>
        <p:nvSpPr>
          <p:cNvPr id="46086" name="Oval 6"/>
          <p:cNvSpPr>
            <a:spLocks noChangeArrowheads="1"/>
          </p:cNvSpPr>
          <p:nvPr/>
        </p:nvSpPr>
        <p:spPr bwMode="auto">
          <a:xfrm>
            <a:off x="2168525" y="1395016"/>
            <a:ext cx="1295400" cy="500062"/>
          </a:xfrm>
          <a:prstGeom prst="ellipse">
            <a:avLst/>
          </a:prstGeom>
          <a:solidFill>
            <a:schemeClr val="accent1"/>
          </a:solidFill>
          <a:ln w="19050">
            <a:solidFill>
              <a:srgbClr val="339933"/>
            </a:solidFill>
            <a:round/>
            <a:headEnd/>
            <a:tailEnd/>
          </a:ln>
          <a:effectLst/>
        </p:spPr>
        <p:txBody>
          <a:bodyPr anchor="ctr">
            <a:spAutoFit/>
          </a:bodyPr>
          <a:lstStyle/>
          <a:p>
            <a:endParaRPr lang="tr-TR"/>
          </a:p>
        </p:txBody>
      </p:sp>
      <p:sp>
        <p:nvSpPr>
          <p:cNvPr id="46087" name="Text Box 7"/>
          <p:cNvSpPr txBox="1">
            <a:spLocks noChangeArrowheads="1"/>
          </p:cNvSpPr>
          <p:nvPr/>
        </p:nvSpPr>
        <p:spPr bwMode="auto">
          <a:xfrm>
            <a:off x="2198688" y="1468041"/>
            <a:ext cx="1257300" cy="385762"/>
          </a:xfrm>
          <a:prstGeom prst="rect">
            <a:avLst/>
          </a:prstGeom>
          <a:noFill/>
          <a:ln w="9525">
            <a:noFill/>
            <a:miter lim="800000"/>
            <a:headEnd/>
            <a:tailEnd/>
          </a:ln>
          <a:effectLst/>
        </p:spPr>
        <p:txBody>
          <a:bodyPr wrap="none">
            <a:spAutoFit/>
          </a:bodyPr>
          <a:lstStyle/>
          <a:p>
            <a:pPr algn="ctr" eaLnBrk="0" hangingPunct="0">
              <a:lnSpc>
                <a:spcPct val="70000"/>
              </a:lnSpc>
              <a:spcBef>
                <a:spcPct val="20000"/>
              </a:spcBef>
            </a:pPr>
            <a:r>
              <a:rPr lang="tr-TR" sz="1200" b="1" dirty="0" err="1">
                <a:solidFill>
                  <a:schemeClr val="bg2"/>
                </a:solidFill>
                <a:latin typeface="Arial" pitchFamily="34" charset="0"/>
              </a:rPr>
              <a:t>Antiöstrojenik</a:t>
            </a:r>
            <a:endParaRPr lang="en-US" sz="1200" b="1" dirty="0">
              <a:solidFill>
                <a:schemeClr val="bg2"/>
              </a:solidFill>
              <a:latin typeface="Arial" pitchFamily="34" charset="0"/>
            </a:endParaRPr>
          </a:p>
          <a:p>
            <a:pPr algn="ctr" eaLnBrk="0" hangingPunct="0">
              <a:lnSpc>
                <a:spcPct val="70000"/>
              </a:lnSpc>
              <a:spcBef>
                <a:spcPct val="20000"/>
              </a:spcBef>
            </a:pPr>
            <a:r>
              <a:rPr lang="en-US" sz="1200" b="1" dirty="0">
                <a:solidFill>
                  <a:schemeClr val="bg2"/>
                </a:solidFill>
                <a:latin typeface="Arial" pitchFamily="34" charset="0"/>
              </a:rPr>
              <a:t>Par</a:t>
            </a:r>
            <a:r>
              <a:rPr lang="tr-TR" sz="1200" b="1" dirty="0">
                <a:solidFill>
                  <a:schemeClr val="bg2"/>
                </a:solidFill>
                <a:latin typeface="Arial" pitchFamily="34" charset="0"/>
              </a:rPr>
              <a:t>s</a:t>
            </a:r>
            <a:r>
              <a:rPr lang="en-US" sz="1200" b="1" dirty="0" err="1">
                <a:solidFill>
                  <a:schemeClr val="bg2"/>
                </a:solidFill>
                <a:latin typeface="Arial" pitchFamily="34" charset="0"/>
              </a:rPr>
              <a:t>i</a:t>
            </a:r>
            <a:r>
              <a:rPr lang="tr-TR" sz="1200" b="1" dirty="0">
                <a:solidFill>
                  <a:schemeClr val="bg2"/>
                </a:solidFill>
                <a:latin typeface="Arial" pitchFamily="34" charset="0"/>
              </a:rPr>
              <a:t>ye</a:t>
            </a:r>
            <a:r>
              <a:rPr lang="en-US" sz="1200" b="1" dirty="0">
                <a:solidFill>
                  <a:schemeClr val="bg2"/>
                </a:solidFill>
                <a:latin typeface="Arial" pitchFamily="34" charset="0"/>
              </a:rPr>
              <a:t>l e</a:t>
            </a:r>
            <a:r>
              <a:rPr lang="tr-TR" sz="1200" b="1" dirty="0" err="1">
                <a:solidFill>
                  <a:schemeClr val="bg2"/>
                </a:solidFill>
                <a:latin typeface="Arial" pitchFamily="34" charset="0"/>
              </a:rPr>
              <a:t>tkiler</a:t>
            </a:r>
            <a:endParaRPr lang="en-US" sz="1200" b="1" dirty="0">
              <a:solidFill>
                <a:schemeClr val="bg2"/>
              </a:solidFill>
              <a:latin typeface="Arial" pitchFamily="34" charset="0"/>
            </a:endParaRPr>
          </a:p>
        </p:txBody>
      </p:sp>
      <p:sp>
        <p:nvSpPr>
          <p:cNvPr id="46088" name="Text Box 8"/>
          <p:cNvSpPr txBox="1">
            <a:spLocks noChangeArrowheads="1"/>
          </p:cNvSpPr>
          <p:nvPr/>
        </p:nvSpPr>
        <p:spPr bwMode="auto">
          <a:xfrm>
            <a:off x="755576" y="1556792"/>
            <a:ext cx="161607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Arial" pitchFamily="34" charset="0"/>
              </a:rPr>
              <a:t>LNG</a:t>
            </a:r>
          </a:p>
        </p:txBody>
      </p:sp>
      <p:sp>
        <p:nvSpPr>
          <p:cNvPr id="46089" name="Line 9"/>
          <p:cNvSpPr>
            <a:spLocks noChangeShapeType="1"/>
          </p:cNvSpPr>
          <p:nvPr/>
        </p:nvSpPr>
        <p:spPr bwMode="auto">
          <a:xfrm>
            <a:off x="1276350" y="6394450"/>
            <a:ext cx="6572250" cy="0"/>
          </a:xfrm>
          <a:prstGeom prst="line">
            <a:avLst/>
          </a:prstGeom>
          <a:noFill/>
          <a:ln w="28575">
            <a:solidFill>
              <a:srgbClr val="FF3300"/>
            </a:solidFill>
            <a:round/>
            <a:headEnd/>
            <a:tailEnd/>
          </a:ln>
          <a:effectLst/>
        </p:spPr>
        <p:txBody>
          <a:bodyPr>
            <a:spAutoFit/>
          </a:bodyPr>
          <a:lstStyle/>
          <a:p>
            <a:endParaRPr lang="tr-TR"/>
          </a:p>
        </p:txBody>
      </p:sp>
      <p:grpSp>
        <p:nvGrpSpPr>
          <p:cNvPr id="2" name="Group 10"/>
          <p:cNvGrpSpPr>
            <a:grpSpLocks/>
          </p:cNvGrpSpPr>
          <p:nvPr/>
        </p:nvGrpSpPr>
        <p:grpSpPr bwMode="auto">
          <a:xfrm>
            <a:off x="773112" y="5517232"/>
            <a:ext cx="8370888" cy="919162"/>
            <a:chOff x="187" y="3385"/>
            <a:chExt cx="5741" cy="531"/>
          </a:xfrm>
        </p:grpSpPr>
        <p:sp>
          <p:nvSpPr>
            <p:cNvPr id="46091" name="Text Box 11"/>
            <p:cNvSpPr txBox="1">
              <a:spLocks noChangeArrowheads="1"/>
            </p:cNvSpPr>
            <p:nvPr/>
          </p:nvSpPr>
          <p:spPr bwMode="auto">
            <a:xfrm>
              <a:off x="187" y="3385"/>
              <a:ext cx="1900" cy="531"/>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en-US" sz="1400" b="1" dirty="0">
                  <a:solidFill>
                    <a:schemeClr val="tx2"/>
                  </a:solidFill>
                  <a:latin typeface="Arial" pitchFamily="34" charset="0"/>
                </a:rPr>
                <a:t>CMA = </a:t>
              </a:r>
              <a:r>
                <a:rPr lang="tr-TR" sz="1400" b="1" dirty="0">
                  <a:solidFill>
                    <a:schemeClr val="tx2"/>
                  </a:solidFill>
                  <a:latin typeface="Arial" pitchFamily="34" charset="0"/>
                </a:rPr>
                <a:t>k</a:t>
              </a:r>
              <a:r>
                <a:rPr lang="en-US" sz="1400" b="1" dirty="0" err="1">
                  <a:solidFill>
                    <a:schemeClr val="tx2"/>
                  </a:solidFill>
                  <a:latin typeface="Arial" pitchFamily="34" charset="0"/>
                </a:rPr>
                <a:t>lormadinon</a:t>
              </a:r>
              <a:r>
                <a:rPr lang="en-US" sz="1400" b="1" dirty="0">
                  <a:solidFill>
                    <a:schemeClr val="tx2"/>
                  </a:solidFill>
                  <a:latin typeface="Arial" pitchFamily="34" charset="0"/>
                </a:rPr>
                <a:t> a</a:t>
              </a:r>
              <a:r>
                <a:rPr lang="tr-TR" sz="1400" b="1" dirty="0">
                  <a:solidFill>
                    <a:schemeClr val="tx2"/>
                  </a:solidFill>
                  <a:latin typeface="Arial" pitchFamily="34" charset="0"/>
                </a:rPr>
                <a:t>s</a:t>
              </a:r>
              <a:r>
                <a:rPr lang="en-US" sz="1400" b="1" dirty="0" err="1">
                  <a:solidFill>
                    <a:schemeClr val="tx2"/>
                  </a:solidFill>
                  <a:latin typeface="Arial" pitchFamily="34" charset="0"/>
                </a:rPr>
                <a:t>etat</a:t>
              </a:r>
              <a:endParaRPr lang="en-US" sz="1400" b="1" dirty="0">
                <a:solidFill>
                  <a:schemeClr val="tx2"/>
                </a:solidFill>
                <a:latin typeface="Arial" pitchFamily="34" charset="0"/>
              </a:endParaRPr>
            </a:p>
            <a:p>
              <a:pPr eaLnBrk="0" hangingPunct="0">
                <a:lnSpc>
                  <a:spcPct val="60000"/>
                </a:lnSpc>
                <a:spcBef>
                  <a:spcPct val="50000"/>
                </a:spcBef>
              </a:pPr>
              <a:r>
                <a:rPr lang="en-US" sz="1400" b="1" dirty="0">
                  <a:solidFill>
                    <a:schemeClr val="tx2"/>
                  </a:solidFill>
                  <a:latin typeface="Arial" pitchFamily="34" charset="0"/>
                </a:rPr>
                <a:t>CPA = </a:t>
              </a:r>
              <a:r>
                <a:rPr lang="tr-TR" sz="1400" b="1" dirty="0">
                  <a:solidFill>
                    <a:schemeClr val="tx2"/>
                  </a:solidFill>
                  <a:latin typeface="Arial" pitchFamily="34" charset="0"/>
                </a:rPr>
                <a:t>si</a:t>
              </a:r>
              <a:r>
                <a:rPr lang="en-US" sz="1400" b="1" dirty="0" err="1">
                  <a:solidFill>
                    <a:schemeClr val="tx2"/>
                  </a:solidFill>
                  <a:latin typeface="Arial" pitchFamily="34" charset="0"/>
                </a:rPr>
                <a:t>proteron</a:t>
              </a:r>
              <a:r>
                <a:rPr lang="en-US" sz="1400" b="1" dirty="0">
                  <a:solidFill>
                    <a:schemeClr val="tx2"/>
                  </a:solidFill>
                  <a:latin typeface="Arial" pitchFamily="34" charset="0"/>
                </a:rPr>
                <a:t> a</a:t>
              </a:r>
              <a:r>
                <a:rPr lang="tr-TR" sz="1400" b="1" dirty="0">
                  <a:solidFill>
                    <a:schemeClr val="tx2"/>
                  </a:solidFill>
                  <a:latin typeface="Arial" pitchFamily="34" charset="0"/>
                </a:rPr>
                <a:t>s</a:t>
              </a:r>
              <a:r>
                <a:rPr lang="en-US" sz="1400" b="1" dirty="0" err="1">
                  <a:solidFill>
                    <a:schemeClr val="tx2"/>
                  </a:solidFill>
                  <a:latin typeface="Arial" pitchFamily="34" charset="0"/>
                </a:rPr>
                <a:t>etat</a:t>
              </a:r>
              <a:endParaRPr lang="en-US" sz="1400" b="1" dirty="0">
                <a:solidFill>
                  <a:schemeClr val="tx2"/>
                </a:solidFill>
                <a:latin typeface="Arial" pitchFamily="34" charset="0"/>
              </a:endParaRPr>
            </a:p>
            <a:p>
              <a:pPr eaLnBrk="0" hangingPunct="0">
                <a:lnSpc>
                  <a:spcPct val="60000"/>
                </a:lnSpc>
                <a:spcBef>
                  <a:spcPct val="50000"/>
                </a:spcBef>
              </a:pPr>
              <a:r>
                <a:rPr lang="en-US" sz="1400" b="1" dirty="0">
                  <a:solidFill>
                    <a:schemeClr val="tx2"/>
                  </a:solidFill>
                  <a:latin typeface="Arial" pitchFamily="34" charset="0"/>
                </a:rPr>
                <a:t>DNG = </a:t>
              </a:r>
              <a:r>
                <a:rPr lang="en-US" sz="1400" b="1" dirty="0" err="1">
                  <a:solidFill>
                    <a:schemeClr val="tx2"/>
                  </a:solidFill>
                  <a:latin typeface="Arial" pitchFamily="34" charset="0"/>
                </a:rPr>
                <a:t>dienogest</a:t>
              </a:r>
              <a:endParaRPr lang="en-US" sz="1400" b="1" dirty="0">
                <a:solidFill>
                  <a:schemeClr val="tx2"/>
                </a:solidFill>
                <a:latin typeface="Arial" pitchFamily="34" charset="0"/>
              </a:endParaRPr>
            </a:p>
            <a:p>
              <a:pPr eaLnBrk="0" hangingPunct="0">
                <a:lnSpc>
                  <a:spcPct val="60000"/>
                </a:lnSpc>
                <a:spcBef>
                  <a:spcPct val="50000"/>
                </a:spcBef>
              </a:pPr>
              <a:r>
                <a:rPr lang="en-US" sz="1400" b="1" dirty="0">
                  <a:solidFill>
                    <a:schemeClr val="tx2"/>
                  </a:solidFill>
                  <a:latin typeface="Arial" pitchFamily="34" charset="0"/>
                </a:rPr>
                <a:t>DRSP = </a:t>
              </a:r>
              <a:r>
                <a:rPr lang="en-US" sz="1400" b="1" dirty="0" err="1">
                  <a:solidFill>
                    <a:schemeClr val="tx2"/>
                  </a:solidFill>
                  <a:latin typeface="Arial" pitchFamily="34" charset="0"/>
                </a:rPr>
                <a:t>drospirenon</a:t>
              </a:r>
              <a:endParaRPr lang="en-US" sz="1400" b="1" dirty="0">
                <a:solidFill>
                  <a:schemeClr val="tx2"/>
                </a:solidFill>
                <a:latin typeface="Arial" pitchFamily="34" charset="0"/>
              </a:endParaRPr>
            </a:p>
          </p:txBody>
        </p:sp>
        <p:sp>
          <p:nvSpPr>
            <p:cNvPr id="46092" name="Text Box 12"/>
            <p:cNvSpPr txBox="1">
              <a:spLocks noChangeArrowheads="1"/>
            </p:cNvSpPr>
            <p:nvPr/>
          </p:nvSpPr>
          <p:spPr bwMode="auto">
            <a:xfrm>
              <a:off x="2041" y="3385"/>
              <a:ext cx="2101" cy="519"/>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en-US" sz="1400" b="1" dirty="0">
                  <a:solidFill>
                    <a:schemeClr val="tx2"/>
                  </a:solidFill>
                  <a:latin typeface="Arial" pitchFamily="34" charset="0"/>
                </a:rPr>
                <a:t>MGA = </a:t>
              </a:r>
              <a:r>
                <a:rPr lang="en-US" sz="1400" b="1" dirty="0" err="1">
                  <a:solidFill>
                    <a:schemeClr val="tx2"/>
                  </a:solidFill>
                  <a:latin typeface="Arial" pitchFamily="34" charset="0"/>
                </a:rPr>
                <a:t>megestrol</a:t>
              </a:r>
              <a:r>
                <a:rPr lang="en-US" sz="1400" b="1" dirty="0">
                  <a:solidFill>
                    <a:schemeClr val="tx2"/>
                  </a:solidFill>
                  <a:latin typeface="Arial" pitchFamily="34" charset="0"/>
                </a:rPr>
                <a:t> a</a:t>
              </a:r>
              <a:r>
                <a:rPr lang="tr-TR" sz="1400" b="1" dirty="0">
                  <a:solidFill>
                    <a:schemeClr val="tx2"/>
                  </a:solidFill>
                  <a:latin typeface="Arial" pitchFamily="34" charset="0"/>
                </a:rPr>
                <a:t>s</a:t>
              </a:r>
              <a:r>
                <a:rPr lang="en-US" sz="1400" b="1" dirty="0" err="1">
                  <a:solidFill>
                    <a:schemeClr val="tx2"/>
                  </a:solidFill>
                  <a:latin typeface="Arial" pitchFamily="34" charset="0"/>
                </a:rPr>
                <a:t>etat</a:t>
              </a:r>
              <a:endParaRPr lang="en-US" sz="1400" b="1" dirty="0">
                <a:solidFill>
                  <a:schemeClr val="tx2"/>
                </a:solidFill>
                <a:latin typeface="Arial" pitchFamily="34" charset="0"/>
              </a:endParaRPr>
            </a:p>
            <a:p>
              <a:pPr eaLnBrk="0" hangingPunct="0">
                <a:lnSpc>
                  <a:spcPct val="60000"/>
                </a:lnSpc>
                <a:spcBef>
                  <a:spcPct val="50000"/>
                </a:spcBef>
              </a:pPr>
              <a:r>
                <a:rPr lang="en-US" sz="1400" b="1" dirty="0">
                  <a:solidFill>
                    <a:schemeClr val="tx2"/>
                  </a:solidFill>
                  <a:latin typeface="Arial" pitchFamily="34" charset="0"/>
                </a:rPr>
                <a:t>LNG = </a:t>
              </a:r>
              <a:r>
                <a:rPr lang="tr-TR" sz="1400" b="1" dirty="0">
                  <a:solidFill>
                    <a:schemeClr val="tx2"/>
                  </a:solidFill>
                  <a:latin typeface="Arial" pitchFamily="34" charset="0"/>
                </a:rPr>
                <a:t> </a:t>
              </a:r>
              <a:r>
                <a:rPr lang="en-US" sz="1400" b="1" dirty="0" err="1">
                  <a:solidFill>
                    <a:schemeClr val="tx2"/>
                  </a:solidFill>
                  <a:latin typeface="Arial" pitchFamily="34" charset="0"/>
                </a:rPr>
                <a:t>levonorgestrel</a:t>
              </a:r>
              <a:endParaRPr lang="en-US" sz="1400" b="1" dirty="0">
                <a:solidFill>
                  <a:schemeClr val="tx2"/>
                </a:solidFill>
                <a:latin typeface="Arial" pitchFamily="34" charset="0"/>
              </a:endParaRPr>
            </a:p>
            <a:p>
              <a:pPr eaLnBrk="0" hangingPunct="0">
                <a:lnSpc>
                  <a:spcPct val="80000"/>
                </a:lnSpc>
                <a:spcBef>
                  <a:spcPct val="50000"/>
                </a:spcBef>
              </a:pPr>
              <a:r>
                <a:rPr lang="en-US" sz="1400" b="1" dirty="0">
                  <a:solidFill>
                    <a:schemeClr val="tx2"/>
                  </a:solidFill>
                  <a:latin typeface="Arial" pitchFamily="34" charset="0"/>
                </a:rPr>
                <a:t>MPA = </a:t>
              </a:r>
              <a:r>
                <a:rPr lang="en-US" sz="1400" b="1" dirty="0" err="1">
                  <a:solidFill>
                    <a:schemeClr val="tx2"/>
                  </a:solidFill>
                  <a:latin typeface="Arial" pitchFamily="34" charset="0"/>
                </a:rPr>
                <a:t>medro</a:t>
              </a:r>
              <a:r>
                <a:rPr lang="tr-TR" sz="1400" b="1" dirty="0" err="1">
                  <a:solidFill>
                    <a:schemeClr val="tx2"/>
                  </a:solidFill>
                  <a:latin typeface="Arial" pitchFamily="34" charset="0"/>
                </a:rPr>
                <a:t>ksi</a:t>
              </a:r>
              <a:r>
                <a:rPr lang="en-US" sz="1400" b="1" dirty="0" err="1">
                  <a:solidFill>
                    <a:schemeClr val="tx2"/>
                  </a:solidFill>
                  <a:latin typeface="Arial" pitchFamily="34" charset="0"/>
                </a:rPr>
                <a:t>progesteron</a:t>
              </a:r>
              <a:r>
                <a:rPr lang="en-US" sz="1400" b="1" dirty="0">
                  <a:solidFill>
                    <a:schemeClr val="tx2"/>
                  </a:solidFill>
                  <a:latin typeface="Arial" pitchFamily="34" charset="0"/>
                </a:rPr>
                <a:t> </a:t>
              </a:r>
              <a:br>
                <a:rPr lang="en-US" sz="1400" b="1" dirty="0">
                  <a:solidFill>
                    <a:schemeClr val="tx2"/>
                  </a:solidFill>
                  <a:latin typeface="Arial" pitchFamily="34" charset="0"/>
                </a:rPr>
              </a:br>
              <a:r>
                <a:rPr lang="en-US" sz="1400" b="1" dirty="0">
                  <a:solidFill>
                    <a:schemeClr val="tx2"/>
                  </a:solidFill>
                  <a:latin typeface="Arial" pitchFamily="34" charset="0"/>
                </a:rPr>
                <a:t>            a</a:t>
              </a:r>
              <a:r>
                <a:rPr lang="tr-TR" sz="1400" b="1" dirty="0">
                  <a:solidFill>
                    <a:schemeClr val="tx2"/>
                  </a:solidFill>
                  <a:latin typeface="Arial" pitchFamily="34" charset="0"/>
                </a:rPr>
                <a:t>s</a:t>
              </a:r>
              <a:r>
                <a:rPr lang="en-US" sz="1400" b="1" dirty="0" err="1">
                  <a:solidFill>
                    <a:schemeClr val="tx2"/>
                  </a:solidFill>
                  <a:latin typeface="Arial" pitchFamily="34" charset="0"/>
                </a:rPr>
                <a:t>etat</a:t>
              </a:r>
              <a:endParaRPr lang="en-US" sz="1400" b="1" dirty="0">
                <a:solidFill>
                  <a:schemeClr val="tx2"/>
                </a:solidFill>
                <a:latin typeface="Arial" pitchFamily="34" charset="0"/>
              </a:endParaRPr>
            </a:p>
          </p:txBody>
        </p:sp>
        <p:sp>
          <p:nvSpPr>
            <p:cNvPr id="46093" name="Text Box 13"/>
            <p:cNvSpPr txBox="1">
              <a:spLocks noChangeArrowheads="1"/>
            </p:cNvSpPr>
            <p:nvPr/>
          </p:nvSpPr>
          <p:spPr bwMode="auto">
            <a:xfrm>
              <a:off x="3827" y="3385"/>
              <a:ext cx="2101" cy="396"/>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en-US" sz="1400" b="1" dirty="0">
                  <a:solidFill>
                    <a:schemeClr val="tx2"/>
                  </a:solidFill>
                  <a:latin typeface="Arial" pitchFamily="34" charset="0"/>
                </a:rPr>
                <a:t>NETA = </a:t>
              </a:r>
              <a:r>
                <a:rPr lang="en-US" sz="1400" b="1" dirty="0" err="1">
                  <a:solidFill>
                    <a:schemeClr val="tx2"/>
                  </a:solidFill>
                  <a:latin typeface="Arial" pitchFamily="34" charset="0"/>
                </a:rPr>
                <a:t>noretindron</a:t>
              </a:r>
              <a:r>
                <a:rPr lang="en-US" sz="1400" b="1" dirty="0">
                  <a:solidFill>
                    <a:schemeClr val="tx2"/>
                  </a:solidFill>
                  <a:latin typeface="Arial" pitchFamily="34" charset="0"/>
                </a:rPr>
                <a:t> a</a:t>
              </a:r>
              <a:r>
                <a:rPr lang="tr-TR" sz="1400" b="1" dirty="0">
                  <a:solidFill>
                    <a:schemeClr val="tx2"/>
                  </a:solidFill>
                  <a:latin typeface="Arial" pitchFamily="34" charset="0"/>
                </a:rPr>
                <a:t>s</a:t>
              </a:r>
              <a:r>
                <a:rPr lang="en-US" sz="1400" b="1" dirty="0" err="1">
                  <a:solidFill>
                    <a:schemeClr val="tx2"/>
                  </a:solidFill>
                  <a:latin typeface="Arial" pitchFamily="34" charset="0"/>
                </a:rPr>
                <a:t>etat</a:t>
              </a:r>
              <a:endParaRPr lang="en-US" sz="1400" b="1" dirty="0">
                <a:solidFill>
                  <a:schemeClr val="tx2"/>
                </a:solidFill>
                <a:latin typeface="Arial" pitchFamily="34" charset="0"/>
              </a:endParaRPr>
            </a:p>
            <a:p>
              <a:pPr eaLnBrk="0" hangingPunct="0">
                <a:lnSpc>
                  <a:spcPct val="60000"/>
                </a:lnSpc>
                <a:spcBef>
                  <a:spcPct val="50000"/>
                </a:spcBef>
              </a:pPr>
              <a:r>
                <a:rPr lang="en-US" sz="1400" b="1" dirty="0">
                  <a:solidFill>
                    <a:schemeClr val="tx2"/>
                  </a:solidFill>
                  <a:latin typeface="Arial" pitchFamily="34" charset="0"/>
                </a:rPr>
                <a:t>GST = </a:t>
              </a:r>
              <a:r>
                <a:rPr lang="en-US" sz="1400" b="1" dirty="0" err="1">
                  <a:solidFill>
                    <a:schemeClr val="tx2"/>
                  </a:solidFill>
                  <a:latin typeface="Arial" pitchFamily="34" charset="0"/>
                </a:rPr>
                <a:t>gestoden</a:t>
              </a:r>
              <a:endParaRPr lang="en-US" sz="1400" b="1" dirty="0">
                <a:solidFill>
                  <a:schemeClr val="tx2"/>
                </a:solidFill>
                <a:latin typeface="Arial" pitchFamily="34" charset="0"/>
              </a:endParaRPr>
            </a:p>
            <a:p>
              <a:pPr eaLnBrk="0" hangingPunct="0">
                <a:lnSpc>
                  <a:spcPct val="60000"/>
                </a:lnSpc>
                <a:spcBef>
                  <a:spcPct val="50000"/>
                </a:spcBef>
              </a:pPr>
              <a:r>
                <a:rPr lang="en-US" sz="1400" b="1" dirty="0">
                  <a:solidFill>
                    <a:schemeClr val="tx2"/>
                  </a:solidFill>
                  <a:latin typeface="Arial" pitchFamily="34" charset="0"/>
                </a:rPr>
                <a:t>DSG = </a:t>
              </a:r>
              <a:r>
                <a:rPr lang="en-US" sz="1400" b="1" dirty="0" err="1">
                  <a:solidFill>
                    <a:schemeClr val="tx2"/>
                  </a:solidFill>
                  <a:latin typeface="Arial" pitchFamily="34" charset="0"/>
                </a:rPr>
                <a:t>desogestrel</a:t>
              </a:r>
              <a:endParaRPr lang="en-US" sz="1400" b="1" dirty="0">
                <a:solidFill>
                  <a:schemeClr val="tx2"/>
                </a:solidFill>
                <a:latin typeface="Arial" pitchFamily="34" charset="0"/>
              </a:endParaRPr>
            </a:p>
          </p:txBody>
        </p:sp>
      </p:grpSp>
      <p:grpSp>
        <p:nvGrpSpPr>
          <p:cNvPr id="3" name="Group 14"/>
          <p:cNvGrpSpPr>
            <a:grpSpLocks/>
          </p:cNvGrpSpPr>
          <p:nvPr/>
        </p:nvGrpSpPr>
        <p:grpSpPr bwMode="auto">
          <a:xfrm>
            <a:off x="3930650" y="1263253"/>
            <a:ext cx="1090613" cy="409575"/>
            <a:chOff x="2476" y="596"/>
            <a:chExt cx="687" cy="258"/>
          </a:xfrm>
          <a:solidFill>
            <a:schemeClr val="accent1"/>
          </a:solidFill>
        </p:grpSpPr>
        <p:sp>
          <p:nvSpPr>
            <p:cNvPr id="46095" name="Oval 15"/>
            <p:cNvSpPr>
              <a:spLocks noChangeArrowheads="1"/>
            </p:cNvSpPr>
            <p:nvPr/>
          </p:nvSpPr>
          <p:spPr bwMode="auto">
            <a:xfrm>
              <a:off x="2476" y="596"/>
              <a:ext cx="687" cy="258"/>
            </a:xfrm>
            <a:prstGeom prst="ellipse">
              <a:avLst/>
            </a:prstGeom>
            <a:grpFill/>
            <a:ln w="19050">
              <a:solidFill>
                <a:srgbClr val="339933"/>
              </a:solidFill>
              <a:round/>
              <a:headEnd/>
              <a:tailEnd/>
            </a:ln>
            <a:effectLst/>
          </p:spPr>
          <p:txBody>
            <a:bodyPr anchor="ctr">
              <a:spAutoFit/>
            </a:bodyPr>
            <a:lstStyle/>
            <a:p>
              <a:endParaRPr lang="tr-TR"/>
            </a:p>
          </p:txBody>
        </p:sp>
        <p:sp>
          <p:nvSpPr>
            <p:cNvPr id="46096" name="Text Box 16"/>
            <p:cNvSpPr txBox="1">
              <a:spLocks noChangeArrowheads="1"/>
            </p:cNvSpPr>
            <p:nvPr/>
          </p:nvSpPr>
          <p:spPr bwMode="auto">
            <a:xfrm>
              <a:off x="2575" y="616"/>
              <a:ext cx="493" cy="219"/>
            </a:xfrm>
            <a:prstGeom prst="rect">
              <a:avLst/>
            </a:prstGeom>
            <a:noFill/>
            <a:ln w="9525">
              <a:noFill/>
              <a:miter lim="800000"/>
              <a:headEnd/>
              <a:tailEnd/>
            </a:ln>
            <a:effectLst/>
          </p:spPr>
          <p:txBody>
            <a:bodyPr wrap="none">
              <a:spAutoFit/>
            </a:bodyPr>
            <a:lstStyle/>
            <a:p>
              <a:pPr algn="ctr" eaLnBrk="0" hangingPunct="0">
                <a:lnSpc>
                  <a:spcPct val="60000"/>
                </a:lnSpc>
                <a:spcBef>
                  <a:spcPct val="20000"/>
                </a:spcBef>
              </a:pPr>
              <a:r>
                <a:rPr lang="tr-TR" sz="1200" b="1" dirty="0">
                  <a:solidFill>
                    <a:schemeClr val="bg2"/>
                  </a:solidFill>
                  <a:latin typeface="Arial Narrow" pitchFamily="34" charset="0"/>
                </a:rPr>
                <a:t>Saf</a:t>
              </a:r>
              <a:endParaRPr lang="en-US" sz="1200" b="1" dirty="0">
                <a:solidFill>
                  <a:schemeClr val="bg2"/>
                </a:solidFill>
                <a:latin typeface="Arial Narrow" pitchFamily="34" charset="0"/>
              </a:endParaRPr>
            </a:p>
            <a:p>
              <a:pPr algn="ctr" eaLnBrk="0" hangingPunct="0">
                <a:lnSpc>
                  <a:spcPct val="60000"/>
                </a:lnSpc>
                <a:spcBef>
                  <a:spcPct val="20000"/>
                </a:spcBef>
              </a:pPr>
              <a:r>
                <a:rPr lang="en-US" sz="1200" b="1" dirty="0">
                  <a:solidFill>
                    <a:schemeClr val="bg2"/>
                  </a:solidFill>
                  <a:latin typeface="Arial Narrow" pitchFamily="34" charset="0"/>
                </a:rPr>
                <a:t>agonist</a:t>
              </a:r>
              <a:r>
                <a:rPr lang="tr-TR" sz="1200" b="1" dirty="0" err="1">
                  <a:solidFill>
                    <a:schemeClr val="bg2"/>
                  </a:solidFill>
                  <a:latin typeface="Arial Narrow" pitchFamily="34" charset="0"/>
                </a:rPr>
                <a:t>ler</a:t>
              </a:r>
              <a:endParaRPr lang="en-US" sz="1200" b="1" dirty="0">
                <a:solidFill>
                  <a:schemeClr val="bg2"/>
                </a:solidFill>
                <a:latin typeface="Arial Narrow" pitchFamily="34" charset="0"/>
              </a:endParaRPr>
            </a:p>
          </p:txBody>
        </p:sp>
      </p:grpSp>
      <p:sp>
        <p:nvSpPr>
          <p:cNvPr id="46097" name="Text Box 17"/>
          <p:cNvSpPr txBox="1">
            <a:spLocks noChangeArrowheads="1"/>
          </p:cNvSpPr>
          <p:nvPr/>
        </p:nvSpPr>
        <p:spPr bwMode="auto">
          <a:xfrm>
            <a:off x="3671888" y="1660128"/>
            <a:ext cx="1676400"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err="1">
                <a:latin typeface="Arial" pitchFamily="34" charset="0"/>
              </a:rPr>
              <a:t>Progesteron</a:t>
            </a:r>
            <a:endParaRPr lang="en-US" sz="1400" b="1" dirty="0">
              <a:latin typeface="Arial" pitchFamily="34" charset="0"/>
            </a:endParaRPr>
          </a:p>
        </p:txBody>
      </p:sp>
      <p:grpSp>
        <p:nvGrpSpPr>
          <p:cNvPr id="4" name="Group 18"/>
          <p:cNvGrpSpPr>
            <a:grpSpLocks/>
          </p:cNvGrpSpPr>
          <p:nvPr/>
        </p:nvGrpSpPr>
        <p:grpSpPr bwMode="auto">
          <a:xfrm>
            <a:off x="1573213" y="2066528"/>
            <a:ext cx="1295400" cy="500063"/>
            <a:chOff x="991" y="1102"/>
            <a:chExt cx="816" cy="315"/>
          </a:xfrm>
          <a:solidFill>
            <a:schemeClr val="accent1"/>
          </a:solidFill>
        </p:grpSpPr>
        <p:sp>
          <p:nvSpPr>
            <p:cNvPr id="46099" name="Oval 19"/>
            <p:cNvSpPr>
              <a:spLocks noChangeArrowheads="1"/>
            </p:cNvSpPr>
            <p:nvPr/>
          </p:nvSpPr>
          <p:spPr bwMode="auto">
            <a:xfrm>
              <a:off x="991" y="1102"/>
              <a:ext cx="816" cy="315"/>
            </a:xfrm>
            <a:prstGeom prst="ellipse">
              <a:avLst/>
            </a:prstGeom>
            <a:grpFill/>
            <a:ln w="19050">
              <a:solidFill>
                <a:srgbClr val="339933"/>
              </a:solidFill>
              <a:round/>
              <a:headEnd/>
              <a:tailEnd/>
            </a:ln>
            <a:effectLst/>
          </p:spPr>
          <p:txBody>
            <a:bodyPr anchor="ctr">
              <a:spAutoFit/>
            </a:bodyPr>
            <a:lstStyle/>
            <a:p>
              <a:endParaRPr lang="tr-TR"/>
            </a:p>
          </p:txBody>
        </p:sp>
        <p:sp>
          <p:nvSpPr>
            <p:cNvPr id="46100" name="Text Box 20"/>
            <p:cNvSpPr txBox="1">
              <a:spLocks noChangeArrowheads="1"/>
            </p:cNvSpPr>
            <p:nvPr/>
          </p:nvSpPr>
          <p:spPr bwMode="auto">
            <a:xfrm>
              <a:off x="1012" y="1148"/>
              <a:ext cx="792" cy="243"/>
            </a:xfrm>
            <a:prstGeom prst="rect">
              <a:avLst/>
            </a:prstGeom>
            <a:noFill/>
            <a:ln w="9525">
              <a:noFill/>
              <a:miter lim="800000"/>
              <a:headEnd/>
              <a:tailEnd/>
            </a:ln>
            <a:effectLst/>
          </p:spPr>
          <p:txBody>
            <a:bodyPr wrap="none">
              <a:spAutoFit/>
            </a:bodyPr>
            <a:lstStyle/>
            <a:p>
              <a:pPr algn="ctr" eaLnBrk="0" hangingPunct="0">
                <a:lnSpc>
                  <a:spcPct val="70000"/>
                </a:lnSpc>
                <a:spcBef>
                  <a:spcPct val="20000"/>
                </a:spcBef>
              </a:pPr>
              <a:r>
                <a:rPr lang="tr-TR" sz="1200" b="1" dirty="0" err="1">
                  <a:solidFill>
                    <a:schemeClr val="bg2"/>
                  </a:solidFill>
                  <a:latin typeface="Arial" pitchFamily="34" charset="0"/>
                </a:rPr>
                <a:t>Östrojenik</a:t>
              </a:r>
              <a:endParaRPr lang="en-US" sz="1200" b="1" dirty="0">
                <a:solidFill>
                  <a:schemeClr val="bg2"/>
                </a:solidFill>
                <a:latin typeface="Arial" pitchFamily="34" charset="0"/>
              </a:endParaRPr>
            </a:p>
            <a:p>
              <a:pPr algn="ctr" eaLnBrk="0" hangingPunct="0">
                <a:lnSpc>
                  <a:spcPct val="70000"/>
                </a:lnSpc>
                <a:spcBef>
                  <a:spcPct val="20000"/>
                </a:spcBef>
              </a:pPr>
              <a:r>
                <a:rPr lang="en-US" sz="1200" b="1" dirty="0">
                  <a:solidFill>
                    <a:schemeClr val="bg2"/>
                  </a:solidFill>
                  <a:latin typeface="Arial" pitchFamily="34" charset="0"/>
                </a:rPr>
                <a:t>Par</a:t>
              </a:r>
              <a:r>
                <a:rPr lang="tr-TR" sz="1200" b="1" dirty="0">
                  <a:solidFill>
                    <a:schemeClr val="bg2"/>
                  </a:solidFill>
                  <a:latin typeface="Arial" pitchFamily="34" charset="0"/>
                </a:rPr>
                <a:t>s</a:t>
              </a:r>
              <a:r>
                <a:rPr lang="en-US" sz="1200" b="1" dirty="0" err="1">
                  <a:solidFill>
                    <a:schemeClr val="bg2"/>
                  </a:solidFill>
                  <a:latin typeface="Arial" pitchFamily="34" charset="0"/>
                </a:rPr>
                <a:t>i</a:t>
              </a:r>
              <a:r>
                <a:rPr lang="tr-TR" sz="1200" b="1" dirty="0">
                  <a:solidFill>
                    <a:schemeClr val="bg2"/>
                  </a:solidFill>
                  <a:latin typeface="Arial" pitchFamily="34" charset="0"/>
                </a:rPr>
                <a:t>ye</a:t>
              </a:r>
              <a:r>
                <a:rPr lang="en-US" sz="1200" b="1" dirty="0">
                  <a:solidFill>
                    <a:schemeClr val="bg2"/>
                  </a:solidFill>
                  <a:latin typeface="Arial" pitchFamily="34" charset="0"/>
                </a:rPr>
                <a:t>l e</a:t>
              </a:r>
              <a:r>
                <a:rPr lang="tr-TR" sz="1200" b="1" dirty="0" err="1">
                  <a:solidFill>
                    <a:schemeClr val="bg2"/>
                  </a:solidFill>
                  <a:latin typeface="Arial" pitchFamily="34" charset="0"/>
                </a:rPr>
                <a:t>tkiler</a:t>
              </a:r>
              <a:endParaRPr lang="en-US" sz="1200" b="1" dirty="0">
                <a:solidFill>
                  <a:schemeClr val="bg2"/>
                </a:solidFill>
                <a:latin typeface="Arial" pitchFamily="34" charset="0"/>
              </a:endParaRPr>
            </a:p>
          </p:txBody>
        </p:sp>
      </p:grpSp>
      <p:sp>
        <p:nvSpPr>
          <p:cNvPr id="46101" name="Text Box 21"/>
          <p:cNvSpPr txBox="1">
            <a:spLocks noChangeArrowheads="1"/>
          </p:cNvSpPr>
          <p:nvPr/>
        </p:nvSpPr>
        <p:spPr bwMode="auto">
          <a:xfrm>
            <a:off x="395536" y="2564904"/>
            <a:ext cx="161607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Arial" pitchFamily="34" charset="0"/>
              </a:rPr>
              <a:t>NETA</a:t>
            </a:r>
          </a:p>
        </p:txBody>
      </p:sp>
      <p:grpSp>
        <p:nvGrpSpPr>
          <p:cNvPr id="5" name="Group 22"/>
          <p:cNvGrpSpPr>
            <a:grpSpLocks/>
          </p:cNvGrpSpPr>
          <p:nvPr/>
        </p:nvGrpSpPr>
        <p:grpSpPr bwMode="auto">
          <a:xfrm>
            <a:off x="1331913" y="3477816"/>
            <a:ext cx="1357312" cy="542925"/>
            <a:chOff x="839" y="1991"/>
            <a:chExt cx="855" cy="342"/>
          </a:xfrm>
          <a:solidFill>
            <a:schemeClr val="accent1"/>
          </a:solidFill>
        </p:grpSpPr>
        <p:sp>
          <p:nvSpPr>
            <p:cNvPr id="46103" name="Oval 23"/>
            <p:cNvSpPr>
              <a:spLocks noChangeArrowheads="1"/>
            </p:cNvSpPr>
            <p:nvPr/>
          </p:nvSpPr>
          <p:spPr bwMode="auto">
            <a:xfrm>
              <a:off x="839" y="1991"/>
              <a:ext cx="855" cy="342"/>
            </a:xfrm>
            <a:prstGeom prst="ellipse">
              <a:avLst/>
            </a:prstGeom>
            <a:grpFill/>
            <a:ln w="19050">
              <a:solidFill>
                <a:srgbClr val="339933"/>
              </a:solidFill>
              <a:round/>
              <a:headEnd/>
              <a:tailEnd/>
            </a:ln>
            <a:effectLst/>
          </p:spPr>
          <p:txBody>
            <a:bodyPr anchor="ctr">
              <a:spAutoFit/>
            </a:bodyPr>
            <a:lstStyle/>
            <a:p>
              <a:endParaRPr lang="tr-TR"/>
            </a:p>
          </p:txBody>
        </p:sp>
        <p:sp>
          <p:nvSpPr>
            <p:cNvPr id="46104" name="Text Box 24"/>
            <p:cNvSpPr txBox="1">
              <a:spLocks noChangeArrowheads="1"/>
            </p:cNvSpPr>
            <p:nvPr/>
          </p:nvSpPr>
          <p:spPr bwMode="auto">
            <a:xfrm>
              <a:off x="881" y="2058"/>
              <a:ext cx="795" cy="243"/>
            </a:xfrm>
            <a:prstGeom prst="rect">
              <a:avLst/>
            </a:prstGeom>
            <a:noFill/>
            <a:ln w="9525">
              <a:noFill/>
              <a:miter lim="800000"/>
              <a:headEnd/>
              <a:tailEnd/>
            </a:ln>
            <a:effectLst/>
          </p:spPr>
          <p:txBody>
            <a:bodyPr wrap="none">
              <a:spAutoFit/>
            </a:bodyPr>
            <a:lstStyle/>
            <a:p>
              <a:pPr algn="ctr" eaLnBrk="0" hangingPunct="0">
                <a:lnSpc>
                  <a:spcPct val="70000"/>
                </a:lnSpc>
                <a:spcBef>
                  <a:spcPct val="20000"/>
                </a:spcBef>
              </a:pPr>
              <a:r>
                <a:rPr lang="tr-TR" sz="1200" b="1" dirty="0" err="1">
                  <a:solidFill>
                    <a:schemeClr val="bg2"/>
                  </a:solidFill>
                  <a:latin typeface="Arial" pitchFamily="34" charset="0"/>
                </a:rPr>
                <a:t>Glukokortikoid</a:t>
              </a:r>
              <a:endParaRPr lang="tr-TR" sz="1200" b="1" dirty="0">
                <a:solidFill>
                  <a:schemeClr val="bg2"/>
                </a:solidFill>
                <a:latin typeface="Arial" pitchFamily="34" charset="0"/>
              </a:endParaRPr>
            </a:p>
            <a:p>
              <a:pPr algn="ctr" eaLnBrk="0" hangingPunct="0">
                <a:lnSpc>
                  <a:spcPct val="70000"/>
                </a:lnSpc>
                <a:spcBef>
                  <a:spcPct val="20000"/>
                </a:spcBef>
              </a:pPr>
              <a:r>
                <a:rPr lang="tr-TR" sz="1200" b="1" dirty="0" err="1">
                  <a:solidFill>
                    <a:schemeClr val="bg2"/>
                  </a:solidFill>
                  <a:latin typeface="Arial" pitchFamily="34" charset="0"/>
                </a:rPr>
                <a:t>Parsiyel</a:t>
              </a:r>
              <a:r>
                <a:rPr lang="tr-TR" sz="1200" b="1" dirty="0">
                  <a:solidFill>
                    <a:schemeClr val="bg2"/>
                  </a:solidFill>
                  <a:latin typeface="Arial" pitchFamily="34" charset="0"/>
                </a:rPr>
                <a:t> etkiler</a:t>
              </a:r>
              <a:endParaRPr lang="en-US" sz="1200" b="1" dirty="0">
                <a:solidFill>
                  <a:schemeClr val="bg2"/>
                </a:solidFill>
                <a:latin typeface="Arial" pitchFamily="34" charset="0"/>
              </a:endParaRPr>
            </a:p>
          </p:txBody>
        </p:sp>
      </p:grpSp>
      <p:grpSp>
        <p:nvGrpSpPr>
          <p:cNvPr id="6" name="Group 25"/>
          <p:cNvGrpSpPr>
            <a:grpSpLocks/>
          </p:cNvGrpSpPr>
          <p:nvPr/>
        </p:nvGrpSpPr>
        <p:grpSpPr bwMode="auto">
          <a:xfrm>
            <a:off x="6575425" y="2176066"/>
            <a:ext cx="1295400" cy="500062"/>
            <a:chOff x="4142" y="1171"/>
            <a:chExt cx="816" cy="315"/>
          </a:xfrm>
          <a:solidFill>
            <a:schemeClr val="accent1"/>
          </a:solidFill>
        </p:grpSpPr>
        <p:sp>
          <p:nvSpPr>
            <p:cNvPr id="46106" name="Oval 26"/>
            <p:cNvSpPr>
              <a:spLocks noChangeArrowheads="1"/>
            </p:cNvSpPr>
            <p:nvPr/>
          </p:nvSpPr>
          <p:spPr bwMode="auto">
            <a:xfrm>
              <a:off x="4142" y="1171"/>
              <a:ext cx="816" cy="315"/>
            </a:xfrm>
            <a:prstGeom prst="ellipse">
              <a:avLst/>
            </a:prstGeom>
            <a:grpFill/>
            <a:ln w="19050">
              <a:solidFill>
                <a:srgbClr val="339933"/>
              </a:solidFill>
              <a:round/>
              <a:headEnd/>
              <a:tailEnd/>
            </a:ln>
            <a:effectLst/>
          </p:spPr>
          <p:txBody>
            <a:bodyPr anchor="ctr">
              <a:spAutoFit/>
            </a:bodyPr>
            <a:lstStyle/>
            <a:p>
              <a:endParaRPr lang="tr-TR"/>
            </a:p>
          </p:txBody>
        </p:sp>
        <p:sp>
          <p:nvSpPr>
            <p:cNvPr id="46107" name="Text Box 27"/>
            <p:cNvSpPr txBox="1">
              <a:spLocks noChangeArrowheads="1"/>
            </p:cNvSpPr>
            <p:nvPr/>
          </p:nvSpPr>
          <p:spPr bwMode="auto">
            <a:xfrm>
              <a:off x="4163" y="1217"/>
              <a:ext cx="792" cy="243"/>
            </a:xfrm>
            <a:prstGeom prst="rect">
              <a:avLst/>
            </a:prstGeom>
            <a:noFill/>
            <a:ln w="9525">
              <a:noFill/>
              <a:miter lim="800000"/>
              <a:headEnd/>
              <a:tailEnd/>
            </a:ln>
            <a:effectLst/>
          </p:spPr>
          <p:txBody>
            <a:bodyPr wrap="none">
              <a:spAutoFit/>
            </a:bodyPr>
            <a:lstStyle/>
            <a:p>
              <a:pPr algn="ctr" eaLnBrk="0" hangingPunct="0">
                <a:lnSpc>
                  <a:spcPct val="70000"/>
                </a:lnSpc>
                <a:spcBef>
                  <a:spcPct val="20000"/>
                </a:spcBef>
              </a:pPr>
              <a:r>
                <a:rPr lang="en-US" sz="1200" b="1" dirty="0" err="1">
                  <a:solidFill>
                    <a:schemeClr val="bg2"/>
                  </a:solidFill>
                  <a:latin typeface="Arial" pitchFamily="34" charset="0"/>
                </a:rPr>
                <a:t>Andro</a:t>
              </a:r>
              <a:r>
                <a:rPr lang="tr-TR" sz="1200" b="1" dirty="0">
                  <a:solidFill>
                    <a:schemeClr val="bg2"/>
                  </a:solidFill>
                  <a:latin typeface="Arial" pitchFamily="34" charset="0"/>
                </a:rPr>
                <a:t>j</a:t>
              </a:r>
              <a:r>
                <a:rPr lang="en-US" sz="1200" b="1" dirty="0" err="1">
                  <a:solidFill>
                    <a:schemeClr val="bg2"/>
                  </a:solidFill>
                  <a:latin typeface="Arial" pitchFamily="34" charset="0"/>
                </a:rPr>
                <a:t>eni</a:t>
              </a:r>
              <a:r>
                <a:rPr lang="tr-TR" sz="1200" b="1" dirty="0">
                  <a:solidFill>
                    <a:schemeClr val="bg2"/>
                  </a:solidFill>
                  <a:latin typeface="Arial" pitchFamily="34" charset="0"/>
                </a:rPr>
                <a:t>k</a:t>
              </a:r>
              <a:endParaRPr lang="en-US" sz="1200" b="1" dirty="0">
                <a:solidFill>
                  <a:schemeClr val="bg2"/>
                </a:solidFill>
                <a:latin typeface="Arial" pitchFamily="34" charset="0"/>
              </a:endParaRPr>
            </a:p>
            <a:p>
              <a:pPr algn="ctr" eaLnBrk="0" hangingPunct="0">
                <a:lnSpc>
                  <a:spcPct val="70000"/>
                </a:lnSpc>
                <a:spcBef>
                  <a:spcPct val="20000"/>
                </a:spcBef>
              </a:pPr>
              <a:r>
                <a:rPr lang="en-US" sz="1200" b="1" dirty="0">
                  <a:solidFill>
                    <a:schemeClr val="bg2"/>
                  </a:solidFill>
                  <a:latin typeface="Arial" pitchFamily="34" charset="0"/>
                </a:rPr>
                <a:t>Par</a:t>
              </a:r>
              <a:r>
                <a:rPr lang="tr-TR" sz="1200" b="1" dirty="0">
                  <a:solidFill>
                    <a:schemeClr val="bg2"/>
                  </a:solidFill>
                  <a:latin typeface="Arial" pitchFamily="34" charset="0"/>
                </a:rPr>
                <a:t>s</a:t>
              </a:r>
              <a:r>
                <a:rPr lang="en-US" sz="1200" b="1" dirty="0" err="1">
                  <a:solidFill>
                    <a:schemeClr val="bg2"/>
                  </a:solidFill>
                  <a:latin typeface="Arial" pitchFamily="34" charset="0"/>
                </a:rPr>
                <a:t>i</a:t>
              </a:r>
              <a:r>
                <a:rPr lang="tr-TR" sz="1200" b="1" dirty="0">
                  <a:solidFill>
                    <a:schemeClr val="bg2"/>
                  </a:solidFill>
                  <a:latin typeface="Arial" pitchFamily="34" charset="0"/>
                </a:rPr>
                <a:t>ye</a:t>
              </a:r>
              <a:r>
                <a:rPr lang="en-US" sz="1200" b="1" dirty="0">
                  <a:solidFill>
                    <a:schemeClr val="bg2"/>
                  </a:solidFill>
                  <a:latin typeface="Arial" pitchFamily="34" charset="0"/>
                </a:rPr>
                <a:t>l e</a:t>
              </a:r>
              <a:r>
                <a:rPr lang="tr-TR" sz="1200" b="1" dirty="0" err="1">
                  <a:solidFill>
                    <a:schemeClr val="bg2"/>
                  </a:solidFill>
                  <a:latin typeface="Arial" pitchFamily="34" charset="0"/>
                </a:rPr>
                <a:t>tkiler</a:t>
              </a:r>
              <a:endParaRPr lang="en-US" sz="1200" b="1" dirty="0">
                <a:solidFill>
                  <a:schemeClr val="bg2"/>
                </a:solidFill>
                <a:latin typeface="Arial" pitchFamily="34" charset="0"/>
              </a:endParaRPr>
            </a:p>
          </p:txBody>
        </p:sp>
      </p:grpSp>
      <p:sp>
        <p:nvSpPr>
          <p:cNvPr id="46108" name="Text Box 28"/>
          <p:cNvSpPr txBox="1">
            <a:spLocks noChangeArrowheads="1"/>
          </p:cNvSpPr>
          <p:nvPr/>
        </p:nvSpPr>
        <p:spPr bwMode="auto">
          <a:xfrm>
            <a:off x="683568" y="4149080"/>
            <a:ext cx="973138" cy="369887"/>
          </a:xfrm>
          <a:prstGeom prst="rect">
            <a:avLst/>
          </a:prstGeom>
          <a:noFill/>
          <a:ln w="9525">
            <a:noFill/>
            <a:miter lim="800000"/>
            <a:headEnd/>
            <a:tailEnd/>
          </a:ln>
          <a:effectLst/>
        </p:spPr>
        <p:txBody>
          <a:bodyPr>
            <a:spAutoFit/>
          </a:bodyPr>
          <a:lstStyle/>
          <a:p>
            <a:pPr algn="ctr" eaLnBrk="0" hangingPunct="0">
              <a:lnSpc>
                <a:spcPct val="40000"/>
              </a:lnSpc>
              <a:spcBef>
                <a:spcPct val="50000"/>
              </a:spcBef>
            </a:pPr>
            <a:r>
              <a:rPr lang="en-US" sz="1400" b="1" dirty="0">
                <a:latin typeface="Arial" pitchFamily="34" charset="0"/>
              </a:rPr>
              <a:t>MPA</a:t>
            </a:r>
          </a:p>
          <a:p>
            <a:pPr algn="ctr" eaLnBrk="0" hangingPunct="0">
              <a:lnSpc>
                <a:spcPct val="40000"/>
              </a:lnSpc>
              <a:spcBef>
                <a:spcPct val="50000"/>
              </a:spcBef>
            </a:pPr>
            <a:r>
              <a:rPr lang="en-US" sz="1400" b="1" dirty="0">
                <a:latin typeface="Arial" pitchFamily="34" charset="0"/>
              </a:rPr>
              <a:t>MGA</a:t>
            </a:r>
          </a:p>
        </p:txBody>
      </p:sp>
      <p:grpSp>
        <p:nvGrpSpPr>
          <p:cNvPr id="7" name="Group 29"/>
          <p:cNvGrpSpPr>
            <a:grpSpLocks/>
          </p:cNvGrpSpPr>
          <p:nvPr/>
        </p:nvGrpSpPr>
        <p:grpSpPr bwMode="auto">
          <a:xfrm>
            <a:off x="5580112" y="1412776"/>
            <a:ext cx="1357312" cy="542925"/>
            <a:chOff x="3711" y="715"/>
            <a:chExt cx="855" cy="342"/>
          </a:xfrm>
          <a:solidFill>
            <a:schemeClr val="accent1"/>
          </a:solidFill>
        </p:grpSpPr>
        <p:sp>
          <p:nvSpPr>
            <p:cNvPr id="46110" name="Oval 30"/>
            <p:cNvSpPr>
              <a:spLocks noChangeArrowheads="1"/>
            </p:cNvSpPr>
            <p:nvPr/>
          </p:nvSpPr>
          <p:spPr bwMode="auto">
            <a:xfrm>
              <a:off x="3711" y="715"/>
              <a:ext cx="855" cy="342"/>
            </a:xfrm>
            <a:prstGeom prst="ellipse">
              <a:avLst/>
            </a:prstGeom>
            <a:solidFill>
              <a:schemeClr val="tx2"/>
            </a:solidFill>
            <a:ln w="19050">
              <a:solidFill>
                <a:srgbClr val="339933"/>
              </a:solidFill>
              <a:round/>
              <a:headEnd/>
              <a:tailEnd/>
            </a:ln>
            <a:effectLst/>
          </p:spPr>
          <p:txBody>
            <a:bodyPr anchor="ctr">
              <a:spAutoFit/>
            </a:bodyPr>
            <a:lstStyle/>
            <a:p>
              <a:endParaRPr lang="tr-TR"/>
            </a:p>
          </p:txBody>
        </p:sp>
        <p:sp>
          <p:nvSpPr>
            <p:cNvPr id="46111" name="Text Box 31"/>
            <p:cNvSpPr txBox="1">
              <a:spLocks noChangeArrowheads="1"/>
            </p:cNvSpPr>
            <p:nvPr/>
          </p:nvSpPr>
          <p:spPr bwMode="auto">
            <a:xfrm>
              <a:off x="3753" y="782"/>
              <a:ext cx="792" cy="243"/>
            </a:xfrm>
            <a:prstGeom prst="rect">
              <a:avLst/>
            </a:prstGeom>
            <a:noFill/>
            <a:ln w="9525">
              <a:noFill/>
              <a:miter lim="800000"/>
              <a:headEnd/>
              <a:tailEnd/>
            </a:ln>
            <a:effectLst/>
          </p:spPr>
          <p:txBody>
            <a:bodyPr wrap="none">
              <a:spAutoFit/>
            </a:bodyPr>
            <a:lstStyle/>
            <a:p>
              <a:pPr algn="ctr" eaLnBrk="0" hangingPunct="0">
                <a:lnSpc>
                  <a:spcPct val="70000"/>
                </a:lnSpc>
                <a:spcBef>
                  <a:spcPct val="20000"/>
                </a:spcBef>
              </a:pPr>
              <a:r>
                <a:rPr lang="tr-TR" sz="1200" b="1" dirty="0" err="1">
                  <a:solidFill>
                    <a:schemeClr val="bg2"/>
                  </a:solidFill>
                  <a:latin typeface="Arial" pitchFamily="34" charset="0"/>
                </a:rPr>
                <a:t>Antiandrojenik</a:t>
              </a:r>
              <a:endParaRPr lang="tr-TR" sz="1200" b="1" dirty="0">
                <a:solidFill>
                  <a:schemeClr val="bg2"/>
                </a:solidFill>
                <a:latin typeface="Arial" pitchFamily="34" charset="0"/>
              </a:endParaRPr>
            </a:p>
            <a:p>
              <a:pPr algn="ctr" eaLnBrk="0" hangingPunct="0">
                <a:lnSpc>
                  <a:spcPct val="70000"/>
                </a:lnSpc>
                <a:spcBef>
                  <a:spcPct val="20000"/>
                </a:spcBef>
              </a:pPr>
              <a:r>
                <a:rPr lang="tr-TR" sz="1200" b="1" dirty="0" err="1">
                  <a:solidFill>
                    <a:schemeClr val="bg2"/>
                  </a:solidFill>
                  <a:latin typeface="Arial" pitchFamily="34" charset="0"/>
                </a:rPr>
                <a:t>Parsiyel</a:t>
              </a:r>
              <a:r>
                <a:rPr lang="tr-TR" sz="1200" b="1" dirty="0">
                  <a:solidFill>
                    <a:schemeClr val="bg2"/>
                  </a:solidFill>
                  <a:latin typeface="Arial" pitchFamily="34" charset="0"/>
                </a:rPr>
                <a:t> etkiler</a:t>
              </a:r>
              <a:endParaRPr lang="en-US" sz="1200" b="1" dirty="0">
                <a:solidFill>
                  <a:schemeClr val="bg2"/>
                </a:solidFill>
                <a:latin typeface="Arial" pitchFamily="34" charset="0"/>
              </a:endParaRPr>
            </a:p>
          </p:txBody>
        </p:sp>
      </p:grpSp>
      <p:sp>
        <p:nvSpPr>
          <p:cNvPr id="46112" name="Text Box 32"/>
          <p:cNvSpPr txBox="1">
            <a:spLocks noChangeArrowheads="1"/>
          </p:cNvSpPr>
          <p:nvPr/>
        </p:nvSpPr>
        <p:spPr bwMode="auto">
          <a:xfrm>
            <a:off x="7559824" y="1268760"/>
            <a:ext cx="1584176" cy="707886"/>
          </a:xfrm>
          <a:prstGeom prst="rect">
            <a:avLst/>
          </a:prstGeom>
          <a:solidFill>
            <a:schemeClr val="tx2"/>
          </a:solidFill>
          <a:ln w="9525">
            <a:solidFill>
              <a:schemeClr val="accent1"/>
            </a:solidFill>
            <a:miter lim="800000"/>
            <a:headEnd/>
            <a:tailEnd/>
          </a:ln>
          <a:effectLst/>
        </p:spPr>
        <p:txBody>
          <a:bodyPr wrap="square">
            <a:spAutoFit/>
          </a:bodyPr>
          <a:lstStyle/>
          <a:p>
            <a:pPr eaLnBrk="0" hangingPunct="0">
              <a:spcBef>
                <a:spcPct val="50000"/>
              </a:spcBef>
            </a:pPr>
            <a:r>
              <a:rPr lang="en-US" sz="1600" b="1" dirty="0" smtClean="0">
                <a:solidFill>
                  <a:schemeClr val="bg1"/>
                </a:solidFill>
                <a:latin typeface="Arial" pitchFamily="34" charset="0"/>
              </a:rPr>
              <a:t>CPA</a:t>
            </a:r>
            <a:r>
              <a:rPr lang="tr-TR" sz="1600" b="1" dirty="0" smtClean="0">
                <a:solidFill>
                  <a:schemeClr val="bg1"/>
                </a:solidFill>
                <a:latin typeface="Arial" pitchFamily="34" charset="0"/>
              </a:rPr>
              <a:t>, </a:t>
            </a:r>
            <a:r>
              <a:rPr lang="en-US" sz="1600" b="1" dirty="0" smtClean="0">
                <a:solidFill>
                  <a:schemeClr val="bg1"/>
                </a:solidFill>
                <a:latin typeface="Arial" pitchFamily="34" charset="0"/>
              </a:rPr>
              <a:t>CMA</a:t>
            </a:r>
            <a:r>
              <a:rPr lang="tr-TR" sz="1600" b="1" dirty="0" smtClean="0">
                <a:solidFill>
                  <a:schemeClr val="bg1"/>
                </a:solidFill>
                <a:latin typeface="Arial" pitchFamily="34" charset="0"/>
              </a:rPr>
              <a:t>,</a:t>
            </a:r>
          </a:p>
          <a:p>
            <a:pPr eaLnBrk="0" hangingPunct="0">
              <a:spcBef>
                <a:spcPct val="50000"/>
              </a:spcBef>
            </a:pPr>
            <a:r>
              <a:rPr lang="en-US" sz="1600" b="1" dirty="0" smtClean="0">
                <a:solidFill>
                  <a:schemeClr val="bg1"/>
                </a:solidFill>
                <a:latin typeface="Arial" pitchFamily="34" charset="0"/>
              </a:rPr>
              <a:t>DNG</a:t>
            </a:r>
            <a:r>
              <a:rPr lang="tr-TR" sz="1600" b="1" dirty="0" smtClean="0">
                <a:solidFill>
                  <a:schemeClr val="bg1"/>
                </a:solidFill>
                <a:latin typeface="Arial" pitchFamily="34" charset="0"/>
              </a:rPr>
              <a:t>,</a:t>
            </a:r>
            <a:r>
              <a:rPr lang="en-US" sz="1600" b="1" dirty="0" smtClean="0">
                <a:solidFill>
                  <a:schemeClr val="bg1"/>
                </a:solidFill>
                <a:latin typeface="Arial" pitchFamily="34" charset="0"/>
              </a:rPr>
              <a:t>DRSP</a:t>
            </a:r>
            <a:endParaRPr lang="en-US" sz="1600" b="1" dirty="0">
              <a:solidFill>
                <a:schemeClr val="bg1"/>
              </a:solidFill>
              <a:latin typeface="Arial" pitchFamily="34" charset="0"/>
            </a:endParaRPr>
          </a:p>
        </p:txBody>
      </p:sp>
      <p:sp>
        <p:nvSpPr>
          <p:cNvPr id="46113" name="Text Box 33"/>
          <p:cNvSpPr txBox="1">
            <a:spLocks noChangeArrowheads="1"/>
          </p:cNvSpPr>
          <p:nvPr/>
        </p:nvSpPr>
        <p:spPr bwMode="auto">
          <a:xfrm>
            <a:off x="8100392" y="2492896"/>
            <a:ext cx="725488" cy="760208"/>
          </a:xfrm>
          <a:prstGeom prst="rect">
            <a:avLst/>
          </a:prstGeom>
          <a:solidFill>
            <a:srgbClr val="FF0000"/>
          </a:solidFill>
          <a:ln w="9525">
            <a:noFill/>
            <a:miter lim="800000"/>
            <a:headEnd/>
            <a:tailEnd/>
          </a:ln>
          <a:effectLst/>
        </p:spPr>
        <p:txBody>
          <a:bodyPr wrap="square">
            <a:spAutoFit/>
          </a:bodyPr>
          <a:lstStyle/>
          <a:p>
            <a:pPr algn="ctr" eaLnBrk="0" hangingPunct="0">
              <a:lnSpc>
                <a:spcPct val="70000"/>
              </a:lnSpc>
              <a:spcBef>
                <a:spcPct val="50000"/>
              </a:spcBef>
            </a:pPr>
            <a:r>
              <a:rPr lang="en-US" sz="1400" b="1" dirty="0">
                <a:latin typeface="Arial" pitchFamily="34" charset="0"/>
              </a:rPr>
              <a:t>LNG</a:t>
            </a:r>
          </a:p>
          <a:p>
            <a:pPr algn="ctr" eaLnBrk="0" hangingPunct="0">
              <a:lnSpc>
                <a:spcPct val="70000"/>
              </a:lnSpc>
              <a:spcBef>
                <a:spcPct val="50000"/>
              </a:spcBef>
            </a:pPr>
            <a:r>
              <a:rPr lang="en-US" sz="1400" b="1" dirty="0">
                <a:latin typeface="Arial" pitchFamily="34" charset="0"/>
              </a:rPr>
              <a:t>DSG</a:t>
            </a:r>
          </a:p>
          <a:p>
            <a:pPr algn="ctr" eaLnBrk="0" hangingPunct="0">
              <a:lnSpc>
                <a:spcPct val="70000"/>
              </a:lnSpc>
              <a:spcBef>
                <a:spcPct val="50000"/>
              </a:spcBef>
            </a:pPr>
            <a:r>
              <a:rPr lang="en-US" sz="1400" b="1" dirty="0">
                <a:latin typeface="Arial" pitchFamily="34" charset="0"/>
              </a:rPr>
              <a:t>GST</a:t>
            </a:r>
          </a:p>
        </p:txBody>
      </p:sp>
      <p:sp>
        <p:nvSpPr>
          <p:cNvPr id="46114" name="Text Box 34"/>
          <p:cNvSpPr txBox="1">
            <a:spLocks noChangeArrowheads="1"/>
          </p:cNvSpPr>
          <p:nvPr/>
        </p:nvSpPr>
        <p:spPr bwMode="auto">
          <a:xfrm>
            <a:off x="7596336" y="4149080"/>
            <a:ext cx="725487" cy="241300"/>
          </a:xfrm>
          <a:prstGeom prst="rect">
            <a:avLst/>
          </a:prstGeom>
          <a:noFill/>
          <a:ln w="9525">
            <a:noFill/>
            <a:miter lim="800000"/>
            <a:headEnd/>
            <a:tailEnd/>
          </a:ln>
          <a:effectLst/>
        </p:spPr>
        <p:txBody>
          <a:bodyPr>
            <a:spAutoFit/>
          </a:bodyPr>
          <a:lstStyle/>
          <a:p>
            <a:pPr algn="ctr" eaLnBrk="0" hangingPunct="0">
              <a:lnSpc>
                <a:spcPct val="70000"/>
              </a:lnSpc>
              <a:spcBef>
                <a:spcPct val="50000"/>
              </a:spcBef>
            </a:pPr>
            <a:r>
              <a:rPr lang="en-US" sz="1400" b="1" dirty="0">
                <a:latin typeface="Arial" pitchFamily="34" charset="0"/>
              </a:rPr>
              <a:t>DRSP</a:t>
            </a:r>
          </a:p>
        </p:txBody>
      </p:sp>
      <p:grpSp>
        <p:nvGrpSpPr>
          <p:cNvPr id="8" name="Group 35"/>
          <p:cNvGrpSpPr>
            <a:grpSpLocks/>
          </p:cNvGrpSpPr>
          <p:nvPr/>
        </p:nvGrpSpPr>
        <p:grpSpPr bwMode="auto">
          <a:xfrm>
            <a:off x="5951538" y="3709591"/>
            <a:ext cx="1381125" cy="738187"/>
            <a:chOff x="3971" y="2137"/>
            <a:chExt cx="870" cy="465"/>
          </a:xfrm>
          <a:solidFill>
            <a:schemeClr val="accent1"/>
          </a:solidFill>
        </p:grpSpPr>
        <p:sp>
          <p:nvSpPr>
            <p:cNvPr id="46116" name="Oval 36"/>
            <p:cNvSpPr>
              <a:spLocks noChangeArrowheads="1"/>
            </p:cNvSpPr>
            <p:nvPr/>
          </p:nvSpPr>
          <p:spPr bwMode="auto">
            <a:xfrm>
              <a:off x="3971" y="2137"/>
              <a:ext cx="870" cy="465"/>
            </a:xfrm>
            <a:prstGeom prst="ellipse">
              <a:avLst/>
            </a:prstGeom>
            <a:grpFill/>
            <a:ln w="19050">
              <a:solidFill>
                <a:srgbClr val="339933"/>
              </a:solidFill>
              <a:round/>
              <a:headEnd/>
              <a:tailEnd/>
            </a:ln>
            <a:effectLst/>
          </p:spPr>
          <p:txBody>
            <a:bodyPr anchor="ctr">
              <a:spAutoFit/>
            </a:bodyPr>
            <a:lstStyle/>
            <a:p>
              <a:endParaRPr lang="tr-TR"/>
            </a:p>
          </p:txBody>
        </p:sp>
        <p:sp>
          <p:nvSpPr>
            <p:cNvPr id="46117" name="Text Box 37"/>
            <p:cNvSpPr txBox="1">
              <a:spLocks noChangeArrowheads="1"/>
            </p:cNvSpPr>
            <p:nvPr/>
          </p:nvSpPr>
          <p:spPr bwMode="auto">
            <a:xfrm>
              <a:off x="4016" y="2195"/>
              <a:ext cx="792" cy="347"/>
            </a:xfrm>
            <a:prstGeom prst="rect">
              <a:avLst/>
            </a:prstGeom>
            <a:noFill/>
            <a:ln w="9525">
              <a:noFill/>
              <a:miter lim="800000"/>
              <a:headEnd/>
              <a:tailEnd/>
            </a:ln>
            <a:effectLst/>
          </p:spPr>
          <p:txBody>
            <a:bodyPr wrap="none">
              <a:spAutoFit/>
            </a:bodyPr>
            <a:lstStyle/>
            <a:p>
              <a:pPr algn="ctr" eaLnBrk="0" hangingPunct="0">
                <a:lnSpc>
                  <a:spcPct val="70000"/>
                </a:lnSpc>
                <a:spcBef>
                  <a:spcPct val="20000"/>
                </a:spcBef>
              </a:pPr>
              <a:r>
                <a:rPr lang="en-US" sz="1200" b="1" dirty="0" err="1">
                  <a:solidFill>
                    <a:schemeClr val="bg2"/>
                  </a:solidFill>
                  <a:latin typeface="Arial" pitchFamily="34" charset="0"/>
                </a:rPr>
                <a:t>Antimineralo</a:t>
              </a:r>
              <a:r>
                <a:rPr lang="en-US" sz="1200" b="1" dirty="0">
                  <a:solidFill>
                    <a:schemeClr val="bg2"/>
                  </a:solidFill>
                  <a:latin typeface="Arial" pitchFamily="34" charset="0"/>
                </a:rPr>
                <a:t>-</a:t>
              </a:r>
            </a:p>
            <a:p>
              <a:pPr algn="ctr" eaLnBrk="0" hangingPunct="0">
                <a:lnSpc>
                  <a:spcPct val="70000"/>
                </a:lnSpc>
                <a:spcBef>
                  <a:spcPct val="20000"/>
                </a:spcBef>
              </a:pPr>
              <a:r>
                <a:rPr lang="tr-TR" sz="1200" b="1" dirty="0">
                  <a:solidFill>
                    <a:schemeClr val="bg2"/>
                  </a:solidFill>
                  <a:latin typeface="Arial" pitchFamily="34" charset="0"/>
                </a:rPr>
                <a:t>k</a:t>
              </a:r>
              <a:r>
                <a:rPr lang="en-US" sz="1200" b="1" dirty="0" err="1">
                  <a:solidFill>
                    <a:schemeClr val="bg2"/>
                  </a:solidFill>
                  <a:latin typeface="Arial" pitchFamily="34" charset="0"/>
                </a:rPr>
                <a:t>orti</a:t>
              </a:r>
              <a:r>
                <a:rPr lang="tr-TR" sz="1200" b="1" dirty="0">
                  <a:solidFill>
                    <a:schemeClr val="bg2"/>
                  </a:solidFill>
                  <a:latin typeface="Arial" pitchFamily="34" charset="0"/>
                </a:rPr>
                <a:t>k</a:t>
              </a:r>
              <a:r>
                <a:rPr lang="en-US" sz="1200" b="1" dirty="0" err="1">
                  <a:solidFill>
                    <a:schemeClr val="bg2"/>
                  </a:solidFill>
                  <a:latin typeface="Arial" pitchFamily="34" charset="0"/>
                </a:rPr>
                <a:t>oid</a:t>
              </a:r>
              <a:endParaRPr lang="en-US" sz="1200" b="1" dirty="0">
                <a:solidFill>
                  <a:schemeClr val="bg2"/>
                </a:solidFill>
                <a:latin typeface="Arial" pitchFamily="34" charset="0"/>
              </a:endParaRPr>
            </a:p>
            <a:p>
              <a:pPr algn="ctr" eaLnBrk="0" hangingPunct="0">
                <a:lnSpc>
                  <a:spcPct val="70000"/>
                </a:lnSpc>
                <a:spcBef>
                  <a:spcPct val="20000"/>
                </a:spcBef>
              </a:pPr>
              <a:r>
                <a:rPr lang="en-US" sz="1200" b="1" dirty="0">
                  <a:solidFill>
                    <a:schemeClr val="bg2"/>
                  </a:solidFill>
                  <a:latin typeface="Arial" pitchFamily="34" charset="0"/>
                </a:rPr>
                <a:t>Par</a:t>
              </a:r>
              <a:r>
                <a:rPr lang="tr-TR" sz="1200" b="1" dirty="0">
                  <a:solidFill>
                    <a:schemeClr val="bg2"/>
                  </a:solidFill>
                  <a:latin typeface="Arial" pitchFamily="34" charset="0"/>
                </a:rPr>
                <a:t>s</a:t>
              </a:r>
              <a:r>
                <a:rPr lang="en-US" sz="1200" b="1" dirty="0" err="1">
                  <a:solidFill>
                    <a:schemeClr val="bg2"/>
                  </a:solidFill>
                  <a:latin typeface="Arial" pitchFamily="34" charset="0"/>
                </a:rPr>
                <a:t>i</a:t>
              </a:r>
              <a:r>
                <a:rPr lang="tr-TR" sz="1200" b="1" dirty="0">
                  <a:solidFill>
                    <a:schemeClr val="bg2"/>
                  </a:solidFill>
                  <a:latin typeface="Arial" pitchFamily="34" charset="0"/>
                </a:rPr>
                <a:t>ye</a:t>
              </a:r>
              <a:r>
                <a:rPr lang="en-US" sz="1200" b="1" dirty="0">
                  <a:solidFill>
                    <a:schemeClr val="bg2"/>
                  </a:solidFill>
                  <a:latin typeface="Arial" pitchFamily="34" charset="0"/>
                </a:rPr>
                <a:t>l e</a:t>
              </a:r>
              <a:r>
                <a:rPr lang="tr-TR" sz="1200" b="1" dirty="0" err="1">
                  <a:solidFill>
                    <a:schemeClr val="bg2"/>
                  </a:solidFill>
                  <a:latin typeface="Arial" pitchFamily="34" charset="0"/>
                </a:rPr>
                <a:t>tkiler</a:t>
              </a:r>
              <a:endParaRPr lang="en-US" sz="1200" b="1" dirty="0">
                <a:solidFill>
                  <a:schemeClr val="bg2"/>
                </a:solidFill>
                <a:latin typeface="Arial" pitchFamily="34" charset="0"/>
              </a:endParaRPr>
            </a:p>
          </p:txBody>
        </p:sp>
      </p:grpSp>
      <p:sp>
        <p:nvSpPr>
          <p:cNvPr id="38" name="37 Sağ Ok"/>
          <p:cNvSpPr/>
          <p:nvPr/>
        </p:nvSpPr>
        <p:spPr>
          <a:xfrm>
            <a:off x="7092280" y="1556792"/>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Sağ Ok"/>
          <p:cNvSpPr/>
          <p:nvPr/>
        </p:nvSpPr>
        <p:spPr>
          <a:xfrm>
            <a:off x="7524328" y="2852936"/>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1467895"/>
            <a:ext cx="9055740" cy="4841425"/>
          </a:xfrm>
          <a:prstGeom prst="rect">
            <a:avLst/>
          </a:prstGeom>
          <a:noFill/>
          <a:ln w="9525">
            <a:noFill/>
            <a:miter lim="800000"/>
            <a:headEnd/>
            <a:tailEnd/>
          </a:ln>
        </p:spPr>
      </p:pic>
      <p:sp>
        <p:nvSpPr>
          <p:cNvPr id="5" name="4 Başlık"/>
          <p:cNvSpPr txBox="1">
            <a:spLocks/>
          </p:cNvSpPr>
          <p:nvPr/>
        </p:nvSpPr>
        <p:spPr>
          <a:xfrm>
            <a:off x="467544" y="188640"/>
            <a:ext cx="8229600" cy="1143000"/>
          </a:xfrm>
          <a:prstGeom prst="rect">
            <a:avLst/>
          </a:prstGeom>
          <a:solidFill>
            <a:schemeClr val="tx2"/>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bg1"/>
                </a:solidFill>
                <a:effectLst/>
                <a:uLnTx/>
                <a:uFillTx/>
                <a:latin typeface="+mj-lt"/>
                <a:ea typeface="+mj-ea"/>
                <a:cs typeface="+mj-cs"/>
              </a:rPr>
              <a:t>Sık kullanılan KOK ler</a:t>
            </a:r>
            <a:endParaRPr kumimoji="0" lang="tr-TR"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3 Dikdörtgen"/>
          <p:cNvSpPr/>
          <p:nvPr/>
        </p:nvSpPr>
        <p:spPr>
          <a:xfrm>
            <a:off x="179512" y="6309320"/>
            <a:ext cx="7344816" cy="369332"/>
          </a:xfrm>
          <a:prstGeom prst="rect">
            <a:avLst/>
          </a:prstGeom>
        </p:spPr>
        <p:txBody>
          <a:bodyPr wrap="square">
            <a:spAutoFit/>
          </a:bodyPr>
          <a:lstStyle/>
          <a:p>
            <a:r>
              <a:rPr lang="en-US" b="1" dirty="0" smtClean="0">
                <a:latin typeface="Arial" pitchFamily="34" charset="0"/>
              </a:rPr>
              <a:t> </a:t>
            </a:r>
            <a:r>
              <a:rPr lang="tr-TR" dirty="0" smtClean="0">
                <a:solidFill>
                  <a:srgbClr val="C00000"/>
                </a:solidFill>
                <a:latin typeface="Arial" pitchFamily="34" charset="0"/>
              </a:rPr>
              <a:t> </a:t>
            </a:r>
            <a:r>
              <a:rPr lang="tr-TR" dirty="0" err="1" smtClean="0">
                <a:solidFill>
                  <a:srgbClr val="C00000"/>
                </a:solidFill>
                <a:latin typeface="Arial" pitchFamily="34" charset="0"/>
              </a:rPr>
              <a:t>bellara</a:t>
            </a:r>
            <a:r>
              <a:rPr lang="tr-TR" dirty="0" smtClean="0">
                <a:solidFill>
                  <a:srgbClr val="C00000"/>
                </a:solidFill>
                <a:latin typeface="Arial" pitchFamily="34" charset="0"/>
              </a:rPr>
              <a:t>                                                           </a:t>
            </a:r>
            <a:r>
              <a:rPr lang="tr-TR" b="1" dirty="0" smtClean="0">
                <a:solidFill>
                  <a:schemeClr val="accent1"/>
                </a:solidFill>
                <a:latin typeface="Arial" pitchFamily="34" charset="0"/>
              </a:rPr>
              <a:t>k</a:t>
            </a:r>
            <a:r>
              <a:rPr lang="en-US" b="1" dirty="0" err="1" smtClean="0">
                <a:solidFill>
                  <a:schemeClr val="accent1"/>
                </a:solidFill>
                <a:latin typeface="Arial" pitchFamily="34" charset="0"/>
              </a:rPr>
              <a:t>lormadinon</a:t>
            </a:r>
            <a:r>
              <a:rPr lang="en-US" b="1" dirty="0" smtClean="0">
                <a:solidFill>
                  <a:schemeClr val="accent1"/>
                </a:solidFill>
                <a:latin typeface="Arial" pitchFamily="34" charset="0"/>
              </a:rPr>
              <a:t> a</a:t>
            </a:r>
            <a:r>
              <a:rPr lang="tr-TR" b="1" dirty="0" smtClean="0">
                <a:solidFill>
                  <a:schemeClr val="accent1"/>
                </a:solidFill>
                <a:latin typeface="Arial" pitchFamily="34" charset="0"/>
              </a:rPr>
              <a:t>s</a:t>
            </a:r>
            <a:r>
              <a:rPr lang="en-US" b="1" dirty="0" err="1" smtClean="0">
                <a:solidFill>
                  <a:schemeClr val="accent1"/>
                </a:solidFill>
                <a:latin typeface="Arial" pitchFamily="34" charset="0"/>
              </a:rPr>
              <a:t>etat</a:t>
            </a:r>
            <a:r>
              <a:rPr lang="tr-TR" dirty="0" smtClean="0">
                <a:solidFill>
                  <a:schemeClr val="accent1"/>
                </a:solidFill>
                <a:latin typeface="Arial" pitchFamily="34" charset="0"/>
              </a:rPr>
              <a:t>;</a:t>
            </a:r>
            <a:endParaRPr lang="tr-TR"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normAutofit/>
          </a:bodyPr>
          <a:lstStyle/>
          <a:p>
            <a:r>
              <a:rPr lang="tr-TR" b="1" dirty="0" smtClean="0">
                <a:solidFill>
                  <a:schemeClr val="bg1"/>
                </a:solidFill>
              </a:rPr>
              <a:t>ANTİ-ANDROJEN TEDAVİ</a:t>
            </a:r>
            <a:endParaRPr lang="tr-TR" dirty="0">
              <a:solidFill>
                <a:schemeClr val="bg1"/>
              </a:solidFill>
            </a:endParaRPr>
          </a:p>
        </p:txBody>
      </p:sp>
      <p:sp>
        <p:nvSpPr>
          <p:cNvPr id="3" name="2 İçerik Yer Tutucusu"/>
          <p:cNvSpPr>
            <a:spLocks noGrp="1"/>
          </p:cNvSpPr>
          <p:nvPr>
            <p:ph idx="1"/>
          </p:nvPr>
        </p:nvSpPr>
        <p:spPr>
          <a:xfrm>
            <a:off x="467544" y="1844824"/>
            <a:ext cx="8229600" cy="4525963"/>
          </a:xfrm>
        </p:spPr>
        <p:txBody>
          <a:bodyPr/>
          <a:lstStyle/>
          <a:p>
            <a:pPr>
              <a:lnSpc>
                <a:spcPct val="150000"/>
              </a:lnSpc>
              <a:buClr>
                <a:schemeClr val="tx2"/>
              </a:buClr>
              <a:buFont typeface="Wingdings" pitchFamily="2" charset="2"/>
              <a:buChar char="v"/>
            </a:pPr>
            <a:r>
              <a:rPr lang="it-IT" b="1" dirty="0" smtClean="0"/>
              <a:t>Spiranolakton</a:t>
            </a:r>
            <a:endParaRPr lang="tr-TR" b="1" dirty="0" smtClean="0"/>
          </a:p>
          <a:p>
            <a:pPr>
              <a:lnSpc>
                <a:spcPct val="150000"/>
              </a:lnSpc>
              <a:buClr>
                <a:schemeClr val="tx2"/>
              </a:buClr>
              <a:buFont typeface="Wingdings" pitchFamily="2" charset="2"/>
              <a:buChar char="v"/>
            </a:pPr>
            <a:r>
              <a:rPr lang="it-IT" b="1" dirty="0" smtClean="0"/>
              <a:t>Siproteronasetat </a:t>
            </a:r>
            <a:endParaRPr lang="tr-TR" b="1" dirty="0" smtClean="0"/>
          </a:p>
          <a:p>
            <a:pPr>
              <a:lnSpc>
                <a:spcPct val="150000"/>
              </a:lnSpc>
              <a:buClr>
                <a:schemeClr val="tx2"/>
              </a:buClr>
              <a:buFont typeface="Wingdings" pitchFamily="2" charset="2"/>
              <a:buChar char="v"/>
            </a:pPr>
            <a:r>
              <a:rPr lang="tr-TR" b="1" dirty="0" err="1" smtClean="0"/>
              <a:t>Flutamid</a:t>
            </a:r>
            <a:endParaRPr lang="tr-TR" b="1" dirty="0" smtClean="0"/>
          </a:p>
          <a:p>
            <a:pPr>
              <a:lnSpc>
                <a:spcPct val="150000"/>
              </a:lnSpc>
              <a:buClr>
                <a:schemeClr val="tx2"/>
              </a:buClr>
              <a:buFont typeface="Wingdings" pitchFamily="2" charset="2"/>
              <a:buChar char="v"/>
            </a:pPr>
            <a:r>
              <a:rPr lang="tr-TR" b="1" dirty="0" err="1" smtClean="0"/>
              <a:t>Finasterid</a:t>
            </a:r>
            <a:endParaRPr lang="tr-TR"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normAutofit/>
          </a:bodyPr>
          <a:lstStyle/>
          <a:p>
            <a:r>
              <a:rPr lang="it-IT" b="1" dirty="0" smtClean="0">
                <a:solidFill>
                  <a:schemeClr val="bg1"/>
                </a:solidFill>
              </a:rPr>
              <a:t>Spiranolakton</a:t>
            </a:r>
            <a:endParaRPr lang="tr-TR" dirty="0">
              <a:solidFill>
                <a:schemeClr val="bg1"/>
              </a:solidFill>
            </a:endParaRPr>
          </a:p>
        </p:txBody>
      </p:sp>
      <p:sp>
        <p:nvSpPr>
          <p:cNvPr id="3" name="2 İçerik Yer Tutucusu"/>
          <p:cNvSpPr>
            <a:spLocks noGrp="1"/>
          </p:cNvSpPr>
          <p:nvPr>
            <p:ph idx="1"/>
          </p:nvPr>
        </p:nvSpPr>
        <p:spPr/>
        <p:txBody>
          <a:bodyPr>
            <a:normAutofit/>
          </a:bodyPr>
          <a:lstStyle/>
          <a:p>
            <a:pPr>
              <a:buClr>
                <a:schemeClr val="tx2"/>
              </a:buClr>
              <a:buFont typeface="Wingdings" pitchFamily="2" charset="2"/>
              <a:buChar char="v"/>
            </a:pPr>
            <a:r>
              <a:rPr lang="tr-TR" sz="2800" dirty="0" err="1" smtClean="0"/>
              <a:t>Aldakton</a:t>
            </a:r>
            <a:r>
              <a:rPr lang="tr-TR" sz="2800" dirty="0" smtClean="0"/>
              <a:t> </a:t>
            </a:r>
          </a:p>
          <a:p>
            <a:pPr>
              <a:buClr>
                <a:schemeClr val="tx2"/>
              </a:buClr>
              <a:buFont typeface="Wingdings" pitchFamily="2" charset="2"/>
              <a:buChar char="v"/>
            </a:pPr>
            <a:r>
              <a:rPr lang="tr-TR" sz="2800" dirty="0" err="1" smtClean="0"/>
              <a:t>Aldesteron</a:t>
            </a:r>
            <a:r>
              <a:rPr lang="tr-TR" sz="2800" dirty="0" smtClean="0"/>
              <a:t> </a:t>
            </a:r>
            <a:r>
              <a:rPr lang="tr-TR" sz="2800" dirty="0" err="1" smtClean="0"/>
              <a:t>antogonisti</a:t>
            </a:r>
            <a:r>
              <a:rPr lang="tr-TR" sz="2800" dirty="0" smtClean="0"/>
              <a:t> </a:t>
            </a:r>
          </a:p>
          <a:p>
            <a:pPr>
              <a:buClr>
                <a:schemeClr val="tx2"/>
              </a:buClr>
              <a:buFont typeface="Wingdings" pitchFamily="2" charset="2"/>
              <a:buChar char="v"/>
            </a:pPr>
            <a:r>
              <a:rPr lang="tr-TR" sz="2800" dirty="0" err="1" smtClean="0"/>
              <a:t>DHT’nun</a:t>
            </a:r>
            <a:r>
              <a:rPr lang="tr-TR" sz="2800" dirty="0" smtClean="0"/>
              <a:t> reseptöre bağlanmasını bloke eder,</a:t>
            </a:r>
          </a:p>
          <a:p>
            <a:pPr>
              <a:buClr>
                <a:schemeClr val="tx2"/>
              </a:buClr>
              <a:buFont typeface="Wingdings" pitchFamily="2" charset="2"/>
              <a:buChar char="v"/>
            </a:pPr>
            <a:r>
              <a:rPr lang="tr-TR" sz="2800" dirty="0" smtClean="0"/>
              <a:t>5 </a:t>
            </a:r>
            <a:r>
              <a:rPr lang="el-GR" sz="2800" dirty="0" smtClean="0"/>
              <a:t>α</a:t>
            </a:r>
            <a:r>
              <a:rPr lang="tr-TR" sz="2800" dirty="0" smtClean="0"/>
              <a:t> </a:t>
            </a:r>
            <a:r>
              <a:rPr lang="tr-TR" sz="2800" dirty="0" err="1" smtClean="0"/>
              <a:t>redüktazı</a:t>
            </a:r>
            <a:r>
              <a:rPr lang="tr-TR" sz="2800" dirty="0" smtClean="0"/>
              <a:t> doğrudan </a:t>
            </a:r>
            <a:r>
              <a:rPr lang="tr-TR" sz="2800" dirty="0" err="1" smtClean="0"/>
              <a:t>inhibe</a:t>
            </a:r>
            <a:r>
              <a:rPr lang="tr-TR" sz="2800" dirty="0" smtClean="0"/>
              <a:t> eder. </a:t>
            </a:r>
          </a:p>
          <a:p>
            <a:pPr>
              <a:buClr>
                <a:schemeClr val="tx2"/>
              </a:buClr>
              <a:buFont typeface="Wingdings" pitchFamily="2" charset="2"/>
              <a:buChar char="v"/>
            </a:pPr>
            <a:r>
              <a:rPr lang="tr-TR" sz="2800" dirty="0" err="1" smtClean="0"/>
              <a:t>Sitokrom</a:t>
            </a:r>
            <a:r>
              <a:rPr lang="tr-TR" sz="2800" dirty="0" smtClean="0"/>
              <a:t> P450 sistemi yoluyla</a:t>
            </a:r>
            <a:r>
              <a:rPr lang="en-US" sz="2800" dirty="0" smtClean="0"/>
              <a:t> (17-hydro</a:t>
            </a:r>
            <a:r>
              <a:rPr lang="tr-TR" sz="2800" dirty="0" err="1" smtClean="0"/>
              <a:t>ksilaz</a:t>
            </a:r>
            <a:r>
              <a:rPr lang="tr-TR" sz="2800" dirty="0" smtClean="0"/>
              <a:t> ve</a:t>
            </a:r>
            <a:r>
              <a:rPr lang="en-US" sz="2800" dirty="0" smtClean="0"/>
              <a:t> 17,20-l</a:t>
            </a:r>
            <a:r>
              <a:rPr lang="tr-TR" sz="2800" dirty="0" smtClean="0"/>
              <a:t>i</a:t>
            </a:r>
            <a:r>
              <a:rPr lang="en-US" sz="2800" dirty="0" err="1" smtClean="0"/>
              <a:t>ya</a:t>
            </a:r>
            <a:r>
              <a:rPr lang="tr-TR" sz="2800" dirty="0" smtClean="0"/>
              <a:t>z</a:t>
            </a:r>
            <a:r>
              <a:rPr lang="en-US" sz="2800" dirty="0" smtClean="0"/>
              <a:t> a</a:t>
            </a:r>
            <a:r>
              <a:rPr lang="tr-TR" sz="2800" dirty="0" err="1" smtClean="0"/>
              <a:t>ktivitesi</a:t>
            </a:r>
            <a:r>
              <a:rPr lang="en-US" sz="2800" dirty="0" smtClean="0"/>
              <a:t>)</a:t>
            </a:r>
            <a:r>
              <a:rPr lang="tr-TR" sz="2800" dirty="0" smtClean="0"/>
              <a:t> </a:t>
            </a:r>
            <a:r>
              <a:rPr lang="tr-TR" sz="2800" dirty="0" err="1" smtClean="0"/>
              <a:t>steroid</a:t>
            </a:r>
            <a:r>
              <a:rPr lang="tr-TR" sz="2800" dirty="0" smtClean="0"/>
              <a:t> sentezini </a:t>
            </a:r>
            <a:r>
              <a:rPr lang="tr-TR" sz="2800" dirty="0" err="1" smtClean="0"/>
              <a:t>inhibe</a:t>
            </a:r>
            <a:r>
              <a:rPr lang="tr-TR" sz="2800" dirty="0" smtClean="0"/>
              <a:t> eder. </a:t>
            </a:r>
          </a:p>
          <a:p>
            <a:pPr>
              <a:buClr>
                <a:schemeClr val="tx2"/>
              </a:buClr>
              <a:buFont typeface="Wingdings" pitchFamily="2" charset="2"/>
              <a:buChar char="v"/>
            </a:pPr>
            <a:r>
              <a:rPr lang="tr-TR" sz="2800" dirty="0" smtClean="0"/>
              <a:t>50-200 mg/gün dozlarında kullanılır.</a:t>
            </a:r>
          </a:p>
          <a:p>
            <a:pPr>
              <a:buClr>
                <a:schemeClr val="tx2"/>
              </a:buClr>
              <a:buFont typeface="Wingdings" pitchFamily="2" charset="2"/>
              <a:buChar char="v"/>
            </a:pPr>
            <a:r>
              <a:rPr lang="tr-TR" sz="2800" dirty="0" smtClean="0"/>
              <a:t>Anormal </a:t>
            </a:r>
            <a:r>
              <a:rPr lang="tr-TR" sz="2800" dirty="0" err="1" smtClean="0"/>
              <a:t>uterin</a:t>
            </a:r>
            <a:r>
              <a:rPr lang="tr-TR" sz="2800" dirty="0" smtClean="0"/>
              <a:t> kanamaya neden olabilir OK ile kombine edilmelidir.</a:t>
            </a:r>
            <a:endParaRPr lang="tr-TR"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err="1" smtClean="0">
                <a:solidFill>
                  <a:schemeClr val="bg1"/>
                </a:solidFill>
              </a:rPr>
              <a:t>Siproteron</a:t>
            </a:r>
            <a:r>
              <a:rPr lang="tr-TR" dirty="0" smtClean="0">
                <a:solidFill>
                  <a:schemeClr val="bg1"/>
                </a:solidFill>
              </a:rPr>
              <a:t> asetat</a:t>
            </a:r>
            <a:endParaRPr lang="tr-TR" dirty="0">
              <a:solidFill>
                <a:schemeClr val="bg1"/>
              </a:solidFill>
            </a:endParaRPr>
          </a:p>
        </p:txBody>
      </p:sp>
      <p:sp>
        <p:nvSpPr>
          <p:cNvPr id="3" name="2 İçerik Yer Tutucusu"/>
          <p:cNvSpPr>
            <a:spLocks noGrp="1"/>
          </p:cNvSpPr>
          <p:nvPr>
            <p:ph idx="1"/>
          </p:nvPr>
        </p:nvSpPr>
        <p:spPr/>
        <p:txBody>
          <a:bodyPr>
            <a:noAutofit/>
          </a:bodyPr>
          <a:lstStyle/>
          <a:p>
            <a:pPr>
              <a:buClr>
                <a:schemeClr val="tx2"/>
              </a:buClr>
              <a:buFont typeface="Wingdings" pitchFamily="2" charset="2"/>
              <a:buChar char="v"/>
            </a:pPr>
            <a:r>
              <a:rPr lang="tr-TR" sz="2400" dirty="0" smtClean="0">
                <a:latin typeface="+mj-lt"/>
                <a:cs typeface="Arial" pitchFamily="34" charset="0"/>
              </a:rPr>
              <a:t>Ticari olarak 35 </a:t>
            </a:r>
            <a:r>
              <a:rPr lang="tr-TR" sz="2400" dirty="0" smtClean="0">
                <a:latin typeface="+mj-lt"/>
                <a:cs typeface="Arial" pitchFamily="34" charset="0"/>
                <a:sym typeface="Symbol" pitchFamily="18" charset="2"/>
              </a:rPr>
              <a:t>g EE+ 2 mg CPA kombinasyon olarak bulunur </a:t>
            </a:r>
            <a:r>
              <a:rPr lang="tr-TR" sz="2400" dirty="0" err="1" smtClean="0">
                <a:latin typeface="+mj-lt"/>
                <a:cs typeface="Arial" pitchFamily="34" charset="0"/>
              </a:rPr>
              <a:t>Diane</a:t>
            </a:r>
            <a:r>
              <a:rPr lang="tr-TR" sz="2400" dirty="0" smtClean="0">
                <a:latin typeface="+mj-lt"/>
                <a:cs typeface="Arial" pitchFamily="34" charset="0"/>
              </a:rPr>
              <a:t> 35</a:t>
            </a:r>
          </a:p>
          <a:p>
            <a:pPr>
              <a:buClr>
                <a:schemeClr val="tx2"/>
              </a:buClr>
              <a:buFont typeface="Wingdings" pitchFamily="2" charset="2"/>
              <a:buChar char="v"/>
            </a:pPr>
            <a:r>
              <a:rPr lang="tr-TR" sz="2400" dirty="0" err="1" smtClean="0">
                <a:latin typeface="+mj-lt"/>
                <a:cs typeface="Arial" pitchFamily="34" charset="0"/>
              </a:rPr>
              <a:t>Potent</a:t>
            </a:r>
            <a:r>
              <a:rPr lang="tr-TR" sz="2400" dirty="0" smtClean="0">
                <a:latin typeface="+mj-lt"/>
                <a:cs typeface="Arial" pitchFamily="34" charset="0"/>
              </a:rPr>
              <a:t> bir </a:t>
            </a:r>
            <a:r>
              <a:rPr lang="tr-TR" sz="2400" dirty="0" err="1" smtClean="0">
                <a:latin typeface="+mj-lt"/>
                <a:cs typeface="Arial" pitchFamily="34" charset="0"/>
              </a:rPr>
              <a:t>progestasyonel</a:t>
            </a:r>
            <a:r>
              <a:rPr lang="tr-TR" sz="2400" dirty="0" smtClean="0">
                <a:latin typeface="+mj-lt"/>
                <a:cs typeface="Arial" pitchFamily="34" charset="0"/>
              </a:rPr>
              <a:t> ajandır</a:t>
            </a:r>
          </a:p>
          <a:p>
            <a:pPr>
              <a:buClr>
                <a:schemeClr val="tx2"/>
              </a:buClr>
              <a:buFont typeface="Wingdings" pitchFamily="2" charset="2"/>
              <a:buChar char="v"/>
            </a:pPr>
            <a:r>
              <a:rPr lang="tr-TR" sz="2400" dirty="0" err="1" smtClean="0">
                <a:latin typeface="+mj-lt"/>
                <a:cs typeface="Arial" pitchFamily="34" charset="0"/>
              </a:rPr>
              <a:t>Gonadotropin</a:t>
            </a:r>
            <a:r>
              <a:rPr lang="tr-TR" sz="2400" dirty="0" smtClean="0">
                <a:latin typeface="+mj-lt"/>
                <a:cs typeface="Arial" pitchFamily="34" charset="0"/>
              </a:rPr>
              <a:t> </a:t>
            </a:r>
            <a:r>
              <a:rPr lang="tr-TR" sz="2400" dirty="0" err="1" smtClean="0">
                <a:latin typeface="+mj-lt"/>
                <a:cs typeface="Arial" pitchFamily="34" charset="0"/>
              </a:rPr>
              <a:t>sekresyonunu</a:t>
            </a:r>
            <a:r>
              <a:rPr lang="tr-TR" sz="2400" dirty="0" smtClean="0">
                <a:latin typeface="+mj-lt"/>
                <a:cs typeface="Arial" pitchFamily="34" charset="0"/>
              </a:rPr>
              <a:t> </a:t>
            </a:r>
            <a:r>
              <a:rPr lang="tr-TR" sz="2400" dirty="0" err="1" smtClean="0">
                <a:latin typeface="+mj-lt"/>
                <a:cs typeface="Arial" pitchFamily="34" charset="0"/>
              </a:rPr>
              <a:t>inhibe</a:t>
            </a:r>
            <a:r>
              <a:rPr lang="tr-TR" sz="2400" dirty="0" smtClean="0">
                <a:latin typeface="+mj-lt"/>
                <a:cs typeface="Arial" pitchFamily="34" charset="0"/>
              </a:rPr>
              <a:t> eder. LH </a:t>
            </a:r>
            <a:r>
              <a:rPr lang="tr-TR" sz="2400" dirty="0" err="1" smtClean="0">
                <a:latin typeface="+mj-lt"/>
                <a:cs typeface="Arial" pitchFamily="34" charset="0"/>
              </a:rPr>
              <a:t>sekresyonu</a:t>
            </a:r>
            <a:r>
              <a:rPr lang="tr-TR" sz="2400" dirty="0" smtClean="0">
                <a:latin typeface="+mj-lt"/>
                <a:cs typeface="Arial" pitchFamily="34" charset="0"/>
              </a:rPr>
              <a:t> </a:t>
            </a:r>
            <a:r>
              <a:rPr lang="tr-TR" sz="2400" dirty="0" err="1" smtClean="0">
                <a:latin typeface="+mj-lt"/>
                <a:cs typeface="Arial" pitchFamily="34" charset="0"/>
              </a:rPr>
              <a:t>inhibisyonu</a:t>
            </a:r>
            <a:r>
              <a:rPr lang="tr-TR" sz="2400" dirty="0" smtClean="0">
                <a:latin typeface="+mj-lt"/>
                <a:cs typeface="Arial" pitchFamily="34" charset="0"/>
              </a:rPr>
              <a:t> ile </a:t>
            </a:r>
            <a:r>
              <a:rPr lang="tr-TR" sz="2400" dirty="0" err="1" smtClean="0">
                <a:latin typeface="+mj-lt"/>
                <a:cs typeface="Arial" pitchFamily="34" charset="0"/>
              </a:rPr>
              <a:t>ovaryan</a:t>
            </a:r>
            <a:r>
              <a:rPr lang="tr-TR" sz="2400" dirty="0" smtClean="0">
                <a:latin typeface="+mj-lt"/>
                <a:cs typeface="Arial" pitchFamily="34" charset="0"/>
              </a:rPr>
              <a:t> testosteron üretimini azaltır</a:t>
            </a:r>
          </a:p>
          <a:p>
            <a:pPr>
              <a:buClr>
                <a:schemeClr val="tx2"/>
              </a:buClr>
              <a:buFont typeface="Wingdings" pitchFamily="2" charset="2"/>
              <a:buChar char="v"/>
            </a:pPr>
            <a:r>
              <a:rPr lang="tr-TR" sz="2400" dirty="0" smtClean="0">
                <a:latin typeface="+mj-lt"/>
                <a:cs typeface="Arial" pitchFamily="34" charset="0"/>
              </a:rPr>
              <a:t>5 </a:t>
            </a:r>
            <a:r>
              <a:rPr lang="el-GR" sz="2400" dirty="0" smtClean="0">
                <a:latin typeface="+mj-lt"/>
                <a:cs typeface="Arial" pitchFamily="34" charset="0"/>
              </a:rPr>
              <a:t>α</a:t>
            </a:r>
            <a:r>
              <a:rPr lang="tr-TR" sz="2400" dirty="0" smtClean="0">
                <a:latin typeface="+mj-lt"/>
                <a:cs typeface="Arial" pitchFamily="34" charset="0"/>
              </a:rPr>
              <a:t> </a:t>
            </a:r>
            <a:r>
              <a:rPr lang="tr-TR" sz="2400" dirty="0" err="1" smtClean="0">
                <a:latin typeface="+mj-lt"/>
                <a:cs typeface="Arial" pitchFamily="34" charset="0"/>
              </a:rPr>
              <a:t>redüktazı</a:t>
            </a:r>
            <a:r>
              <a:rPr lang="tr-TR" sz="2400" dirty="0" smtClean="0">
                <a:latin typeface="+mj-lt"/>
                <a:cs typeface="Arial" pitchFamily="34" charset="0"/>
              </a:rPr>
              <a:t> </a:t>
            </a:r>
            <a:r>
              <a:rPr lang="tr-TR" sz="2400" dirty="0" err="1" smtClean="0">
                <a:latin typeface="+mj-lt"/>
                <a:cs typeface="Arial" pitchFamily="34" charset="0"/>
              </a:rPr>
              <a:t>inhibe</a:t>
            </a:r>
            <a:r>
              <a:rPr lang="tr-TR" sz="2400" dirty="0" smtClean="0">
                <a:latin typeface="+mj-lt"/>
                <a:cs typeface="Arial" pitchFamily="34" charset="0"/>
              </a:rPr>
              <a:t> eder. </a:t>
            </a:r>
          </a:p>
          <a:p>
            <a:pPr>
              <a:buClr>
                <a:schemeClr val="tx2"/>
              </a:buClr>
              <a:buFont typeface="Wingdings" pitchFamily="2" charset="2"/>
              <a:buChar char="v"/>
            </a:pPr>
            <a:r>
              <a:rPr lang="tr-TR" sz="2400" dirty="0" err="1" smtClean="0">
                <a:latin typeface="+mj-lt"/>
                <a:cs typeface="Arial" pitchFamily="34" charset="0"/>
              </a:rPr>
              <a:t>Androjen</a:t>
            </a:r>
            <a:r>
              <a:rPr lang="tr-TR" sz="2400" dirty="0" smtClean="0">
                <a:latin typeface="+mj-lt"/>
                <a:cs typeface="Arial" pitchFamily="34" charset="0"/>
              </a:rPr>
              <a:t> reseptörünü bloke eder.</a:t>
            </a:r>
          </a:p>
          <a:p>
            <a:pPr>
              <a:buClr>
                <a:schemeClr val="tx2"/>
              </a:buClr>
              <a:buFont typeface="Wingdings" pitchFamily="2" charset="2"/>
              <a:buChar char="v"/>
            </a:pPr>
            <a:r>
              <a:rPr lang="tr-TR" sz="2400" dirty="0" smtClean="0">
                <a:latin typeface="+mj-lt"/>
                <a:cs typeface="Arial" pitchFamily="34" charset="0"/>
              </a:rPr>
              <a:t>Testosteronun </a:t>
            </a:r>
            <a:r>
              <a:rPr lang="tr-TR" sz="2400" dirty="0" err="1" smtClean="0">
                <a:latin typeface="+mj-lt"/>
                <a:cs typeface="Arial" pitchFamily="34" charset="0"/>
              </a:rPr>
              <a:t>metobolik</a:t>
            </a:r>
            <a:r>
              <a:rPr lang="tr-TR" sz="2400" dirty="0" smtClean="0">
                <a:latin typeface="+mj-lt"/>
                <a:cs typeface="Arial" pitchFamily="34" charset="0"/>
              </a:rPr>
              <a:t> </a:t>
            </a:r>
            <a:r>
              <a:rPr lang="tr-TR" sz="2400" dirty="0" err="1" smtClean="0">
                <a:latin typeface="+mj-lt"/>
                <a:cs typeface="Arial" pitchFamily="34" charset="0"/>
              </a:rPr>
              <a:t>klerensini</a:t>
            </a:r>
            <a:r>
              <a:rPr lang="tr-TR" sz="2400" dirty="0" smtClean="0">
                <a:latin typeface="+mj-lt"/>
                <a:cs typeface="Arial" pitchFamily="34" charset="0"/>
              </a:rPr>
              <a:t> arttırır.</a:t>
            </a:r>
          </a:p>
          <a:p>
            <a:pPr>
              <a:buClr>
                <a:schemeClr val="tx2"/>
              </a:buClr>
              <a:buFont typeface="Wingdings" pitchFamily="2" charset="2"/>
              <a:buChar char="v"/>
            </a:pPr>
            <a:r>
              <a:rPr lang="tr-TR" sz="2400" dirty="0" smtClean="0">
                <a:latin typeface="+mj-lt"/>
                <a:cs typeface="Arial" pitchFamily="34" charset="0"/>
              </a:rPr>
              <a:t>Bulantı, bas ağrısı, kilo alımı, ödem, libido kaybı ve </a:t>
            </a:r>
            <a:r>
              <a:rPr lang="tr-TR" sz="2400" dirty="0" err="1" smtClean="0">
                <a:latin typeface="+mj-lt"/>
                <a:cs typeface="Arial" pitchFamily="34" charset="0"/>
              </a:rPr>
              <a:t>mastalji</a:t>
            </a:r>
            <a:r>
              <a:rPr lang="tr-TR" sz="2400" dirty="0" smtClean="0">
                <a:latin typeface="+mj-lt"/>
                <a:cs typeface="Arial" pitchFamily="34" charset="0"/>
              </a:rPr>
              <a:t>.</a:t>
            </a:r>
            <a:endParaRPr lang="tr-TR" sz="2400" dirty="0">
              <a:latin typeface="+mj-l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err="1" smtClean="0">
                <a:solidFill>
                  <a:schemeClr val="bg1"/>
                </a:solidFill>
              </a:rPr>
              <a:t>Flutamid</a:t>
            </a:r>
            <a:r>
              <a:rPr lang="tr-TR"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p:txBody>
          <a:bodyPr>
            <a:normAutofit/>
          </a:bodyPr>
          <a:lstStyle/>
          <a:p>
            <a:pPr>
              <a:lnSpc>
                <a:spcPct val="150000"/>
              </a:lnSpc>
              <a:buClr>
                <a:schemeClr val="tx2"/>
              </a:buClr>
              <a:buFont typeface="Wingdings" pitchFamily="2" charset="2"/>
              <a:buChar char="v"/>
            </a:pPr>
            <a:r>
              <a:rPr lang="tr-TR" sz="2800" dirty="0" err="1" smtClean="0"/>
              <a:t>Nonsteroidal</a:t>
            </a:r>
            <a:r>
              <a:rPr lang="tr-TR" sz="2800" dirty="0" smtClean="0"/>
              <a:t> </a:t>
            </a:r>
            <a:r>
              <a:rPr lang="tr-TR" sz="2800" dirty="0" err="1" smtClean="0"/>
              <a:t>androjen</a:t>
            </a:r>
            <a:r>
              <a:rPr lang="tr-TR" sz="2800" dirty="0" smtClean="0"/>
              <a:t> reseptör </a:t>
            </a:r>
            <a:r>
              <a:rPr lang="tr-TR" sz="2800" dirty="0" err="1" smtClean="0"/>
              <a:t>blokürü</a:t>
            </a:r>
            <a:endParaRPr lang="tr-TR" sz="2800" dirty="0" smtClean="0"/>
          </a:p>
          <a:p>
            <a:pPr>
              <a:lnSpc>
                <a:spcPct val="150000"/>
              </a:lnSpc>
              <a:buClr>
                <a:schemeClr val="tx2"/>
              </a:buClr>
              <a:buFont typeface="Wingdings" pitchFamily="2" charset="2"/>
              <a:buChar char="v"/>
            </a:pPr>
            <a:r>
              <a:rPr lang="tr-TR" sz="2800" dirty="0" smtClean="0"/>
              <a:t>Pür</a:t>
            </a:r>
            <a:r>
              <a:rPr lang="en-US" sz="2800" dirty="0" smtClean="0"/>
              <a:t> </a:t>
            </a:r>
            <a:r>
              <a:rPr lang="en-US" sz="2800" dirty="0" err="1" smtClean="0"/>
              <a:t>antiandro</a:t>
            </a:r>
            <a:r>
              <a:rPr lang="tr-TR" sz="2800" dirty="0" smtClean="0"/>
              <a:t>j</a:t>
            </a:r>
            <a:r>
              <a:rPr lang="en-US" sz="2800" dirty="0" smtClean="0"/>
              <a:t>en. </a:t>
            </a:r>
            <a:endParaRPr lang="tr-TR" sz="2800" dirty="0" smtClean="0"/>
          </a:p>
          <a:p>
            <a:pPr>
              <a:lnSpc>
                <a:spcPct val="150000"/>
              </a:lnSpc>
              <a:buClr>
                <a:schemeClr val="tx2"/>
              </a:buClr>
              <a:buFont typeface="Wingdings" pitchFamily="2" charset="2"/>
              <a:buChar char="v"/>
            </a:pPr>
            <a:r>
              <a:rPr lang="tr-TR" sz="2800" dirty="0" err="1" smtClean="0"/>
              <a:t>Androjen</a:t>
            </a:r>
            <a:r>
              <a:rPr lang="tr-TR" sz="2800" dirty="0" smtClean="0"/>
              <a:t> reseptörleri </a:t>
            </a:r>
            <a:r>
              <a:rPr lang="tr-TR" sz="2800" dirty="0" err="1" smtClean="0"/>
              <a:t>kompetetif</a:t>
            </a:r>
            <a:r>
              <a:rPr lang="tr-TR" sz="2800" dirty="0" smtClean="0"/>
              <a:t> inhibitörü</a:t>
            </a:r>
          </a:p>
          <a:p>
            <a:pPr>
              <a:lnSpc>
                <a:spcPct val="150000"/>
              </a:lnSpc>
              <a:buClr>
                <a:schemeClr val="tx2"/>
              </a:buClr>
              <a:buFont typeface="Wingdings" pitchFamily="2" charset="2"/>
              <a:buChar char="v"/>
            </a:pPr>
            <a:r>
              <a:rPr lang="tr-TR" sz="2800" dirty="0" err="1" smtClean="0"/>
              <a:t>Androjen</a:t>
            </a:r>
            <a:r>
              <a:rPr lang="tr-TR" sz="2800" dirty="0" smtClean="0"/>
              <a:t> üretimini azaltır, metabolizmasını arttırır.</a:t>
            </a:r>
          </a:p>
          <a:p>
            <a:pPr>
              <a:lnSpc>
                <a:spcPct val="150000"/>
              </a:lnSpc>
              <a:buClr>
                <a:schemeClr val="tx2"/>
              </a:buClr>
              <a:buFont typeface="Wingdings" pitchFamily="2" charset="2"/>
              <a:buChar char="v"/>
            </a:pPr>
            <a:r>
              <a:rPr lang="tr-TR" sz="2800" dirty="0" smtClean="0"/>
              <a:t>250-750 mg/gün</a:t>
            </a:r>
          </a:p>
          <a:p>
            <a:pPr>
              <a:lnSpc>
                <a:spcPct val="150000"/>
              </a:lnSpc>
              <a:buClr>
                <a:schemeClr val="tx2"/>
              </a:buClr>
              <a:buFont typeface="Wingdings" pitchFamily="2" charset="2"/>
              <a:buChar char="v"/>
            </a:pPr>
            <a:r>
              <a:rPr lang="tr-TR" sz="2800" dirty="0" err="1" smtClean="0"/>
              <a:t>Hepatotoksitite</a:t>
            </a:r>
            <a:r>
              <a:rPr lang="tr-TR" sz="28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222861" cy="24208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3528" y="2420888"/>
            <a:ext cx="3707027" cy="230425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55576" y="5013176"/>
            <a:ext cx="7704856" cy="16002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211960" y="2348880"/>
            <a:ext cx="43204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Desktop\Adsız.png"/>
          <p:cNvPicPr>
            <a:picLocks noChangeAspect="1" noChangeArrowheads="1"/>
          </p:cNvPicPr>
          <p:nvPr/>
        </p:nvPicPr>
        <p:blipFill>
          <a:blip r:embed="rId3" cstate="print"/>
          <a:srcRect/>
          <a:stretch>
            <a:fillRect/>
          </a:stretch>
        </p:blipFill>
        <p:spPr bwMode="auto">
          <a:xfrm>
            <a:off x="0" y="0"/>
            <a:ext cx="9144000" cy="2924944"/>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251520" y="3861048"/>
            <a:ext cx="8712968" cy="2492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solidFill>
            <a:schemeClr val="tx2"/>
          </a:solidFill>
        </p:spPr>
        <p:txBody>
          <a:bodyPr/>
          <a:lstStyle/>
          <a:p>
            <a:r>
              <a:rPr lang="tr-TR" dirty="0" err="1">
                <a:solidFill>
                  <a:schemeClr val="bg1"/>
                </a:solidFill>
              </a:rPr>
              <a:t>Virilizasyon</a:t>
            </a:r>
            <a:r>
              <a:rPr lang="tr-TR" dirty="0">
                <a:solidFill>
                  <a:schemeClr val="bg1"/>
                </a:solidFill>
              </a:rPr>
              <a:t> </a:t>
            </a:r>
          </a:p>
        </p:txBody>
      </p:sp>
      <p:sp>
        <p:nvSpPr>
          <p:cNvPr id="184323" name="Rectangle 3"/>
          <p:cNvSpPr>
            <a:spLocks noGrp="1" noChangeArrowheads="1"/>
          </p:cNvSpPr>
          <p:nvPr>
            <p:ph type="body" idx="1"/>
          </p:nvPr>
        </p:nvSpPr>
        <p:spPr/>
        <p:txBody>
          <a:bodyPr/>
          <a:lstStyle/>
          <a:p>
            <a:pPr>
              <a:buClr>
                <a:schemeClr val="tx2"/>
              </a:buClr>
              <a:buFont typeface="Wingdings" pitchFamily="2" charset="2"/>
              <a:buChar char="v"/>
            </a:pPr>
            <a:r>
              <a:rPr lang="tr-TR" dirty="0" err="1"/>
              <a:t>Androjen</a:t>
            </a:r>
            <a:r>
              <a:rPr lang="tr-TR" dirty="0"/>
              <a:t> üreten </a:t>
            </a:r>
            <a:r>
              <a:rPr lang="tr-TR" dirty="0" err="1"/>
              <a:t>over</a:t>
            </a:r>
            <a:r>
              <a:rPr lang="tr-TR" dirty="0"/>
              <a:t> veya adrenal kaynaklı tümörler</a:t>
            </a:r>
          </a:p>
          <a:p>
            <a:pPr>
              <a:buClr>
                <a:schemeClr val="tx2"/>
              </a:buClr>
              <a:buFont typeface="Wingdings" pitchFamily="2" charset="2"/>
              <a:buChar char="v"/>
            </a:pPr>
            <a:r>
              <a:rPr lang="tr-TR" dirty="0" err="1"/>
              <a:t>Overyan</a:t>
            </a:r>
            <a:r>
              <a:rPr lang="tr-TR" dirty="0"/>
              <a:t> </a:t>
            </a:r>
            <a:r>
              <a:rPr lang="tr-TR" dirty="0" err="1"/>
              <a:t>hipertekozis</a:t>
            </a:r>
            <a:endParaRPr lang="tr-TR" dirty="0"/>
          </a:p>
          <a:p>
            <a:pPr>
              <a:buClr>
                <a:schemeClr val="tx2"/>
              </a:buClr>
              <a:buFont typeface="Wingdings" pitchFamily="2" charset="2"/>
              <a:buChar char="v"/>
            </a:pPr>
            <a:r>
              <a:rPr lang="tr-TR" dirty="0"/>
              <a:t>Nadiren şiddetli </a:t>
            </a:r>
            <a:r>
              <a:rPr lang="tr-TR" dirty="0" err="1"/>
              <a:t>insülin</a:t>
            </a:r>
            <a:r>
              <a:rPr lang="tr-TR" dirty="0"/>
              <a:t> rezistansı olan PCOS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err="1" smtClean="0">
                <a:solidFill>
                  <a:schemeClr val="bg1"/>
                </a:solidFill>
              </a:rPr>
              <a:t>Finasiterid</a:t>
            </a:r>
            <a:r>
              <a:rPr lang="tr-TR"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p:txBody>
          <a:bodyPr/>
          <a:lstStyle/>
          <a:p>
            <a:r>
              <a:rPr lang="tr-TR" dirty="0" smtClean="0"/>
              <a:t>5 </a:t>
            </a:r>
            <a:r>
              <a:rPr lang="el-GR" dirty="0" smtClean="0"/>
              <a:t>α</a:t>
            </a:r>
            <a:r>
              <a:rPr lang="tr-TR" dirty="0" smtClean="0"/>
              <a:t> </a:t>
            </a:r>
            <a:r>
              <a:rPr lang="tr-TR" dirty="0" err="1" smtClean="0"/>
              <a:t>redüktaz</a:t>
            </a:r>
            <a:r>
              <a:rPr lang="tr-TR" dirty="0" smtClean="0"/>
              <a:t> inhibitörü</a:t>
            </a:r>
          </a:p>
          <a:p>
            <a:r>
              <a:rPr lang="tr-TR" dirty="0" smtClean="0"/>
              <a:t>DHT düzeyini %60 azaltır.</a:t>
            </a:r>
          </a:p>
        </p:txBody>
      </p:sp>
      <p:pic>
        <p:nvPicPr>
          <p:cNvPr id="46082" name="Picture 2" descr="http://www.proscar5mg.com/wp-content/uploads/2010/03/proscar.jpg">
            <a:hlinkClick r:id="rId2"/>
          </p:cNvPr>
          <p:cNvPicPr>
            <a:picLocks noChangeAspect="1" noChangeArrowheads="1"/>
          </p:cNvPicPr>
          <p:nvPr/>
        </p:nvPicPr>
        <p:blipFill>
          <a:blip r:embed="rId3" cstate="print"/>
          <a:srcRect/>
          <a:stretch>
            <a:fillRect/>
          </a:stretch>
        </p:blipFill>
        <p:spPr bwMode="auto">
          <a:xfrm>
            <a:off x="4644008" y="2708920"/>
            <a:ext cx="3505890" cy="29523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420888"/>
            <a:ext cx="8313723" cy="391189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8748464" cy="2417728"/>
          </a:xfrm>
          <a:prstGeom prst="rect">
            <a:avLst/>
          </a:prstGeom>
          <a:noFill/>
          <a:ln w="9525">
            <a:noFill/>
            <a:miter lim="800000"/>
            <a:headEnd/>
            <a:tailEnd/>
          </a:ln>
        </p:spPr>
      </p:pic>
      <p:sp>
        <p:nvSpPr>
          <p:cNvPr id="4" name="3 Dikdörtgen"/>
          <p:cNvSpPr/>
          <p:nvPr/>
        </p:nvSpPr>
        <p:spPr>
          <a:xfrm>
            <a:off x="4689575" y="6309320"/>
            <a:ext cx="4454425" cy="369332"/>
          </a:xfrm>
          <a:prstGeom prst="rect">
            <a:avLst/>
          </a:prstGeom>
        </p:spPr>
        <p:txBody>
          <a:bodyPr wrap="none">
            <a:spAutoFit/>
          </a:bodyPr>
          <a:lstStyle/>
          <a:p>
            <a:r>
              <a:rPr lang="it-IT" b="1" i="1" dirty="0" smtClean="0"/>
              <a:t>J Clin Endocrinol Metab 93: 1153–1160, 2008</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err="1" smtClean="0">
                <a:solidFill>
                  <a:schemeClr val="bg1"/>
                </a:solidFill>
              </a:rPr>
              <a:t>Ketokanazol</a:t>
            </a:r>
            <a:endParaRPr lang="tr-TR" dirty="0">
              <a:solidFill>
                <a:schemeClr val="bg1"/>
              </a:solidFill>
            </a:endParaRPr>
          </a:p>
        </p:txBody>
      </p:sp>
      <p:sp>
        <p:nvSpPr>
          <p:cNvPr id="3" name="2 İçerik Yer Tutucusu"/>
          <p:cNvSpPr>
            <a:spLocks noGrp="1"/>
          </p:cNvSpPr>
          <p:nvPr>
            <p:ph idx="1"/>
          </p:nvPr>
        </p:nvSpPr>
        <p:spPr/>
        <p:txBody>
          <a:bodyPr/>
          <a:lstStyle/>
          <a:p>
            <a:pPr>
              <a:buClr>
                <a:schemeClr val="tx2"/>
              </a:buClr>
              <a:buFont typeface="Wingdings" pitchFamily="2" charset="2"/>
              <a:buChar char="v"/>
            </a:pPr>
            <a:r>
              <a:rPr lang="tr-TR" dirty="0" err="1" smtClean="0"/>
              <a:t>Ketokanazol</a:t>
            </a:r>
            <a:r>
              <a:rPr lang="tr-TR" dirty="0" smtClean="0"/>
              <a:t>; adrenal bezde ve </a:t>
            </a:r>
            <a:r>
              <a:rPr lang="tr-TR" dirty="0" err="1" smtClean="0"/>
              <a:t>overde</a:t>
            </a:r>
            <a:r>
              <a:rPr lang="tr-TR" dirty="0" smtClean="0"/>
              <a:t> </a:t>
            </a:r>
            <a:r>
              <a:rPr lang="tr-TR" dirty="0" err="1" smtClean="0"/>
              <a:t>sitokrom</a:t>
            </a:r>
            <a:r>
              <a:rPr lang="tr-TR" dirty="0" smtClean="0"/>
              <a:t> P450’ye baglı17-20 </a:t>
            </a:r>
            <a:r>
              <a:rPr lang="tr-TR" dirty="0" err="1" smtClean="0"/>
              <a:t>desmolaz</a:t>
            </a:r>
            <a:r>
              <a:rPr lang="tr-TR" dirty="0" smtClean="0"/>
              <a:t>, 17</a:t>
            </a:r>
            <a:r>
              <a:rPr lang="el-GR" dirty="0" smtClean="0"/>
              <a:t>β</a:t>
            </a:r>
            <a:r>
              <a:rPr lang="tr-TR" dirty="0" smtClean="0"/>
              <a:t> </a:t>
            </a:r>
            <a:r>
              <a:rPr lang="tr-TR" dirty="0" err="1" smtClean="0"/>
              <a:t>hidroksilaz</a:t>
            </a:r>
            <a:r>
              <a:rPr lang="tr-TR" dirty="0" smtClean="0"/>
              <a:t>, 11ß </a:t>
            </a:r>
            <a:r>
              <a:rPr lang="tr-TR" dirty="0" err="1" smtClean="0"/>
              <a:t>hidroksilaz</a:t>
            </a:r>
            <a:r>
              <a:rPr lang="tr-TR" dirty="0" smtClean="0"/>
              <a:t> enzimlerini </a:t>
            </a:r>
            <a:r>
              <a:rPr lang="tr-TR" dirty="0" err="1" smtClean="0"/>
              <a:t>inhibe</a:t>
            </a:r>
            <a:r>
              <a:rPr lang="tr-TR" dirty="0" smtClean="0"/>
              <a:t> eder. </a:t>
            </a:r>
            <a:r>
              <a:rPr lang="tr-TR" dirty="0" err="1" smtClean="0"/>
              <a:t>Androjen</a:t>
            </a:r>
            <a:r>
              <a:rPr lang="tr-TR" dirty="0" smtClean="0"/>
              <a:t> sentezini </a:t>
            </a:r>
            <a:r>
              <a:rPr lang="tr-TR" dirty="0" err="1" smtClean="0"/>
              <a:t>azaltir</a:t>
            </a:r>
            <a:r>
              <a:rPr lang="tr-TR" dirty="0" smtClean="0"/>
              <a:t>. </a:t>
            </a:r>
          </a:p>
          <a:p>
            <a:pPr>
              <a:buClr>
                <a:schemeClr val="tx2"/>
              </a:buClr>
              <a:buFont typeface="Wingdings" pitchFamily="2" charset="2"/>
              <a:buChar char="v"/>
            </a:pPr>
            <a:r>
              <a:rPr lang="tr-TR" dirty="0" err="1" smtClean="0"/>
              <a:t>Hepatotoksisite</a:t>
            </a:r>
            <a:r>
              <a:rPr lang="tr-TR" dirty="0" smtClean="0"/>
              <a:t> riski </a:t>
            </a:r>
            <a:r>
              <a:rPr lang="tr-TR" dirty="0" err="1" smtClean="0"/>
              <a:t>vardir</a:t>
            </a:r>
            <a:r>
              <a:rPr lang="tr-TR" dirty="0" smtClean="0"/>
              <a:t>. 400 mg/gün dozunda </a:t>
            </a:r>
            <a:r>
              <a:rPr lang="tr-TR" dirty="0" err="1" smtClean="0"/>
              <a:t>kullanilir</a:t>
            </a:r>
            <a:r>
              <a:rPr lang="tr-TR" dirty="0" smtClean="0"/>
              <a:t>. </a:t>
            </a:r>
            <a:br>
              <a:rPr lang="tr-TR" dirty="0" smtClean="0"/>
            </a:b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chemeClr val="tx2"/>
          </a:solidFill>
          <a:ln>
            <a:solidFill>
              <a:schemeClr val="accent1"/>
            </a:solidFill>
          </a:ln>
        </p:spPr>
        <p:txBody>
          <a:bodyPr>
            <a:normAutofit fontScale="90000"/>
          </a:bodyPr>
          <a:lstStyle/>
          <a:p>
            <a:r>
              <a:rPr lang="tr-TR" sz="6000" b="0" dirty="0" err="1" smtClean="0">
                <a:solidFill>
                  <a:schemeClr val="bg1"/>
                </a:solidFill>
              </a:rPr>
              <a:t>İnsülin</a:t>
            </a:r>
            <a:r>
              <a:rPr lang="tr-TR" sz="6000" b="0" dirty="0" smtClean="0">
                <a:solidFill>
                  <a:schemeClr val="bg1"/>
                </a:solidFill>
              </a:rPr>
              <a:t>/ </a:t>
            </a:r>
            <a:r>
              <a:rPr lang="tr-TR" sz="6000" b="0" dirty="0" err="1" smtClean="0">
                <a:solidFill>
                  <a:schemeClr val="bg1"/>
                </a:solidFill>
              </a:rPr>
              <a:t>hiperandrojenemi</a:t>
            </a:r>
            <a:r>
              <a:rPr lang="tr-TR" sz="6000" b="0" dirty="0" smtClean="0">
                <a:solidFill>
                  <a:schemeClr val="bg1"/>
                </a:solidFill>
              </a:rPr>
              <a:t> </a:t>
            </a:r>
            <a:endParaRPr lang="tr-TR" sz="6000" b="0" dirty="0">
              <a:solidFill>
                <a:schemeClr val="bg1"/>
              </a:solidFill>
            </a:endParaRPr>
          </a:p>
        </p:txBody>
      </p:sp>
      <p:sp>
        <p:nvSpPr>
          <p:cNvPr id="67587" name="Rectangle 3"/>
          <p:cNvSpPr>
            <a:spLocks noGrp="1" noChangeArrowheads="1"/>
          </p:cNvSpPr>
          <p:nvPr>
            <p:ph type="body" idx="1"/>
          </p:nvPr>
        </p:nvSpPr>
        <p:spPr>
          <a:xfrm>
            <a:off x="395536" y="1844824"/>
            <a:ext cx="8353425" cy="4525963"/>
          </a:xfrm>
        </p:spPr>
        <p:txBody>
          <a:bodyPr/>
          <a:lstStyle/>
          <a:p>
            <a:pPr>
              <a:lnSpc>
                <a:spcPct val="110000"/>
              </a:lnSpc>
              <a:buClr>
                <a:schemeClr val="tx2"/>
              </a:buClr>
              <a:buFont typeface="Wingdings" pitchFamily="2" charset="2"/>
              <a:buChar char="v"/>
            </a:pPr>
            <a:r>
              <a:rPr lang="tr-TR" sz="2400" dirty="0" err="1"/>
              <a:t>İnsulin</a:t>
            </a:r>
            <a:r>
              <a:rPr lang="tr-TR" sz="2400" dirty="0"/>
              <a:t> LH ile </a:t>
            </a:r>
            <a:r>
              <a:rPr lang="tr-TR" sz="2400" dirty="0" err="1"/>
              <a:t>sinerjik</a:t>
            </a:r>
            <a:r>
              <a:rPr lang="tr-TR" sz="2400" dirty="0"/>
              <a:t> etki gösterir ve </a:t>
            </a:r>
            <a:r>
              <a:rPr lang="tr-TR" sz="2400" dirty="0" err="1"/>
              <a:t>teka</a:t>
            </a:r>
            <a:r>
              <a:rPr lang="tr-TR" sz="2400" dirty="0"/>
              <a:t> hücrelerinde </a:t>
            </a:r>
            <a:r>
              <a:rPr lang="tr-TR" sz="2400" dirty="0" err="1"/>
              <a:t>androjen</a:t>
            </a:r>
            <a:r>
              <a:rPr lang="tr-TR" sz="2400" dirty="0"/>
              <a:t> sentezini arttırır.(hem kendi hem de IGF-1 reseptörü aracılığı ile) </a:t>
            </a:r>
          </a:p>
          <a:p>
            <a:pPr>
              <a:lnSpc>
                <a:spcPct val="110000"/>
              </a:lnSpc>
              <a:buClr>
                <a:schemeClr val="tx2"/>
              </a:buClr>
              <a:buFont typeface="Wingdings" pitchFamily="2" charset="2"/>
              <a:buChar char="v"/>
            </a:pPr>
            <a:r>
              <a:rPr lang="tr-TR" sz="2400" dirty="0"/>
              <a:t>P450c17 sisteminde </a:t>
            </a:r>
            <a:r>
              <a:rPr lang="tr-TR" sz="2400" dirty="0" err="1" smtClean="0"/>
              <a:t>hiperaktivasyona</a:t>
            </a:r>
            <a:r>
              <a:rPr lang="tr-TR" sz="2400" dirty="0" smtClean="0"/>
              <a:t> </a:t>
            </a:r>
            <a:r>
              <a:rPr lang="tr-TR" sz="2400" dirty="0"/>
              <a:t>yol açar</a:t>
            </a:r>
          </a:p>
          <a:p>
            <a:pPr>
              <a:lnSpc>
                <a:spcPct val="110000"/>
              </a:lnSpc>
              <a:buClr>
                <a:schemeClr val="tx2"/>
              </a:buClr>
              <a:buFont typeface="Wingdings" pitchFamily="2" charset="2"/>
              <a:buChar char="v"/>
            </a:pPr>
            <a:r>
              <a:rPr lang="tr-TR" sz="2400" dirty="0" err="1"/>
              <a:t>İnsulin</a:t>
            </a:r>
            <a:r>
              <a:rPr lang="tr-TR" sz="2400" dirty="0"/>
              <a:t> </a:t>
            </a:r>
            <a:r>
              <a:rPr lang="tr-TR" sz="2400" dirty="0" err="1"/>
              <a:t>hepatik</a:t>
            </a:r>
            <a:r>
              <a:rPr lang="tr-TR" sz="2400" dirty="0"/>
              <a:t> SHBG sentezini </a:t>
            </a:r>
            <a:r>
              <a:rPr lang="tr-TR" sz="2400" dirty="0" err="1"/>
              <a:t>inhibe</a:t>
            </a:r>
            <a:r>
              <a:rPr lang="tr-TR" sz="2400" dirty="0"/>
              <a:t> eder </a:t>
            </a:r>
            <a:r>
              <a:rPr lang="tr-TR" sz="2400" dirty="0" err="1"/>
              <a:t>free</a:t>
            </a:r>
            <a:r>
              <a:rPr lang="tr-TR" sz="2400" dirty="0"/>
              <a:t> testosteron artar </a:t>
            </a:r>
          </a:p>
          <a:p>
            <a:pPr>
              <a:lnSpc>
                <a:spcPct val="110000"/>
              </a:lnSpc>
              <a:buClr>
                <a:schemeClr val="tx2"/>
              </a:buClr>
              <a:buFont typeface="Wingdings" pitchFamily="2" charset="2"/>
              <a:buChar char="v"/>
            </a:pPr>
            <a:r>
              <a:rPr lang="tr-TR" sz="2400" dirty="0"/>
              <a:t>IGFBP-1 in </a:t>
            </a:r>
            <a:r>
              <a:rPr lang="tr-TR" sz="2400" dirty="0" err="1"/>
              <a:t>hepatik</a:t>
            </a:r>
            <a:r>
              <a:rPr lang="tr-TR" sz="2400" dirty="0"/>
              <a:t> üretimini azaltır.</a:t>
            </a:r>
          </a:p>
          <a:p>
            <a:pPr>
              <a:lnSpc>
                <a:spcPct val="110000"/>
              </a:lnSpc>
              <a:buClr>
                <a:schemeClr val="tx2"/>
              </a:buClr>
              <a:buFont typeface="Wingdings" pitchFamily="2" charset="2"/>
              <a:buChar char="v"/>
            </a:pPr>
            <a:r>
              <a:rPr lang="tr-TR" sz="2400" dirty="0"/>
              <a:t>Serin </a:t>
            </a:r>
            <a:r>
              <a:rPr lang="tr-TR" sz="2400" dirty="0" err="1"/>
              <a:t>fosforilasyonu</a:t>
            </a:r>
            <a:r>
              <a:rPr lang="tr-TR" sz="2400" dirty="0"/>
              <a:t> ile 17alfa </a:t>
            </a:r>
            <a:r>
              <a:rPr lang="tr-TR" sz="2400" dirty="0" err="1"/>
              <a:t>hidroksilaz</a:t>
            </a:r>
            <a:r>
              <a:rPr lang="tr-TR" sz="2400" dirty="0"/>
              <a:t> ve 17,20 </a:t>
            </a:r>
            <a:r>
              <a:rPr lang="tr-TR" sz="2400" dirty="0" err="1"/>
              <a:t>liyaz</a:t>
            </a:r>
            <a:r>
              <a:rPr lang="tr-TR" sz="2400" dirty="0"/>
              <a:t> aktivite artışı </a:t>
            </a:r>
            <a:r>
              <a:rPr lang="tr-TR" sz="2400" dirty="0" err="1"/>
              <a:t>androjen</a:t>
            </a:r>
            <a:r>
              <a:rPr lang="tr-TR" sz="2400" dirty="0"/>
              <a:t> artışına katkıda bulunur.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8313" y="188913"/>
            <a:ext cx="8229600" cy="1143000"/>
          </a:xfrm>
          <a:solidFill>
            <a:schemeClr val="tx2"/>
          </a:solidFill>
        </p:spPr>
        <p:txBody>
          <a:bodyPr/>
          <a:lstStyle/>
          <a:p>
            <a:r>
              <a:rPr lang="tr-TR" sz="4000" b="0" dirty="0" err="1">
                <a:solidFill>
                  <a:schemeClr val="bg1"/>
                </a:solidFill>
              </a:rPr>
              <a:t>İnsülinin</a:t>
            </a:r>
            <a:r>
              <a:rPr lang="tr-TR" sz="4000" b="0" dirty="0">
                <a:solidFill>
                  <a:schemeClr val="bg1"/>
                </a:solidFill>
              </a:rPr>
              <a:t> Hücre İçindeki Etkisi</a:t>
            </a:r>
            <a:endParaRPr lang="en-GB" sz="4000" b="0" dirty="0">
              <a:solidFill>
                <a:schemeClr val="bg1"/>
              </a:solidFill>
            </a:endParaRPr>
          </a:p>
        </p:txBody>
      </p:sp>
      <p:grpSp>
        <p:nvGrpSpPr>
          <p:cNvPr id="2" name="Group 3"/>
          <p:cNvGrpSpPr>
            <a:grpSpLocks noChangeAspect="1"/>
          </p:cNvGrpSpPr>
          <p:nvPr/>
        </p:nvGrpSpPr>
        <p:grpSpPr bwMode="auto">
          <a:xfrm>
            <a:off x="1698625" y="1190625"/>
            <a:ext cx="6257925" cy="5537200"/>
            <a:chOff x="2828" y="8950"/>
            <a:chExt cx="6510" cy="5760"/>
          </a:xfrm>
        </p:grpSpPr>
        <p:sp>
          <p:nvSpPr>
            <p:cNvPr id="64516" name="AutoShape 4"/>
            <p:cNvSpPr>
              <a:spLocks noChangeAspect="1" noChangeArrowheads="1"/>
            </p:cNvSpPr>
            <p:nvPr/>
          </p:nvSpPr>
          <p:spPr bwMode="auto">
            <a:xfrm>
              <a:off x="2828" y="8950"/>
              <a:ext cx="6510" cy="5760"/>
            </a:xfrm>
            <a:prstGeom prst="rect">
              <a:avLst/>
            </a:prstGeom>
            <a:noFill/>
            <a:ln w="9525">
              <a:noFill/>
              <a:miter lim="800000"/>
              <a:headEnd/>
              <a:tailEnd/>
            </a:ln>
          </p:spPr>
          <p:txBody>
            <a:bodyPr/>
            <a:lstStyle/>
            <a:p>
              <a:endParaRPr lang="tr-TR" sz="1800">
                <a:solidFill>
                  <a:srgbClr val="FFFF00"/>
                </a:solidFill>
              </a:endParaRPr>
            </a:p>
          </p:txBody>
        </p:sp>
        <p:sp>
          <p:nvSpPr>
            <p:cNvPr id="64517" name="Line 5"/>
            <p:cNvSpPr>
              <a:spLocks noChangeShapeType="1"/>
            </p:cNvSpPr>
            <p:nvPr/>
          </p:nvSpPr>
          <p:spPr bwMode="auto">
            <a:xfrm flipV="1">
              <a:off x="4793" y="11920"/>
              <a:ext cx="720" cy="360"/>
            </a:xfrm>
            <a:prstGeom prst="line">
              <a:avLst/>
            </a:prstGeom>
            <a:noFill/>
            <a:ln w="12700">
              <a:solidFill>
                <a:srgbClr val="000000"/>
              </a:solidFill>
              <a:round/>
              <a:headEnd/>
              <a:tailEnd/>
            </a:ln>
          </p:spPr>
          <p:txBody>
            <a:bodyPr/>
            <a:lstStyle/>
            <a:p>
              <a:endParaRPr lang="tr-TR"/>
            </a:p>
          </p:txBody>
        </p:sp>
        <p:sp>
          <p:nvSpPr>
            <p:cNvPr id="64518" name="Line 6"/>
            <p:cNvSpPr>
              <a:spLocks noChangeShapeType="1"/>
            </p:cNvSpPr>
            <p:nvPr/>
          </p:nvSpPr>
          <p:spPr bwMode="auto">
            <a:xfrm flipH="1" flipV="1">
              <a:off x="4823" y="11920"/>
              <a:ext cx="675" cy="360"/>
            </a:xfrm>
            <a:prstGeom prst="line">
              <a:avLst/>
            </a:prstGeom>
            <a:noFill/>
            <a:ln w="12700">
              <a:solidFill>
                <a:srgbClr val="000000"/>
              </a:solidFill>
              <a:round/>
              <a:headEnd/>
              <a:tailEnd/>
            </a:ln>
          </p:spPr>
          <p:txBody>
            <a:bodyPr/>
            <a:lstStyle/>
            <a:p>
              <a:endParaRPr lang="tr-TR"/>
            </a:p>
          </p:txBody>
        </p:sp>
        <p:sp>
          <p:nvSpPr>
            <p:cNvPr id="64519" name="Freeform 7"/>
            <p:cNvSpPr>
              <a:spLocks/>
            </p:cNvSpPr>
            <p:nvPr/>
          </p:nvSpPr>
          <p:spPr bwMode="auto">
            <a:xfrm>
              <a:off x="4572" y="8950"/>
              <a:ext cx="395" cy="1800"/>
            </a:xfrm>
            <a:custGeom>
              <a:avLst/>
              <a:gdLst/>
              <a:ahLst/>
              <a:cxnLst>
                <a:cxn ang="0">
                  <a:pos x="446" y="0"/>
                </a:cxn>
                <a:cxn ang="0">
                  <a:pos x="408" y="680"/>
                </a:cxn>
                <a:cxn ang="0">
                  <a:pos x="93" y="815"/>
                </a:cxn>
                <a:cxn ang="0">
                  <a:pos x="3" y="1055"/>
                </a:cxn>
                <a:cxn ang="0">
                  <a:pos x="78" y="1415"/>
                </a:cxn>
                <a:cxn ang="0">
                  <a:pos x="378" y="1565"/>
                </a:cxn>
                <a:cxn ang="0">
                  <a:pos x="446" y="2160"/>
                </a:cxn>
              </a:cxnLst>
              <a:rect l="0" t="0" r="r" b="b"/>
              <a:pathLst>
                <a:path w="467" h="2160">
                  <a:moveTo>
                    <a:pt x="446" y="0"/>
                  </a:moveTo>
                  <a:cubicBezTo>
                    <a:pt x="440" y="113"/>
                    <a:pt x="467" y="544"/>
                    <a:pt x="408" y="680"/>
                  </a:cubicBezTo>
                  <a:cubicBezTo>
                    <a:pt x="349" y="816"/>
                    <a:pt x="160" y="752"/>
                    <a:pt x="93" y="815"/>
                  </a:cubicBezTo>
                  <a:cubicBezTo>
                    <a:pt x="26" y="878"/>
                    <a:pt x="6" y="955"/>
                    <a:pt x="3" y="1055"/>
                  </a:cubicBezTo>
                  <a:cubicBezTo>
                    <a:pt x="0" y="1155"/>
                    <a:pt x="16" y="1330"/>
                    <a:pt x="78" y="1415"/>
                  </a:cubicBezTo>
                  <a:cubicBezTo>
                    <a:pt x="140" y="1500"/>
                    <a:pt x="317" y="1441"/>
                    <a:pt x="378" y="1565"/>
                  </a:cubicBezTo>
                  <a:cubicBezTo>
                    <a:pt x="439" y="1689"/>
                    <a:pt x="432" y="2036"/>
                    <a:pt x="446" y="2160"/>
                  </a:cubicBezTo>
                </a:path>
              </a:pathLst>
            </a:custGeom>
            <a:noFill/>
            <a:ln w="28575" cmpd="sng">
              <a:solidFill>
                <a:srgbClr val="FF6600"/>
              </a:solidFill>
              <a:round/>
              <a:headEnd/>
              <a:tailEnd/>
            </a:ln>
          </p:spPr>
          <p:txBody>
            <a:bodyPr/>
            <a:lstStyle/>
            <a:p>
              <a:endParaRPr lang="tr-TR"/>
            </a:p>
          </p:txBody>
        </p:sp>
        <p:sp>
          <p:nvSpPr>
            <p:cNvPr id="64520" name="Freeform 8"/>
            <p:cNvSpPr>
              <a:spLocks/>
            </p:cNvSpPr>
            <p:nvPr/>
          </p:nvSpPr>
          <p:spPr bwMode="auto">
            <a:xfrm flipH="1">
              <a:off x="5365" y="8950"/>
              <a:ext cx="388" cy="1800"/>
            </a:xfrm>
            <a:custGeom>
              <a:avLst/>
              <a:gdLst/>
              <a:ahLst/>
              <a:cxnLst>
                <a:cxn ang="0">
                  <a:pos x="446" y="0"/>
                </a:cxn>
                <a:cxn ang="0">
                  <a:pos x="408" y="680"/>
                </a:cxn>
                <a:cxn ang="0">
                  <a:pos x="93" y="815"/>
                </a:cxn>
                <a:cxn ang="0">
                  <a:pos x="3" y="1055"/>
                </a:cxn>
                <a:cxn ang="0">
                  <a:pos x="78" y="1415"/>
                </a:cxn>
                <a:cxn ang="0">
                  <a:pos x="378" y="1565"/>
                </a:cxn>
                <a:cxn ang="0">
                  <a:pos x="446" y="2160"/>
                </a:cxn>
              </a:cxnLst>
              <a:rect l="0" t="0" r="r" b="b"/>
              <a:pathLst>
                <a:path w="467" h="2160">
                  <a:moveTo>
                    <a:pt x="446" y="0"/>
                  </a:moveTo>
                  <a:cubicBezTo>
                    <a:pt x="440" y="113"/>
                    <a:pt x="467" y="544"/>
                    <a:pt x="408" y="680"/>
                  </a:cubicBezTo>
                  <a:cubicBezTo>
                    <a:pt x="349" y="816"/>
                    <a:pt x="160" y="752"/>
                    <a:pt x="93" y="815"/>
                  </a:cubicBezTo>
                  <a:cubicBezTo>
                    <a:pt x="26" y="878"/>
                    <a:pt x="6" y="955"/>
                    <a:pt x="3" y="1055"/>
                  </a:cubicBezTo>
                  <a:cubicBezTo>
                    <a:pt x="0" y="1155"/>
                    <a:pt x="16" y="1330"/>
                    <a:pt x="78" y="1415"/>
                  </a:cubicBezTo>
                  <a:cubicBezTo>
                    <a:pt x="140" y="1500"/>
                    <a:pt x="317" y="1441"/>
                    <a:pt x="378" y="1565"/>
                  </a:cubicBezTo>
                  <a:cubicBezTo>
                    <a:pt x="439" y="1689"/>
                    <a:pt x="432" y="2036"/>
                    <a:pt x="446" y="2160"/>
                  </a:cubicBezTo>
                </a:path>
              </a:pathLst>
            </a:custGeom>
            <a:noFill/>
            <a:ln w="28575" cmpd="sng">
              <a:solidFill>
                <a:srgbClr val="FF6600"/>
              </a:solidFill>
              <a:round/>
              <a:headEnd/>
              <a:tailEnd/>
            </a:ln>
          </p:spPr>
          <p:txBody>
            <a:bodyPr/>
            <a:lstStyle/>
            <a:p>
              <a:endParaRPr lang="tr-TR"/>
            </a:p>
          </p:txBody>
        </p:sp>
        <p:sp>
          <p:nvSpPr>
            <p:cNvPr id="64521" name="Rectangle 9" descr="Beyaz mermer"/>
            <p:cNvSpPr>
              <a:spLocks noChangeArrowheads="1"/>
            </p:cNvSpPr>
            <p:nvPr/>
          </p:nvSpPr>
          <p:spPr bwMode="auto">
            <a:xfrm>
              <a:off x="3008" y="11095"/>
              <a:ext cx="6077" cy="360"/>
            </a:xfrm>
            <a:prstGeom prst="rect">
              <a:avLst/>
            </a:prstGeom>
            <a:blipFill dpi="0" rotWithShape="1">
              <a:blip r:embed="rId3" cstate="print"/>
              <a:srcRect/>
              <a:tile tx="0" ty="0" sx="100000" sy="100000" flip="none" algn="tl"/>
            </a:blipFill>
            <a:ln w="9525">
              <a:solidFill>
                <a:srgbClr val="000000"/>
              </a:solidFill>
              <a:miter lim="800000"/>
              <a:headEnd/>
              <a:tailEnd/>
            </a:ln>
          </p:spPr>
          <p:txBody>
            <a:bodyPr/>
            <a:lstStyle/>
            <a:p>
              <a:endParaRPr lang="tr-TR"/>
            </a:p>
          </p:txBody>
        </p:sp>
        <p:grpSp>
          <p:nvGrpSpPr>
            <p:cNvPr id="3" name="Group 10"/>
            <p:cNvGrpSpPr>
              <a:grpSpLocks/>
            </p:cNvGrpSpPr>
            <p:nvPr/>
          </p:nvGrpSpPr>
          <p:grpSpPr bwMode="auto">
            <a:xfrm>
              <a:off x="4928" y="9670"/>
              <a:ext cx="420" cy="525"/>
              <a:chOff x="4418" y="11800"/>
              <a:chExt cx="600" cy="750"/>
            </a:xfrm>
          </p:grpSpPr>
          <p:sp>
            <p:nvSpPr>
              <p:cNvPr id="64523" name="Freeform 11"/>
              <p:cNvSpPr>
                <a:spLocks/>
              </p:cNvSpPr>
              <p:nvPr/>
            </p:nvSpPr>
            <p:spPr bwMode="auto">
              <a:xfrm>
                <a:off x="4658" y="11830"/>
                <a:ext cx="360" cy="720"/>
              </a:xfrm>
              <a:custGeom>
                <a:avLst/>
                <a:gdLst/>
                <a:ahLst/>
                <a:cxnLst>
                  <a:cxn ang="0">
                    <a:pos x="180" y="0"/>
                  </a:cxn>
                  <a:cxn ang="0">
                    <a:pos x="180" y="436"/>
                  </a:cxn>
                  <a:cxn ang="0">
                    <a:pos x="360" y="540"/>
                  </a:cxn>
                  <a:cxn ang="0">
                    <a:pos x="0" y="720"/>
                  </a:cxn>
                  <a:cxn ang="0">
                    <a:pos x="0" y="360"/>
                  </a:cxn>
                </a:cxnLst>
                <a:rect l="0" t="0" r="r" b="b"/>
                <a:pathLst>
                  <a:path w="360" h="720">
                    <a:moveTo>
                      <a:pt x="180" y="0"/>
                    </a:moveTo>
                    <a:lnTo>
                      <a:pt x="180" y="436"/>
                    </a:lnTo>
                    <a:lnTo>
                      <a:pt x="360" y="540"/>
                    </a:lnTo>
                    <a:lnTo>
                      <a:pt x="0" y="720"/>
                    </a:lnTo>
                    <a:lnTo>
                      <a:pt x="0" y="360"/>
                    </a:lnTo>
                  </a:path>
                </a:pathLst>
              </a:custGeom>
              <a:gradFill rotWithShape="1">
                <a:gsLst>
                  <a:gs pos="0">
                    <a:srgbClr val="00CCFF">
                      <a:gamma/>
                      <a:tint val="0"/>
                      <a:invGamma/>
                    </a:srgbClr>
                  </a:gs>
                  <a:gs pos="100000">
                    <a:srgbClr val="00CCFF"/>
                  </a:gs>
                </a:gsLst>
                <a:path path="rect">
                  <a:fillToRect l="50000" t="50000" r="50000" b="50000"/>
                </a:path>
              </a:gradFill>
              <a:ln w="9525">
                <a:solidFill>
                  <a:srgbClr val="33CCCC"/>
                </a:solidFill>
                <a:round/>
                <a:headEnd/>
                <a:tailEnd/>
              </a:ln>
            </p:spPr>
            <p:txBody>
              <a:bodyPr/>
              <a:lstStyle/>
              <a:p>
                <a:endParaRPr lang="tr-TR"/>
              </a:p>
            </p:txBody>
          </p:sp>
          <p:sp>
            <p:nvSpPr>
              <p:cNvPr id="64524" name="Freeform 12"/>
              <p:cNvSpPr>
                <a:spLocks/>
              </p:cNvSpPr>
              <p:nvPr/>
            </p:nvSpPr>
            <p:spPr bwMode="auto">
              <a:xfrm>
                <a:off x="4418" y="11800"/>
                <a:ext cx="420" cy="390"/>
              </a:xfrm>
              <a:custGeom>
                <a:avLst/>
                <a:gdLst/>
                <a:ahLst/>
                <a:cxnLst>
                  <a:cxn ang="0">
                    <a:pos x="240" y="390"/>
                  </a:cxn>
                  <a:cxn ang="0">
                    <a:pos x="60" y="210"/>
                  </a:cxn>
                  <a:cxn ang="0">
                    <a:pos x="60" y="30"/>
                  </a:cxn>
                  <a:cxn ang="0">
                    <a:pos x="420" y="30"/>
                  </a:cxn>
                </a:cxnLst>
                <a:rect l="0" t="0" r="r" b="b"/>
                <a:pathLst>
                  <a:path w="420" h="390">
                    <a:moveTo>
                      <a:pt x="240" y="390"/>
                    </a:moveTo>
                    <a:cubicBezTo>
                      <a:pt x="165" y="330"/>
                      <a:pt x="90" y="270"/>
                      <a:pt x="60" y="210"/>
                    </a:cubicBezTo>
                    <a:cubicBezTo>
                      <a:pt x="30" y="150"/>
                      <a:pt x="0" y="60"/>
                      <a:pt x="60" y="30"/>
                    </a:cubicBezTo>
                    <a:cubicBezTo>
                      <a:pt x="120" y="0"/>
                      <a:pt x="270" y="15"/>
                      <a:pt x="420" y="30"/>
                    </a:cubicBezTo>
                  </a:path>
                </a:pathLst>
              </a:custGeom>
              <a:gradFill rotWithShape="1">
                <a:gsLst>
                  <a:gs pos="0">
                    <a:srgbClr val="00CCFF">
                      <a:gamma/>
                      <a:tint val="0"/>
                      <a:invGamma/>
                    </a:srgbClr>
                  </a:gs>
                  <a:gs pos="100000">
                    <a:srgbClr val="00CCFF"/>
                  </a:gs>
                </a:gsLst>
                <a:path path="rect">
                  <a:fillToRect l="50000" t="50000" r="50000" b="50000"/>
                </a:path>
              </a:gradFill>
              <a:ln w="9525">
                <a:solidFill>
                  <a:srgbClr val="33CCCC"/>
                </a:solidFill>
                <a:round/>
                <a:headEnd/>
                <a:tailEnd/>
              </a:ln>
            </p:spPr>
            <p:txBody>
              <a:bodyPr/>
              <a:lstStyle/>
              <a:p>
                <a:endParaRPr lang="tr-TR"/>
              </a:p>
            </p:txBody>
          </p:sp>
        </p:grpSp>
        <p:grpSp>
          <p:nvGrpSpPr>
            <p:cNvPr id="4" name="Group 13"/>
            <p:cNvGrpSpPr>
              <a:grpSpLocks/>
            </p:cNvGrpSpPr>
            <p:nvPr/>
          </p:nvGrpSpPr>
          <p:grpSpPr bwMode="auto">
            <a:xfrm>
              <a:off x="4643" y="10750"/>
              <a:ext cx="375" cy="1620"/>
              <a:chOff x="4643" y="10765"/>
              <a:chExt cx="375" cy="1440"/>
            </a:xfrm>
          </p:grpSpPr>
          <p:sp>
            <p:nvSpPr>
              <p:cNvPr id="64526" name="AutoShape 14"/>
              <p:cNvSpPr>
                <a:spLocks noChangeArrowheads="1"/>
              </p:cNvSpPr>
              <p:nvPr/>
            </p:nvSpPr>
            <p:spPr bwMode="auto">
              <a:xfrm rot="10800000">
                <a:off x="4643" y="10765"/>
                <a:ext cx="180" cy="1440"/>
              </a:xfrm>
              <a:prstGeom prst="can">
                <a:avLst>
                  <a:gd name="adj" fmla="val 88889"/>
                </a:avLst>
              </a:prstGeom>
              <a:solidFill>
                <a:srgbClr val="99CCFF"/>
              </a:solidFill>
              <a:ln w="9525">
                <a:noFill/>
                <a:round/>
                <a:headEnd/>
                <a:tailEnd/>
              </a:ln>
            </p:spPr>
            <p:txBody>
              <a:bodyPr/>
              <a:lstStyle/>
              <a:p>
                <a:endParaRPr lang="tr-TR"/>
              </a:p>
            </p:txBody>
          </p:sp>
          <p:sp>
            <p:nvSpPr>
              <p:cNvPr id="64527" name="Rectangle 15"/>
              <p:cNvSpPr>
                <a:spLocks noChangeArrowheads="1"/>
              </p:cNvSpPr>
              <p:nvPr/>
            </p:nvSpPr>
            <p:spPr bwMode="auto">
              <a:xfrm>
                <a:off x="4658" y="10765"/>
                <a:ext cx="360" cy="180"/>
              </a:xfrm>
              <a:prstGeom prst="rect">
                <a:avLst/>
              </a:prstGeom>
              <a:solidFill>
                <a:srgbClr val="99CCFF"/>
              </a:solidFill>
              <a:ln w="9525">
                <a:noFill/>
                <a:miter lim="800000"/>
                <a:headEnd/>
                <a:tailEnd/>
              </a:ln>
            </p:spPr>
            <p:txBody>
              <a:bodyPr/>
              <a:lstStyle/>
              <a:p>
                <a:endParaRPr lang="tr-TR"/>
              </a:p>
            </p:txBody>
          </p:sp>
        </p:grpSp>
        <p:grpSp>
          <p:nvGrpSpPr>
            <p:cNvPr id="5" name="Group 16"/>
            <p:cNvGrpSpPr>
              <a:grpSpLocks/>
            </p:cNvGrpSpPr>
            <p:nvPr/>
          </p:nvGrpSpPr>
          <p:grpSpPr bwMode="auto">
            <a:xfrm>
              <a:off x="5333" y="10750"/>
              <a:ext cx="360" cy="1620"/>
              <a:chOff x="5303" y="10750"/>
              <a:chExt cx="360" cy="1440"/>
            </a:xfrm>
          </p:grpSpPr>
          <p:sp>
            <p:nvSpPr>
              <p:cNvPr id="64529" name="AutoShape 17"/>
              <p:cNvSpPr>
                <a:spLocks noChangeArrowheads="1"/>
              </p:cNvSpPr>
              <p:nvPr/>
            </p:nvSpPr>
            <p:spPr bwMode="auto">
              <a:xfrm rot="10800000">
                <a:off x="5468" y="10750"/>
                <a:ext cx="180" cy="1440"/>
              </a:xfrm>
              <a:prstGeom prst="can">
                <a:avLst>
                  <a:gd name="adj" fmla="val 88889"/>
                </a:avLst>
              </a:prstGeom>
              <a:solidFill>
                <a:srgbClr val="99CCFF"/>
              </a:solidFill>
              <a:ln w="9525">
                <a:noFill/>
                <a:round/>
                <a:headEnd/>
                <a:tailEnd/>
              </a:ln>
            </p:spPr>
            <p:txBody>
              <a:bodyPr/>
              <a:lstStyle/>
              <a:p>
                <a:endParaRPr lang="tr-TR"/>
              </a:p>
            </p:txBody>
          </p:sp>
          <p:sp>
            <p:nvSpPr>
              <p:cNvPr id="64530" name="Rectangle 18"/>
              <p:cNvSpPr>
                <a:spLocks noChangeArrowheads="1"/>
              </p:cNvSpPr>
              <p:nvPr/>
            </p:nvSpPr>
            <p:spPr bwMode="auto">
              <a:xfrm>
                <a:off x="5303" y="10750"/>
                <a:ext cx="360" cy="180"/>
              </a:xfrm>
              <a:prstGeom prst="rect">
                <a:avLst/>
              </a:prstGeom>
              <a:solidFill>
                <a:srgbClr val="99CCFF"/>
              </a:solidFill>
              <a:ln w="9525">
                <a:noFill/>
                <a:miter lim="800000"/>
                <a:headEnd/>
                <a:tailEnd/>
              </a:ln>
            </p:spPr>
            <p:txBody>
              <a:bodyPr/>
              <a:lstStyle/>
              <a:p>
                <a:endParaRPr lang="tr-TR"/>
              </a:p>
            </p:txBody>
          </p:sp>
        </p:grpSp>
        <p:sp>
          <p:nvSpPr>
            <p:cNvPr id="64531" name="Text Box 19"/>
            <p:cNvSpPr txBox="1">
              <a:spLocks noChangeArrowheads="1"/>
            </p:cNvSpPr>
            <p:nvPr/>
          </p:nvSpPr>
          <p:spPr bwMode="auto">
            <a:xfrm>
              <a:off x="3310" y="9310"/>
              <a:ext cx="1468" cy="414"/>
            </a:xfrm>
            <a:prstGeom prst="rect">
              <a:avLst/>
            </a:prstGeom>
            <a:noFill/>
            <a:ln w="9525">
              <a:noFill/>
              <a:miter lim="800000"/>
              <a:headEnd/>
              <a:tailEnd/>
            </a:ln>
          </p:spPr>
          <p:txBody>
            <a:bodyPr/>
            <a:lstStyle/>
            <a:p>
              <a:r>
                <a:rPr lang="en-GB" sz="1200" b="1">
                  <a:latin typeface="Comic Sans MS" pitchFamily="66" charset="0"/>
                  <a:sym typeface="Symbol" pitchFamily="18" charset="2"/>
                </a:rPr>
                <a:t></a:t>
              </a:r>
              <a:r>
                <a:rPr lang="en-GB" sz="1200" b="1">
                  <a:latin typeface="Comic Sans MS" pitchFamily="66" charset="0"/>
                </a:rPr>
                <a:t> subünitler</a:t>
              </a:r>
              <a:endParaRPr lang="en-GB" sz="1800">
                <a:latin typeface="Arial" charset="0"/>
              </a:endParaRPr>
            </a:p>
          </p:txBody>
        </p:sp>
        <p:sp>
          <p:nvSpPr>
            <p:cNvPr id="64532" name="Text Box 20"/>
            <p:cNvSpPr txBox="1">
              <a:spLocks noChangeArrowheads="1"/>
            </p:cNvSpPr>
            <p:nvPr/>
          </p:nvSpPr>
          <p:spPr bwMode="auto">
            <a:xfrm>
              <a:off x="3278" y="10726"/>
              <a:ext cx="1468" cy="414"/>
            </a:xfrm>
            <a:prstGeom prst="rect">
              <a:avLst/>
            </a:prstGeom>
            <a:noFill/>
            <a:ln w="9525">
              <a:noFill/>
              <a:miter lim="800000"/>
              <a:headEnd/>
              <a:tailEnd/>
            </a:ln>
          </p:spPr>
          <p:txBody>
            <a:bodyPr/>
            <a:lstStyle/>
            <a:p>
              <a:r>
                <a:rPr lang="en-GB" sz="1200" b="1">
                  <a:latin typeface="Comic Sans MS" pitchFamily="66" charset="0"/>
                  <a:sym typeface="Symbol" pitchFamily="18" charset="2"/>
                </a:rPr>
                <a:t></a:t>
              </a:r>
              <a:r>
                <a:rPr lang="en-GB" sz="1200" b="1">
                  <a:latin typeface="Comic Sans MS" pitchFamily="66" charset="0"/>
                </a:rPr>
                <a:t> subünitler</a:t>
              </a:r>
              <a:endParaRPr lang="en-GB" sz="1800">
                <a:latin typeface="Arial" charset="0"/>
              </a:endParaRPr>
            </a:p>
          </p:txBody>
        </p:sp>
        <p:sp>
          <p:nvSpPr>
            <p:cNvPr id="64533" name="Text Box 21"/>
            <p:cNvSpPr txBox="1">
              <a:spLocks noChangeArrowheads="1"/>
            </p:cNvSpPr>
            <p:nvPr/>
          </p:nvSpPr>
          <p:spPr bwMode="auto">
            <a:xfrm>
              <a:off x="4658" y="11575"/>
              <a:ext cx="540" cy="414"/>
            </a:xfrm>
            <a:prstGeom prst="rect">
              <a:avLst/>
            </a:prstGeom>
            <a:noFill/>
            <a:ln w="9525">
              <a:noFill/>
              <a:miter lim="800000"/>
              <a:headEnd/>
              <a:tailEnd/>
            </a:ln>
          </p:spPr>
          <p:txBody>
            <a:bodyPr/>
            <a:lstStyle/>
            <a:p>
              <a:r>
                <a:rPr lang="en-GB" sz="1200" b="1">
                  <a:latin typeface="Comic Sans MS" pitchFamily="66" charset="0"/>
                </a:rPr>
                <a:t>-P</a:t>
              </a:r>
              <a:endParaRPr lang="en-GB" sz="1800">
                <a:latin typeface="Arial" charset="0"/>
              </a:endParaRPr>
            </a:p>
          </p:txBody>
        </p:sp>
        <p:sp>
          <p:nvSpPr>
            <p:cNvPr id="64534" name="Text Box 22"/>
            <p:cNvSpPr txBox="1">
              <a:spLocks noChangeArrowheads="1"/>
            </p:cNvSpPr>
            <p:nvPr/>
          </p:nvSpPr>
          <p:spPr bwMode="auto">
            <a:xfrm>
              <a:off x="5168" y="11566"/>
              <a:ext cx="540" cy="414"/>
            </a:xfrm>
            <a:prstGeom prst="rect">
              <a:avLst/>
            </a:prstGeom>
            <a:noFill/>
            <a:ln w="9525">
              <a:noFill/>
              <a:miter lim="800000"/>
              <a:headEnd/>
              <a:tailEnd/>
            </a:ln>
          </p:spPr>
          <p:txBody>
            <a:bodyPr/>
            <a:lstStyle/>
            <a:p>
              <a:r>
                <a:rPr lang="en-GB" sz="1200" b="1">
                  <a:latin typeface="Comic Sans MS" pitchFamily="66" charset="0"/>
                </a:rPr>
                <a:t>P-</a:t>
              </a:r>
              <a:endParaRPr lang="en-GB" sz="1800">
                <a:latin typeface="Arial" charset="0"/>
              </a:endParaRPr>
            </a:p>
          </p:txBody>
        </p:sp>
        <p:sp>
          <p:nvSpPr>
            <p:cNvPr id="64535" name="AutoShape 23"/>
            <p:cNvSpPr>
              <a:spLocks/>
            </p:cNvSpPr>
            <p:nvPr/>
          </p:nvSpPr>
          <p:spPr bwMode="auto">
            <a:xfrm rot="2270823">
              <a:off x="5618" y="11931"/>
              <a:ext cx="574" cy="1204"/>
            </a:xfrm>
            <a:prstGeom prst="leftBracket">
              <a:avLst>
                <a:gd name="adj" fmla="val 104878"/>
              </a:avLst>
            </a:prstGeom>
            <a:noFill/>
            <a:ln w="12700">
              <a:solidFill>
                <a:srgbClr val="000000"/>
              </a:solidFill>
              <a:round/>
              <a:headEnd/>
              <a:tailEnd type="triangle" w="med" len="med"/>
            </a:ln>
          </p:spPr>
          <p:txBody>
            <a:bodyPr/>
            <a:lstStyle/>
            <a:p>
              <a:endParaRPr lang="tr-TR"/>
            </a:p>
          </p:txBody>
        </p:sp>
        <p:sp>
          <p:nvSpPr>
            <p:cNvPr id="64536" name="Freeform 24"/>
            <p:cNvSpPr>
              <a:spLocks/>
            </p:cNvSpPr>
            <p:nvPr/>
          </p:nvSpPr>
          <p:spPr bwMode="auto">
            <a:xfrm>
              <a:off x="5018" y="12711"/>
              <a:ext cx="540" cy="420"/>
            </a:xfrm>
            <a:custGeom>
              <a:avLst/>
              <a:gdLst/>
              <a:ahLst/>
              <a:cxnLst>
                <a:cxn ang="0">
                  <a:pos x="540" y="0"/>
                </a:cxn>
                <a:cxn ang="0">
                  <a:pos x="360" y="360"/>
                </a:cxn>
                <a:cxn ang="0">
                  <a:pos x="0" y="360"/>
                </a:cxn>
              </a:cxnLst>
              <a:rect l="0" t="0" r="r" b="b"/>
              <a:pathLst>
                <a:path w="540" h="420">
                  <a:moveTo>
                    <a:pt x="540" y="0"/>
                  </a:moveTo>
                  <a:cubicBezTo>
                    <a:pt x="495" y="150"/>
                    <a:pt x="450" y="300"/>
                    <a:pt x="360" y="360"/>
                  </a:cubicBezTo>
                  <a:cubicBezTo>
                    <a:pt x="270" y="420"/>
                    <a:pt x="135" y="390"/>
                    <a:pt x="0" y="360"/>
                  </a:cubicBezTo>
                </a:path>
              </a:pathLst>
            </a:custGeom>
            <a:noFill/>
            <a:ln w="12700" cmpd="sng">
              <a:solidFill>
                <a:srgbClr val="000000"/>
              </a:solidFill>
              <a:round/>
              <a:headEnd type="none" w="med" len="med"/>
              <a:tailEnd type="triangle" w="med" len="med"/>
            </a:ln>
          </p:spPr>
          <p:txBody>
            <a:bodyPr/>
            <a:lstStyle/>
            <a:p>
              <a:endParaRPr lang="tr-TR"/>
            </a:p>
          </p:txBody>
        </p:sp>
        <p:sp>
          <p:nvSpPr>
            <p:cNvPr id="64537" name="Freeform 25"/>
            <p:cNvSpPr>
              <a:spLocks/>
            </p:cNvSpPr>
            <p:nvPr/>
          </p:nvSpPr>
          <p:spPr bwMode="auto">
            <a:xfrm>
              <a:off x="6068" y="11766"/>
              <a:ext cx="210" cy="360"/>
            </a:xfrm>
            <a:custGeom>
              <a:avLst/>
              <a:gdLst/>
              <a:ahLst/>
              <a:cxnLst>
                <a:cxn ang="0">
                  <a:pos x="0" y="360"/>
                </a:cxn>
                <a:cxn ang="0">
                  <a:pos x="180" y="180"/>
                </a:cxn>
                <a:cxn ang="0">
                  <a:pos x="180" y="0"/>
                </a:cxn>
              </a:cxnLst>
              <a:rect l="0" t="0" r="r" b="b"/>
              <a:pathLst>
                <a:path w="210" h="360">
                  <a:moveTo>
                    <a:pt x="0" y="360"/>
                  </a:moveTo>
                  <a:cubicBezTo>
                    <a:pt x="75" y="300"/>
                    <a:pt x="150" y="240"/>
                    <a:pt x="180" y="180"/>
                  </a:cubicBezTo>
                  <a:cubicBezTo>
                    <a:pt x="210" y="120"/>
                    <a:pt x="195" y="60"/>
                    <a:pt x="180" y="0"/>
                  </a:cubicBezTo>
                </a:path>
              </a:pathLst>
            </a:custGeom>
            <a:noFill/>
            <a:ln w="12700" cmpd="sng">
              <a:solidFill>
                <a:srgbClr val="000000"/>
              </a:solidFill>
              <a:round/>
              <a:headEnd/>
              <a:tailEnd/>
            </a:ln>
          </p:spPr>
          <p:txBody>
            <a:bodyPr/>
            <a:lstStyle/>
            <a:p>
              <a:endParaRPr lang="tr-TR"/>
            </a:p>
          </p:txBody>
        </p:sp>
        <p:sp>
          <p:nvSpPr>
            <p:cNvPr id="64538" name="Text Box 26"/>
            <p:cNvSpPr txBox="1">
              <a:spLocks noChangeArrowheads="1"/>
            </p:cNvSpPr>
            <p:nvPr/>
          </p:nvSpPr>
          <p:spPr bwMode="auto">
            <a:xfrm>
              <a:off x="5888" y="11431"/>
              <a:ext cx="720" cy="414"/>
            </a:xfrm>
            <a:prstGeom prst="rect">
              <a:avLst/>
            </a:prstGeom>
            <a:noFill/>
            <a:ln w="9525">
              <a:noFill/>
              <a:miter lim="800000"/>
              <a:headEnd/>
              <a:tailEnd/>
            </a:ln>
          </p:spPr>
          <p:txBody>
            <a:bodyPr/>
            <a:lstStyle/>
            <a:p>
              <a:r>
                <a:rPr lang="en-GB" sz="1200" b="1">
                  <a:latin typeface="Comic Sans MS" pitchFamily="66" charset="0"/>
                </a:rPr>
                <a:t>ATP</a:t>
              </a:r>
              <a:endParaRPr lang="en-GB" sz="1800">
                <a:latin typeface="Arial" charset="0"/>
              </a:endParaRPr>
            </a:p>
          </p:txBody>
        </p:sp>
        <p:sp>
          <p:nvSpPr>
            <p:cNvPr id="64539" name="Line 27"/>
            <p:cNvSpPr>
              <a:spLocks noChangeShapeType="1"/>
            </p:cNvSpPr>
            <p:nvPr/>
          </p:nvSpPr>
          <p:spPr bwMode="auto">
            <a:xfrm flipV="1">
              <a:off x="6773" y="11997"/>
              <a:ext cx="1" cy="193"/>
            </a:xfrm>
            <a:prstGeom prst="line">
              <a:avLst/>
            </a:prstGeom>
            <a:noFill/>
            <a:ln w="12700">
              <a:solidFill>
                <a:srgbClr val="000000"/>
              </a:solidFill>
              <a:round/>
              <a:headEnd/>
              <a:tailEnd/>
            </a:ln>
          </p:spPr>
          <p:txBody>
            <a:bodyPr/>
            <a:lstStyle/>
            <a:p>
              <a:endParaRPr lang="tr-TR"/>
            </a:p>
          </p:txBody>
        </p:sp>
        <p:sp>
          <p:nvSpPr>
            <p:cNvPr id="64540" name="Oval 28"/>
            <p:cNvSpPr>
              <a:spLocks noChangeArrowheads="1"/>
            </p:cNvSpPr>
            <p:nvPr/>
          </p:nvSpPr>
          <p:spPr bwMode="auto">
            <a:xfrm>
              <a:off x="6383" y="12156"/>
              <a:ext cx="788" cy="488"/>
            </a:xfrm>
            <a:prstGeom prst="ellipse">
              <a:avLst/>
            </a:prstGeom>
            <a:solidFill>
              <a:srgbClr val="FF6600"/>
            </a:solidFill>
            <a:ln w="9525">
              <a:solidFill>
                <a:srgbClr val="000000"/>
              </a:solidFill>
              <a:round/>
              <a:headEnd/>
              <a:tailEnd/>
            </a:ln>
          </p:spPr>
          <p:txBody>
            <a:bodyPr/>
            <a:lstStyle/>
            <a:p>
              <a:r>
                <a:rPr lang="en-GB" sz="900" b="1">
                  <a:latin typeface="Comic Sans MS" pitchFamily="66" charset="0"/>
                </a:rPr>
                <a:t>IRS</a:t>
              </a:r>
              <a:endParaRPr lang="en-GB" sz="1800">
                <a:latin typeface="Arial" charset="0"/>
              </a:endParaRPr>
            </a:p>
          </p:txBody>
        </p:sp>
        <p:sp>
          <p:nvSpPr>
            <p:cNvPr id="64541" name="Text Box 29"/>
            <p:cNvSpPr txBox="1">
              <a:spLocks noChangeArrowheads="1"/>
            </p:cNvSpPr>
            <p:nvPr/>
          </p:nvSpPr>
          <p:spPr bwMode="auto">
            <a:xfrm>
              <a:off x="6458" y="11635"/>
              <a:ext cx="720" cy="414"/>
            </a:xfrm>
            <a:prstGeom prst="rect">
              <a:avLst/>
            </a:prstGeom>
            <a:noFill/>
            <a:ln w="9525">
              <a:noFill/>
              <a:miter lim="800000"/>
              <a:headEnd/>
              <a:tailEnd/>
            </a:ln>
          </p:spPr>
          <p:txBody>
            <a:bodyPr/>
            <a:lstStyle/>
            <a:p>
              <a:r>
                <a:rPr lang="en-GB" sz="1200" b="1">
                  <a:latin typeface="Comic Sans MS" pitchFamily="66" charset="0"/>
                </a:rPr>
                <a:t>Tyr</a:t>
              </a:r>
              <a:endParaRPr lang="en-GB" sz="1800">
                <a:latin typeface="Arial" charset="0"/>
              </a:endParaRPr>
            </a:p>
          </p:txBody>
        </p:sp>
        <p:sp>
          <p:nvSpPr>
            <p:cNvPr id="64542" name="Text Box 30"/>
            <p:cNvSpPr txBox="1">
              <a:spLocks noChangeArrowheads="1"/>
            </p:cNvSpPr>
            <p:nvPr/>
          </p:nvSpPr>
          <p:spPr bwMode="auto">
            <a:xfrm>
              <a:off x="4463" y="12835"/>
              <a:ext cx="720" cy="414"/>
            </a:xfrm>
            <a:prstGeom prst="rect">
              <a:avLst/>
            </a:prstGeom>
            <a:noFill/>
            <a:ln w="9525">
              <a:noFill/>
              <a:miter lim="800000"/>
              <a:headEnd/>
              <a:tailEnd/>
            </a:ln>
          </p:spPr>
          <p:txBody>
            <a:bodyPr/>
            <a:lstStyle/>
            <a:p>
              <a:r>
                <a:rPr lang="en-GB" sz="1200" b="1">
                  <a:latin typeface="Comic Sans MS" pitchFamily="66" charset="0"/>
                </a:rPr>
                <a:t>ADP</a:t>
              </a:r>
              <a:endParaRPr lang="en-GB" sz="1800">
                <a:latin typeface="Arial" charset="0"/>
              </a:endParaRPr>
            </a:p>
          </p:txBody>
        </p:sp>
        <p:sp>
          <p:nvSpPr>
            <p:cNvPr id="64543" name="Text Box 31"/>
            <p:cNvSpPr txBox="1">
              <a:spLocks noChangeArrowheads="1"/>
            </p:cNvSpPr>
            <p:nvPr/>
          </p:nvSpPr>
          <p:spPr bwMode="auto">
            <a:xfrm>
              <a:off x="5738" y="9130"/>
              <a:ext cx="1980" cy="414"/>
            </a:xfrm>
            <a:prstGeom prst="rect">
              <a:avLst/>
            </a:prstGeom>
            <a:noFill/>
            <a:ln w="9525">
              <a:noFill/>
              <a:miter lim="800000"/>
              <a:headEnd/>
              <a:tailEnd/>
            </a:ln>
          </p:spPr>
          <p:txBody>
            <a:bodyPr/>
            <a:lstStyle/>
            <a:p>
              <a:r>
                <a:rPr lang="en-GB" sz="1200" b="1">
                  <a:latin typeface="Comic Sans MS" pitchFamily="66" charset="0"/>
                </a:rPr>
                <a:t>İnsülin molekülü</a:t>
              </a:r>
              <a:endParaRPr lang="en-GB" sz="1800">
                <a:latin typeface="Arial" charset="0"/>
              </a:endParaRPr>
            </a:p>
          </p:txBody>
        </p:sp>
        <p:sp>
          <p:nvSpPr>
            <p:cNvPr id="64544" name="Line 32"/>
            <p:cNvSpPr>
              <a:spLocks noChangeShapeType="1"/>
            </p:cNvSpPr>
            <p:nvPr/>
          </p:nvSpPr>
          <p:spPr bwMode="auto">
            <a:xfrm flipV="1">
              <a:off x="5228" y="9400"/>
              <a:ext cx="540" cy="360"/>
            </a:xfrm>
            <a:prstGeom prst="line">
              <a:avLst/>
            </a:prstGeom>
            <a:noFill/>
            <a:ln w="9525">
              <a:solidFill>
                <a:srgbClr val="000000"/>
              </a:solidFill>
              <a:round/>
              <a:headEnd/>
              <a:tailEnd/>
            </a:ln>
          </p:spPr>
          <p:txBody>
            <a:bodyPr/>
            <a:lstStyle/>
            <a:p>
              <a:endParaRPr lang="tr-TR"/>
            </a:p>
          </p:txBody>
        </p:sp>
        <p:sp>
          <p:nvSpPr>
            <p:cNvPr id="64545" name="Line 33"/>
            <p:cNvSpPr>
              <a:spLocks noChangeShapeType="1"/>
            </p:cNvSpPr>
            <p:nvPr/>
          </p:nvSpPr>
          <p:spPr bwMode="auto">
            <a:xfrm>
              <a:off x="5738" y="10000"/>
              <a:ext cx="900" cy="1"/>
            </a:xfrm>
            <a:prstGeom prst="line">
              <a:avLst/>
            </a:prstGeom>
            <a:noFill/>
            <a:ln w="9525">
              <a:solidFill>
                <a:srgbClr val="000000"/>
              </a:solidFill>
              <a:round/>
              <a:headEnd/>
              <a:tailEnd/>
            </a:ln>
          </p:spPr>
          <p:txBody>
            <a:bodyPr/>
            <a:lstStyle/>
            <a:p>
              <a:endParaRPr lang="tr-TR"/>
            </a:p>
          </p:txBody>
        </p:sp>
        <p:sp>
          <p:nvSpPr>
            <p:cNvPr id="64546" name="Text Box 34"/>
            <p:cNvSpPr txBox="1">
              <a:spLocks noChangeArrowheads="1"/>
            </p:cNvSpPr>
            <p:nvPr/>
          </p:nvSpPr>
          <p:spPr bwMode="auto">
            <a:xfrm>
              <a:off x="6548" y="9781"/>
              <a:ext cx="2790" cy="414"/>
            </a:xfrm>
            <a:prstGeom prst="rect">
              <a:avLst/>
            </a:prstGeom>
            <a:noFill/>
            <a:ln w="9525">
              <a:noFill/>
              <a:miter lim="800000"/>
              <a:headEnd/>
              <a:tailEnd/>
            </a:ln>
          </p:spPr>
          <p:txBody>
            <a:bodyPr/>
            <a:lstStyle/>
            <a:p>
              <a:r>
                <a:rPr lang="en-GB" sz="1200" b="1">
                  <a:latin typeface="Comic Sans MS" pitchFamily="66" charset="0"/>
                </a:rPr>
                <a:t>İnsülin bağlanma bölgesi</a:t>
              </a:r>
              <a:endParaRPr lang="en-GB" sz="1800">
                <a:latin typeface="Arial" charset="0"/>
              </a:endParaRPr>
            </a:p>
          </p:txBody>
        </p:sp>
        <p:sp>
          <p:nvSpPr>
            <p:cNvPr id="64547" name="Line 35"/>
            <p:cNvSpPr>
              <a:spLocks noChangeShapeType="1"/>
            </p:cNvSpPr>
            <p:nvPr/>
          </p:nvSpPr>
          <p:spPr bwMode="auto">
            <a:xfrm flipV="1">
              <a:off x="6068" y="13345"/>
              <a:ext cx="1" cy="193"/>
            </a:xfrm>
            <a:prstGeom prst="line">
              <a:avLst/>
            </a:prstGeom>
            <a:noFill/>
            <a:ln w="12700">
              <a:solidFill>
                <a:srgbClr val="000000"/>
              </a:solidFill>
              <a:round/>
              <a:headEnd/>
              <a:tailEnd/>
            </a:ln>
          </p:spPr>
          <p:txBody>
            <a:bodyPr/>
            <a:lstStyle/>
            <a:p>
              <a:endParaRPr lang="tr-TR"/>
            </a:p>
          </p:txBody>
        </p:sp>
        <p:sp>
          <p:nvSpPr>
            <p:cNvPr id="64548" name="Text Box 36"/>
            <p:cNvSpPr txBox="1">
              <a:spLocks noChangeArrowheads="1"/>
            </p:cNvSpPr>
            <p:nvPr/>
          </p:nvSpPr>
          <p:spPr bwMode="auto">
            <a:xfrm>
              <a:off x="5753" y="13060"/>
              <a:ext cx="720" cy="414"/>
            </a:xfrm>
            <a:prstGeom prst="rect">
              <a:avLst/>
            </a:prstGeom>
            <a:noFill/>
            <a:ln w="9525">
              <a:noFill/>
              <a:miter lim="800000"/>
              <a:headEnd/>
              <a:tailEnd/>
            </a:ln>
          </p:spPr>
          <p:txBody>
            <a:bodyPr/>
            <a:lstStyle/>
            <a:p>
              <a:r>
                <a:rPr lang="en-GB" sz="1200" b="1">
                  <a:latin typeface="Comic Sans MS" pitchFamily="66" charset="0"/>
                </a:rPr>
                <a:t>Tyr</a:t>
              </a:r>
              <a:endParaRPr lang="en-GB" sz="1800">
                <a:latin typeface="Arial" charset="0"/>
              </a:endParaRPr>
            </a:p>
          </p:txBody>
        </p:sp>
        <p:sp>
          <p:nvSpPr>
            <p:cNvPr id="64549" name="Line 37"/>
            <p:cNvSpPr>
              <a:spLocks noChangeShapeType="1"/>
            </p:cNvSpPr>
            <p:nvPr/>
          </p:nvSpPr>
          <p:spPr bwMode="auto">
            <a:xfrm flipV="1">
              <a:off x="6068" y="13015"/>
              <a:ext cx="1" cy="136"/>
            </a:xfrm>
            <a:prstGeom prst="line">
              <a:avLst/>
            </a:prstGeom>
            <a:noFill/>
            <a:ln w="12700">
              <a:solidFill>
                <a:srgbClr val="000000"/>
              </a:solidFill>
              <a:round/>
              <a:headEnd/>
              <a:tailEnd/>
            </a:ln>
          </p:spPr>
          <p:txBody>
            <a:bodyPr/>
            <a:lstStyle/>
            <a:p>
              <a:endParaRPr lang="tr-TR"/>
            </a:p>
          </p:txBody>
        </p:sp>
        <p:sp>
          <p:nvSpPr>
            <p:cNvPr id="64550" name="Text Box 38"/>
            <p:cNvSpPr txBox="1">
              <a:spLocks noChangeArrowheads="1"/>
            </p:cNvSpPr>
            <p:nvPr/>
          </p:nvSpPr>
          <p:spPr bwMode="auto">
            <a:xfrm>
              <a:off x="5888" y="12700"/>
              <a:ext cx="360" cy="414"/>
            </a:xfrm>
            <a:prstGeom prst="rect">
              <a:avLst/>
            </a:prstGeom>
            <a:noFill/>
            <a:ln w="9525">
              <a:noFill/>
              <a:miter lim="800000"/>
              <a:headEnd/>
              <a:tailEnd/>
            </a:ln>
          </p:spPr>
          <p:txBody>
            <a:bodyPr/>
            <a:lstStyle/>
            <a:p>
              <a:r>
                <a:rPr lang="en-GB" sz="1200" b="1">
                  <a:latin typeface="Comic Sans MS" pitchFamily="66" charset="0"/>
                </a:rPr>
                <a:t>P</a:t>
              </a:r>
              <a:endParaRPr lang="en-GB" sz="1800">
                <a:latin typeface="Arial" charset="0"/>
              </a:endParaRPr>
            </a:p>
          </p:txBody>
        </p:sp>
        <p:sp>
          <p:nvSpPr>
            <p:cNvPr id="64551" name="Text Box 39"/>
            <p:cNvSpPr txBox="1">
              <a:spLocks noChangeArrowheads="1"/>
            </p:cNvSpPr>
            <p:nvPr/>
          </p:nvSpPr>
          <p:spPr bwMode="auto">
            <a:xfrm>
              <a:off x="7838" y="10750"/>
              <a:ext cx="1290" cy="414"/>
            </a:xfrm>
            <a:prstGeom prst="rect">
              <a:avLst/>
            </a:prstGeom>
            <a:noFill/>
            <a:ln w="9525">
              <a:noFill/>
              <a:miter lim="800000"/>
              <a:headEnd/>
              <a:tailEnd/>
            </a:ln>
          </p:spPr>
          <p:txBody>
            <a:bodyPr/>
            <a:lstStyle/>
            <a:p>
              <a:r>
                <a:rPr lang="en-GB" sz="1200" b="1">
                  <a:solidFill>
                    <a:srgbClr val="800000"/>
                  </a:solidFill>
                  <a:latin typeface="Comic Sans MS" pitchFamily="66" charset="0"/>
                </a:rPr>
                <a:t>Hücre dışı</a:t>
              </a:r>
              <a:endParaRPr lang="en-GB" sz="1800">
                <a:latin typeface="Arial" charset="0"/>
              </a:endParaRPr>
            </a:p>
          </p:txBody>
        </p:sp>
        <p:sp>
          <p:nvSpPr>
            <p:cNvPr id="64552" name="Text Box 40"/>
            <p:cNvSpPr txBox="1">
              <a:spLocks noChangeArrowheads="1"/>
            </p:cNvSpPr>
            <p:nvPr/>
          </p:nvSpPr>
          <p:spPr bwMode="auto">
            <a:xfrm>
              <a:off x="7838" y="11416"/>
              <a:ext cx="1290" cy="414"/>
            </a:xfrm>
            <a:prstGeom prst="rect">
              <a:avLst/>
            </a:prstGeom>
            <a:noFill/>
            <a:ln w="9525">
              <a:noFill/>
              <a:miter lim="800000"/>
              <a:headEnd/>
              <a:tailEnd/>
            </a:ln>
          </p:spPr>
          <p:txBody>
            <a:bodyPr/>
            <a:lstStyle/>
            <a:p>
              <a:r>
                <a:rPr lang="en-GB" sz="1200" b="1">
                  <a:solidFill>
                    <a:srgbClr val="800000"/>
                  </a:solidFill>
                  <a:latin typeface="Comic Sans MS" pitchFamily="66" charset="0"/>
                </a:rPr>
                <a:t>Hücre içi</a:t>
              </a:r>
              <a:endParaRPr lang="en-GB" sz="1800">
                <a:latin typeface="Arial" charset="0"/>
              </a:endParaRPr>
            </a:p>
          </p:txBody>
        </p:sp>
        <p:sp>
          <p:nvSpPr>
            <p:cNvPr id="64553" name="Text Box 41"/>
            <p:cNvSpPr txBox="1">
              <a:spLocks noChangeArrowheads="1"/>
            </p:cNvSpPr>
            <p:nvPr/>
          </p:nvSpPr>
          <p:spPr bwMode="auto">
            <a:xfrm>
              <a:off x="7838" y="11080"/>
              <a:ext cx="1290" cy="414"/>
            </a:xfrm>
            <a:prstGeom prst="rect">
              <a:avLst/>
            </a:prstGeom>
            <a:noFill/>
            <a:ln w="9525">
              <a:noFill/>
              <a:miter lim="800000"/>
              <a:headEnd/>
              <a:tailEnd/>
            </a:ln>
          </p:spPr>
          <p:txBody>
            <a:bodyPr/>
            <a:lstStyle/>
            <a:p>
              <a:r>
                <a:rPr lang="en-GB" sz="1200" b="1">
                  <a:solidFill>
                    <a:srgbClr val="800000"/>
                  </a:solidFill>
                  <a:latin typeface="Comic Sans MS" pitchFamily="66" charset="0"/>
                </a:rPr>
                <a:t>Membran</a:t>
              </a:r>
              <a:endParaRPr lang="en-GB" sz="1800">
                <a:latin typeface="Arial" charset="0"/>
              </a:endParaRPr>
            </a:p>
          </p:txBody>
        </p:sp>
        <p:sp>
          <p:nvSpPr>
            <p:cNvPr id="64554" name="Freeform 42"/>
            <p:cNvSpPr>
              <a:spLocks/>
            </p:cNvSpPr>
            <p:nvPr/>
          </p:nvSpPr>
          <p:spPr bwMode="auto">
            <a:xfrm>
              <a:off x="5160" y="13885"/>
              <a:ext cx="893" cy="310"/>
            </a:xfrm>
            <a:custGeom>
              <a:avLst/>
              <a:gdLst/>
              <a:ahLst/>
              <a:cxnLst>
                <a:cxn ang="0">
                  <a:pos x="893" y="0"/>
                </a:cxn>
                <a:cxn ang="0">
                  <a:pos x="722" y="257"/>
                </a:cxn>
                <a:cxn ang="0">
                  <a:pos x="0" y="310"/>
                </a:cxn>
              </a:cxnLst>
              <a:rect l="0" t="0" r="r" b="b"/>
              <a:pathLst>
                <a:path w="893" h="310">
                  <a:moveTo>
                    <a:pt x="893" y="0"/>
                  </a:moveTo>
                  <a:cubicBezTo>
                    <a:pt x="879" y="107"/>
                    <a:pt x="871" y="205"/>
                    <a:pt x="722" y="257"/>
                  </a:cubicBezTo>
                  <a:cubicBezTo>
                    <a:pt x="573" y="309"/>
                    <a:pt x="150" y="299"/>
                    <a:pt x="0" y="310"/>
                  </a:cubicBezTo>
                </a:path>
              </a:pathLst>
            </a:custGeom>
            <a:noFill/>
            <a:ln w="12700" cmpd="sng">
              <a:solidFill>
                <a:srgbClr val="000000"/>
              </a:solidFill>
              <a:round/>
              <a:headEnd type="none" w="med" len="med"/>
              <a:tailEnd type="triangle" w="med" len="med"/>
            </a:ln>
          </p:spPr>
          <p:txBody>
            <a:bodyPr/>
            <a:lstStyle/>
            <a:p>
              <a:endParaRPr lang="tr-TR"/>
            </a:p>
          </p:txBody>
        </p:sp>
        <p:sp>
          <p:nvSpPr>
            <p:cNvPr id="64555" name="Freeform 43"/>
            <p:cNvSpPr>
              <a:spLocks/>
            </p:cNvSpPr>
            <p:nvPr/>
          </p:nvSpPr>
          <p:spPr bwMode="auto">
            <a:xfrm flipH="1">
              <a:off x="6031" y="13840"/>
              <a:ext cx="937" cy="375"/>
            </a:xfrm>
            <a:custGeom>
              <a:avLst/>
              <a:gdLst/>
              <a:ahLst/>
              <a:cxnLst>
                <a:cxn ang="0">
                  <a:pos x="893" y="0"/>
                </a:cxn>
                <a:cxn ang="0">
                  <a:pos x="722" y="257"/>
                </a:cxn>
                <a:cxn ang="0">
                  <a:pos x="0" y="310"/>
                </a:cxn>
              </a:cxnLst>
              <a:rect l="0" t="0" r="r" b="b"/>
              <a:pathLst>
                <a:path w="893" h="310">
                  <a:moveTo>
                    <a:pt x="893" y="0"/>
                  </a:moveTo>
                  <a:cubicBezTo>
                    <a:pt x="879" y="107"/>
                    <a:pt x="871" y="205"/>
                    <a:pt x="722" y="257"/>
                  </a:cubicBezTo>
                  <a:cubicBezTo>
                    <a:pt x="573" y="309"/>
                    <a:pt x="150" y="299"/>
                    <a:pt x="0" y="310"/>
                  </a:cubicBezTo>
                </a:path>
              </a:pathLst>
            </a:custGeom>
            <a:noFill/>
            <a:ln w="12700" cmpd="sng">
              <a:solidFill>
                <a:srgbClr val="000000"/>
              </a:solidFill>
              <a:round/>
              <a:headEnd type="none" w="med" len="med"/>
              <a:tailEnd type="triangle" w="med" len="med"/>
            </a:ln>
          </p:spPr>
          <p:txBody>
            <a:bodyPr/>
            <a:lstStyle/>
            <a:p>
              <a:endParaRPr lang="tr-TR"/>
            </a:p>
          </p:txBody>
        </p:sp>
        <p:sp>
          <p:nvSpPr>
            <p:cNvPr id="64556" name="Oval 44"/>
            <p:cNvSpPr>
              <a:spLocks noChangeArrowheads="1"/>
            </p:cNvSpPr>
            <p:nvPr/>
          </p:nvSpPr>
          <p:spPr bwMode="auto">
            <a:xfrm>
              <a:off x="5678" y="13487"/>
              <a:ext cx="788" cy="488"/>
            </a:xfrm>
            <a:prstGeom prst="ellipse">
              <a:avLst/>
            </a:prstGeom>
            <a:solidFill>
              <a:srgbClr val="FF6600"/>
            </a:solidFill>
            <a:ln w="9525">
              <a:solidFill>
                <a:srgbClr val="000000"/>
              </a:solidFill>
              <a:round/>
              <a:headEnd/>
              <a:tailEnd/>
            </a:ln>
          </p:spPr>
          <p:txBody>
            <a:bodyPr/>
            <a:lstStyle/>
            <a:p>
              <a:r>
                <a:rPr lang="en-GB" sz="900" b="1">
                  <a:latin typeface="Comic Sans MS" pitchFamily="66" charset="0"/>
                </a:rPr>
                <a:t>IRS</a:t>
              </a:r>
              <a:endParaRPr lang="en-GB" sz="1800">
                <a:latin typeface="Arial" charset="0"/>
              </a:endParaRPr>
            </a:p>
          </p:txBody>
        </p:sp>
        <p:sp>
          <p:nvSpPr>
            <p:cNvPr id="64557" name="Text Box 45"/>
            <p:cNvSpPr txBox="1">
              <a:spLocks noChangeArrowheads="1"/>
            </p:cNvSpPr>
            <p:nvPr/>
          </p:nvSpPr>
          <p:spPr bwMode="auto">
            <a:xfrm>
              <a:off x="6803" y="13825"/>
              <a:ext cx="1530" cy="735"/>
            </a:xfrm>
            <a:prstGeom prst="rect">
              <a:avLst/>
            </a:prstGeom>
            <a:noFill/>
            <a:ln w="9525">
              <a:noFill/>
              <a:miter lim="800000"/>
              <a:headEnd/>
              <a:tailEnd/>
            </a:ln>
          </p:spPr>
          <p:txBody>
            <a:bodyPr/>
            <a:lstStyle/>
            <a:p>
              <a:r>
                <a:rPr lang="en-GB" sz="1200" b="1">
                  <a:latin typeface="Comic Sans MS" pitchFamily="66" charset="0"/>
                </a:rPr>
                <a:t>MAP kinaz yolu</a:t>
              </a:r>
              <a:endParaRPr lang="en-GB" sz="1800">
                <a:latin typeface="Arial" charset="0"/>
              </a:endParaRPr>
            </a:p>
          </p:txBody>
        </p:sp>
        <p:sp>
          <p:nvSpPr>
            <p:cNvPr id="64558" name="Text Box 46"/>
            <p:cNvSpPr txBox="1">
              <a:spLocks noChangeArrowheads="1"/>
            </p:cNvSpPr>
            <p:nvPr/>
          </p:nvSpPr>
          <p:spPr bwMode="auto">
            <a:xfrm>
              <a:off x="3608" y="13795"/>
              <a:ext cx="2340" cy="720"/>
            </a:xfrm>
            <a:prstGeom prst="rect">
              <a:avLst/>
            </a:prstGeom>
            <a:noFill/>
            <a:ln w="9525">
              <a:noFill/>
              <a:miter lim="800000"/>
              <a:headEnd/>
              <a:tailEnd/>
            </a:ln>
          </p:spPr>
          <p:txBody>
            <a:bodyPr/>
            <a:lstStyle/>
            <a:p>
              <a:r>
                <a:rPr lang="en-GB" sz="1200" b="1">
                  <a:latin typeface="Comic Sans MS" pitchFamily="66" charset="0"/>
                </a:rPr>
                <a:t>Fosfotidilinositol-3 kinaz yolu</a:t>
              </a:r>
              <a:endParaRPr lang="en-GB" sz="1800">
                <a:latin typeface="Arial" charset="0"/>
              </a:endParaRPr>
            </a:p>
          </p:txBody>
        </p:sp>
        <p:sp>
          <p:nvSpPr>
            <p:cNvPr id="64559" name="Text Box 47"/>
            <p:cNvSpPr txBox="1">
              <a:spLocks noChangeArrowheads="1"/>
            </p:cNvSpPr>
            <p:nvPr/>
          </p:nvSpPr>
          <p:spPr bwMode="auto">
            <a:xfrm>
              <a:off x="5573" y="14080"/>
              <a:ext cx="360" cy="414"/>
            </a:xfrm>
            <a:prstGeom prst="rect">
              <a:avLst/>
            </a:prstGeom>
            <a:noFill/>
            <a:ln w="9525">
              <a:noFill/>
              <a:miter lim="800000"/>
              <a:headEnd/>
              <a:tailEnd/>
            </a:ln>
          </p:spPr>
          <p:txBody>
            <a:bodyPr/>
            <a:lstStyle/>
            <a:p>
              <a:r>
                <a:rPr lang="en-GB" sz="1200" b="1">
                  <a:latin typeface="Comic Sans MS" pitchFamily="66" charset="0"/>
                </a:rPr>
                <a:t>+</a:t>
              </a:r>
              <a:endParaRPr lang="en-GB" sz="1800">
                <a:latin typeface="Arial" charset="0"/>
              </a:endParaRPr>
            </a:p>
          </p:txBody>
        </p:sp>
        <p:sp>
          <p:nvSpPr>
            <p:cNvPr id="64560" name="Text Box 48"/>
            <p:cNvSpPr txBox="1">
              <a:spLocks noChangeArrowheads="1"/>
            </p:cNvSpPr>
            <p:nvPr/>
          </p:nvSpPr>
          <p:spPr bwMode="auto">
            <a:xfrm>
              <a:off x="6098" y="14080"/>
              <a:ext cx="360" cy="414"/>
            </a:xfrm>
            <a:prstGeom prst="rect">
              <a:avLst/>
            </a:prstGeom>
            <a:noFill/>
            <a:ln w="9525">
              <a:noFill/>
              <a:miter lim="800000"/>
              <a:headEnd/>
              <a:tailEnd/>
            </a:ln>
          </p:spPr>
          <p:txBody>
            <a:bodyPr/>
            <a:lstStyle/>
            <a:p>
              <a:r>
                <a:rPr lang="en-GB" sz="1200" b="1">
                  <a:latin typeface="Comic Sans MS" pitchFamily="66" charset="0"/>
                </a:rPr>
                <a:t>+</a:t>
              </a:r>
              <a:endParaRPr lang="en-GB" sz="1800">
                <a:latin typeface="Arial" charset="0"/>
              </a:endParaRPr>
            </a:p>
          </p:txBody>
        </p:sp>
        <p:sp>
          <p:nvSpPr>
            <p:cNvPr id="64561" name="Text Box 49"/>
            <p:cNvSpPr txBox="1">
              <a:spLocks noChangeArrowheads="1"/>
            </p:cNvSpPr>
            <p:nvPr/>
          </p:nvSpPr>
          <p:spPr bwMode="auto">
            <a:xfrm>
              <a:off x="3653" y="11650"/>
              <a:ext cx="1080" cy="720"/>
            </a:xfrm>
            <a:prstGeom prst="rect">
              <a:avLst/>
            </a:prstGeom>
            <a:noFill/>
            <a:ln w="9525">
              <a:noFill/>
              <a:miter lim="800000"/>
              <a:headEnd/>
              <a:tailEnd/>
            </a:ln>
          </p:spPr>
          <p:txBody>
            <a:bodyPr/>
            <a:lstStyle/>
            <a:p>
              <a:pPr algn="r"/>
              <a:r>
                <a:rPr lang="en-GB" sz="1200" b="1">
                  <a:latin typeface="Comic Sans MS" pitchFamily="66" charset="0"/>
                </a:rPr>
                <a:t>Tirozin kinaz</a:t>
              </a:r>
              <a:endParaRPr lang="en-GB" sz="1800">
                <a:latin typeface="Arial" charset="0"/>
              </a:endParaRPr>
            </a:p>
          </p:txBody>
        </p:sp>
        <p:sp>
          <p:nvSpPr>
            <p:cNvPr id="64562" name="Text Box 50"/>
            <p:cNvSpPr txBox="1">
              <a:spLocks noChangeArrowheads="1"/>
            </p:cNvSpPr>
            <p:nvPr/>
          </p:nvSpPr>
          <p:spPr bwMode="auto">
            <a:xfrm>
              <a:off x="5408" y="14336"/>
              <a:ext cx="1530" cy="360"/>
            </a:xfrm>
            <a:prstGeom prst="rect">
              <a:avLst/>
            </a:prstGeom>
            <a:noFill/>
            <a:ln w="9525">
              <a:noFill/>
              <a:miter lim="800000"/>
              <a:headEnd/>
              <a:tailEnd/>
            </a:ln>
          </p:spPr>
          <p:txBody>
            <a:bodyPr lIns="0" tIns="0" rIns="0" bIns="0"/>
            <a:lstStyle/>
            <a:p>
              <a:r>
                <a:rPr lang="en-GB" sz="1200" b="1">
                  <a:latin typeface="Comic Sans MS" pitchFamily="66" charset="0"/>
                </a:rPr>
                <a:t>İnsülin etkisi</a:t>
              </a:r>
              <a:endParaRPr lang="en-GB" sz="1800">
                <a:latin typeface="Arial" charset="0"/>
              </a:endParaRPr>
            </a:p>
          </p:txBody>
        </p:sp>
      </p:grpSp>
      <p:sp>
        <p:nvSpPr>
          <p:cNvPr id="64563" name="Text Box 51"/>
          <p:cNvSpPr txBox="1">
            <a:spLocks noChangeArrowheads="1"/>
          </p:cNvSpPr>
          <p:nvPr/>
        </p:nvSpPr>
        <p:spPr bwMode="auto">
          <a:xfrm>
            <a:off x="2700338" y="6491288"/>
            <a:ext cx="4321175" cy="366712"/>
          </a:xfrm>
          <a:prstGeom prst="rect">
            <a:avLst/>
          </a:prstGeom>
          <a:noFill/>
          <a:ln w="9525">
            <a:noFill/>
            <a:miter lim="800000"/>
            <a:headEnd/>
            <a:tailEnd/>
          </a:ln>
          <a:effectLst/>
        </p:spPr>
        <p:txBody>
          <a:bodyPr>
            <a:spAutoFit/>
          </a:bodyPr>
          <a:lstStyle/>
          <a:p>
            <a:pPr>
              <a:spcBef>
                <a:spcPct val="50000"/>
              </a:spcBef>
            </a:pPr>
            <a:r>
              <a:rPr lang="tr-TR" sz="1800">
                <a:latin typeface="Arial" charset="0"/>
              </a:rPr>
              <a:t>Glukoz transport proteini (GLUT-4)</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81438" y="1962150"/>
            <a:ext cx="9144000" cy="0"/>
          </a:xfrm>
          <a:prstGeom prst="rect">
            <a:avLst/>
          </a:prstGeom>
          <a:noFill/>
          <a:ln w="9525">
            <a:noFill/>
            <a:miter lim="800000"/>
            <a:headEnd/>
            <a:tailEnd/>
          </a:ln>
          <a:effectLst/>
        </p:spPr>
        <p:txBody>
          <a:bodyPr>
            <a:spAutoFit/>
          </a:bodyPr>
          <a:lstStyle/>
          <a:p>
            <a:endParaRPr lang="tr-TR"/>
          </a:p>
        </p:txBody>
      </p:sp>
      <p:pic>
        <p:nvPicPr>
          <p:cNvPr id="65539" name="Picture 3" descr="http://gateway.ut.ovid.com/FullTextService/CT%7b06b9ee1beed5941914d7b386cfc42f47f018a1fe834dcc825e76339ce06cbc8f1fad7a550c9529fde25abc8047ce74e8%7d/DA2C12FFU7.gif?geom=595x1000%3e"/>
          <p:cNvPicPr>
            <a:picLocks noChangeAspect="1" noChangeArrowheads="1"/>
          </p:cNvPicPr>
          <p:nvPr/>
        </p:nvPicPr>
        <p:blipFill>
          <a:blip r:embed="rId3" r:link="rId4" cstate="print"/>
          <a:srcRect/>
          <a:stretch>
            <a:fillRect/>
          </a:stretch>
        </p:blipFill>
        <p:spPr bwMode="auto">
          <a:xfrm>
            <a:off x="304800" y="914400"/>
            <a:ext cx="2251075" cy="4962525"/>
          </a:xfrm>
          <a:prstGeom prst="rect">
            <a:avLst/>
          </a:prstGeom>
          <a:noFill/>
        </p:spPr>
      </p:pic>
      <p:sp>
        <p:nvSpPr>
          <p:cNvPr id="65540" name="Rectangle 4"/>
          <p:cNvSpPr>
            <a:spLocks noChangeArrowheads="1"/>
          </p:cNvSpPr>
          <p:nvPr/>
        </p:nvSpPr>
        <p:spPr bwMode="auto">
          <a:xfrm>
            <a:off x="2571750" y="2233613"/>
            <a:ext cx="9144000" cy="0"/>
          </a:xfrm>
          <a:prstGeom prst="rect">
            <a:avLst/>
          </a:prstGeom>
          <a:noFill/>
          <a:ln w="9525">
            <a:noFill/>
            <a:miter lim="800000"/>
            <a:headEnd/>
            <a:tailEnd/>
          </a:ln>
          <a:effectLst/>
        </p:spPr>
        <p:txBody>
          <a:bodyPr>
            <a:spAutoFit/>
          </a:bodyPr>
          <a:lstStyle/>
          <a:p>
            <a:endParaRPr lang="tr-TR"/>
          </a:p>
        </p:txBody>
      </p:sp>
      <p:pic>
        <p:nvPicPr>
          <p:cNvPr id="65541" name="Picture 5" descr="http://gateway.ut.ovid.com/FullTextService/CT%7b06b9ee1beed5941914d7b386cfc42f47f018a1fe834dcc825e76339ce06cbc8f1fad7a550c9529fde25abc8047ce74e8%7d/DA2C12FFU6.gif?geom=595x1000%3e"/>
          <p:cNvPicPr>
            <a:picLocks noChangeAspect="1" noChangeArrowheads="1"/>
          </p:cNvPicPr>
          <p:nvPr/>
        </p:nvPicPr>
        <p:blipFill>
          <a:blip r:embed="rId5" r:link="rId6" cstate="print"/>
          <a:srcRect/>
          <a:stretch>
            <a:fillRect/>
          </a:stretch>
        </p:blipFill>
        <p:spPr bwMode="auto">
          <a:xfrm>
            <a:off x="2716213" y="2133600"/>
            <a:ext cx="6248400" cy="3733800"/>
          </a:xfrm>
          <a:prstGeom prst="rect">
            <a:avLst/>
          </a:prstGeom>
          <a:noFill/>
          <a:ln w="76200" cmpd="tri">
            <a:solidFill>
              <a:schemeClr val="accent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2C12FFU10"/>
          <p:cNvPicPr>
            <a:picLocks noChangeAspect="1" noChangeArrowheads="1"/>
          </p:cNvPicPr>
          <p:nvPr/>
        </p:nvPicPr>
        <p:blipFill>
          <a:blip r:embed="rId2" cstate="print"/>
          <a:srcRect/>
          <a:stretch>
            <a:fillRect/>
          </a:stretch>
        </p:blipFill>
        <p:spPr bwMode="auto">
          <a:xfrm>
            <a:off x="179388" y="858838"/>
            <a:ext cx="8893175" cy="5449887"/>
          </a:xfrm>
          <a:prstGeom prst="rect">
            <a:avLst/>
          </a:prstGeom>
          <a:noFill/>
          <a:ln w="76200" cmpd="tri">
            <a:solidFill>
              <a:schemeClr val="tx2"/>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
            <a:ext cx="8911209" cy="206084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27584" y="1844824"/>
            <a:ext cx="7401322" cy="4467168"/>
          </a:xfrm>
          <a:prstGeom prst="rect">
            <a:avLst/>
          </a:prstGeom>
          <a:noFill/>
          <a:ln w="9525">
            <a:noFill/>
            <a:miter lim="800000"/>
            <a:headEnd/>
            <a:tailEnd/>
          </a:ln>
        </p:spPr>
      </p:pic>
      <p:sp>
        <p:nvSpPr>
          <p:cNvPr id="4" name="3 Dikdörtgen"/>
          <p:cNvSpPr/>
          <p:nvPr/>
        </p:nvSpPr>
        <p:spPr>
          <a:xfrm>
            <a:off x="5940152" y="1196752"/>
            <a:ext cx="2795765" cy="369332"/>
          </a:xfrm>
          <a:prstGeom prst="rect">
            <a:avLst/>
          </a:prstGeom>
        </p:spPr>
        <p:txBody>
          <a:bodyPr wrap="none">
            <a:spAutoFit/>
          </a:bodyPr>
          <a:lstStyle/>
          <a:p>
            <a:r>
              <a:rPr lang="tr-TR" dirty="0" err="1" smtClean="0"/>
              <a:t>Arch</a:t>
            </a:r>
            <a:r>
              <a:rPr lang="tr-TR" dirty="0" smtClean="0"/>
              <a:t> </a:t>
            </a:r>
            <a:r>
              <a:rPr lang="tr-TR" dirty="0" err="1" smtClean="0"/>
              <a:t>Med</a:t>
            </a:r>
            <a:r>
              <a:rPr lang="tr-TR" dirty="0" smtClean="0"/>
              <a:t> </a:t>
            </a:r>
            <a:r>
              <a:rPr lang="tr-TR" dirty="0" err="1" smtClean="0"/>
              <a:t>Sci</a:t>
            </a:r>
            <a:r>
              <a:rPr lang="tr-TR" dirty="0" smtClean="0"/>
              <a:t> 2, April / 2012</a:t>
            </a: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44000" cy="306896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626" y="3212976"/>
            <a:ext cx="9191626" cy="6953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0" y="4077072"/>
            <a:ext cx="8791575" cy="14287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0" y="4221088"/>
            <a:ext cx="8964488"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8316416" cy="234888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3140968"/>
            <a:ext cx="8198625"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41784"/>
            <a:ext cx="8229600" cy="1143000"/>
          </a:xfrm>
          <a:solidFill>
            <a:schemeClr val="tx2"/>
          </a:solidFill>
        </p:spPr>
        <p:txBody>
          <a:bodyPr>
            <a:noAutofit/>
          </a:bodyPr>
          <a:lstStyle/>
          <a:p>
            <a:r>
              <a:rPr lang="en-US" sz="3200" b="1" dirty="0" smtClean="0">
                <a:solidFill>
                  <a:schemeClr val="bg1"/>
                </a:solidFill>
              </a:rPr>
              <a:t> "when you look good, you feel good too!".</a:t>
            </a:r>
            <a:endParaRPr lang="tr-TR" sz="3200" b="1" dirty="0">
              <a:solidFill>
                <a:schemeClr val="bg1"/>
              </a:solidFill>
            </a:endParaRPr>
          </a:p>
        </p:txBody>
      </p:sp>
      <p:pic>
        <p:nvPicPr>
          <p:cNvPr id="15364" name="Picture 4" descr="http://www.laserspagroup.com/images/research/image-pubic-hair.jpg"/>
          <p:cNvPicPr>
            <a:picLocks noChangeAspect="1" noChangeArrowheads="1"/>
          </p:cNvPicPr>
          <p:nvPr/>
        </p:nvPicPr>
        <p:blipFill>
          <a:blip r:embed="rId3" cstate="print"/>
          <a:srcRect/>
          <a:stretch>
            <a:fillRect/>
          </a:stretch>
        </p:blipFill>
        <p:spPr bwMode="auto">
          <a:xfrm>
            <a:off x="7410032" y="1700808"/>
            <a:ext cx="1733968" cy="4104456"/>
          </a:xfrm>
          <a:prstGeom prst="rect">
            <a:avLst/>
          </a:prstGeom>
          <a:noFill/>
        </p:spPr>
      </p:pic>
      <p:sp>
        <p:nvSpPr>
          <p:cNvPr id="6" name="5 Dikdörtgen"/>
          <p:cNvSpPr/>
          <p:nvPr/>
        </p:nvSpPr>
        <p:spPr>
          <a:xfrm>
            <a:off x="323528" y="1700808"/>
            <a:ext cx="7200800" cy="2246769"/>
          </a:xfrm>
          <a:prstGeom prst="rect">
            <a:avLst/>
          </a:prstGeom>
          <a:ln w="38100">
            <a:solidFill>
              <a:schemeClr val="accent1"/>
            </a:solidFill>
          </a:ln>
        </p:spPr>
        <p:txBody>
          <a:bodyPr wrap="square">
            <a:spAutoFit/>
          </a:bodyPr>
          <a:lstStyle/>
          <a:p>
            <a:r>
              <a:rPr lang="tr-TR" sz="2800" dirty="0" smtClean="0"/>
              <a:t>ABD de ideal kadın algılamasında  terminal kıllar sadece saç, kaş, kirpik ve </a:t>
            </a:r>
            <a:r>
              <a:rPr lang="tr-TR" sz="2800" dirty="0" err="1" smtClean="0"/>
              <a:t>pubik</a:t>
            </a:r>
            <a:r>
              <a:rPr lang="tr-TR" sz="2800" dirty="0" smtClean="0"/>
              <a:t> bölgeyle sınırlı kalmalıdır.</a:t>
            </a:r>
          </a:p>
          <a:p>
            <a:r>
              <a:rPr lang="tr-TR" sz="2800" dirty="0" smtClean="0"/>
              <a:t>Bu standart hemen hemen herkesi </a:t>
            </a:r>
            <a:r>
              <a:rPr lang="tr-TR" sz="2800" dirty="0" err="1" smtClean="0"/>
              <a:t>hirşutizm</a:t>
            </a:r>
            <a:r>
              <a:rPr lang="tr-TR" sz="2800" dirty="0" smtClean="0"/>
              <a:t> kategorisine sokar. </a:t>
            </a:r>
          </a:p>
        </p:txBody>
      </p:sp>
      <p:sp>
        <p:nvSpPr>
          <p:cNvPr id="7" name="6 Dikdörtgen"/>
          <p:cNvSpPr/>
          <p:nvPr/>
        </p:nvSpPr>
        <p:spPr>
          <a:xfrm>
            <a:off x="323528" y="4077072"/>
            <a:ext cx="7344816" cy="2246769"/>
          </a:xfrm>
          <a:prstGeom prst="rect">
            <a:avLst/>
          </a:prstGeom>
        </p:spPr>
        <p:txBody>
          <a:bodyPr wrap="square">
            <a:spAutoFit/>
          </a:bodyPr>
          <a:lstStyle/>
          <a:p>
            <a:pPr>
              <a:buClr>
                <a:schemeClr val="tx2"/>
              </a:buClr>
              <a:buFont typeface="Wingdings" pitchFamily="2" charset="2"/>
              <a:buChar char="v"/>
            </a:pPr>
            <a:r>
              <a:rPr lang="tr-TR" sz="2800" dirty="0" err="1" smtClean="0"/>
              <a:t>Hirşutizm</a:t>
            </a:r>
            <a:r>
              <a:rPr lang="tr-TR" sz="2800" dirty="0" smtClean="0"/>
              <a:t> yakınması olan çoğu kadın endokrinolojik olarak normaldir. </a:t>
            </a:r>
          </a:p>
          <a:p>
            <a:pPr>
              <a:buClr>
                <a:schemeClr val="tx2"/>
              </a:buClr>
              <a:buFont typeface="Wingdings" pitchFamily="2" charset="2"/>
              <a:buChar char="v"/>
            </a:pPr>
            <a:r>
              <a:rPr lang="tr-TR" sz="2800" dirty="0" smtClean="0"/>
              <a:t>Böyle hastaların çoğunun endokrinolojik değerlendirmeye ihtiyaçları olmadığı gibi, bu değerlendirmenin faydası da yoktur!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8820471" cy="18671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2420" y="1916832"/>
            <a:ext cx="8711580" cy="4415110"/>
          </a:xfrm>
          <a:prstGeom prst="rect">
            <a:avLst/>
          </a:prstGeom>
          <a:noFill/>
          <a:ln w="9525">
            <a:noFill/>
            <a:miter lim="800000"/>
            <a:headEnd/>
            <a:tailEnd/>
          </a:ln>
        </p:spPr>
      </p:pic>
      <p:sp>
        <p:nvSpPr>
          <p:cNvPr id="4" name="3 Dikdörtgen"/>
          <p:cNvSpPr/>
          <p:nvPr/>
        </p:nvSpPr>
        <p:spPr>
          <a:xfrm>
            <a:off x="1943200" y="6488668"/>
            <a:ext cx="7200800" cy="369332"/>
          </a:xfrm>
          <a:prstGeom prst="rect">
            <a:avLst/>
          </a:prstGeom>
        </p:spPr>
        <p:txBody>
          <a:bodyPr wrap="square">
            <a:spAutoFit/>
          </a:bodyPr>
          <a:lstStyle/>
          <a:p>
            <a:r>
              <a:rPr lang="tr-TR" dirty="0" smtClean="0"/>
              <a:t>J </a:t>
            </a:r>
            <a:r>
              <a:rPr lang="tr-TR" dirty="0" err="1" smtClean="0"/>
              <a:t>Clin</a:t>
            </a:r>
            <a:r>
              <a:rPr lang="tr-TR" dirty="0" smtClean="0"/>
              <a:t> </a:t>
            </a:r>
            <a:r>
              <a:rPr lang="tr-TR" dirty="0" err="1" smtClean="0"/>
              <a:t>Endocrinol</a:t>
            </a:r>
            <a:r>
              <a:rPr lang="tr-TR" dirty="0" smtClean="0"/>
              <a:t> </a:t>
            </a:r>
            <a:r>
              <a:rPr lang="tr-TR" dirty="0" err="1" smtClean="0"/>
              <a:t>Metab</a:t>
            </a:r>
            <a:r>
              <a:rPr lang="tr-TR" dirty="0" smtClean="0"/>
              <a:t>, </a:t>
            </a:r>
            <a:r>
              <a:rPr lang="tr-TR" dirty="0" err="1" smtClean="0"/>
              <a:t>November</a:t>
            </a:r>
            <a:r>
              <a:rPr lang="tr-TR" dirty="0" smtClean="0"/>
              <a:t> 2011, 96(11):3361–3366</a:t>
            </a: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51520" y="1"/>
            <a:ext cx="8568952" cy="213285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95536" y="2132856"/>
            <a:ext cx="8276406" cy="4138203"/>
          </a:xfrm>
          <a:prstGeom prst="rect">
            <a:avLst/>
          </a:prstGeom>
          <a:noFill/>
          <a:ln w="9525">
            <a:noFill/>
            <a:miter lim="800000"/>
            <a:headEnd/>
            <a:tailEnd/>
          </a:ln>
        </p:spPr>
      </p:pic>
      <p:sp>
        <p:nvSpPr>
          <p:cNvPr id="6" name="5 Dikdörtgen"/>
          <p:cNvSpPr/>
          <p:nvPr/>
        </p:nvSpPr>
        <p:spPr>
          <a:xfrm>
            <a:off x="2411760" y="6488668"/>
            <a:ext cx="6390456" cy="369332"/>
          </a:xfrm>
          <a:prstGeom prst="rect">
            <a:avLst/>
          </a:prstGeom>
        </p:spPr>
        <p:txBody>
          <a:bodyPr wrap="square">
            <a:spAutoFit/>
          </a:bodyPr>
          <a:lstStyle/>
          <a:p>
            <a:pPr algn="r"/>
            <a:r>
              <a:rPr lang="tr-TR" dirty="0" smtClean="0"/>
              <a:t>J </a:t>
            </a:r>
            <a:r>
              <a:rPr lang="tr-TR" dirty="0" err="1" smtClean="0"/>
              <a:t>Clin</a:t>
            </a:r>
            <a:r>
              <a:rPr lang="tr-TR" dirty="0" smtClean="0"/>
              <a:t> </a:t>
            </a:r>
            <a:r>
              <a:rPr lang="tr-TR" dirty="0" err="1" smtClean="0"/>
              <a:t>Endocrinol</a:t>
            </a:r>
            <a:r>
              <a:rPr lang="tr-TR" dirty="0" smtClean="0"/>
              <a:t> </a:t>
            </a:r>
            <a:r>
              <a:rPr lang="tr-TR" dirty="0" err="1" smtClean="0"/>
              <a:t>Metab</a:t>
            </a:r>
            <a:r>
              <a:rPr lang="tr-TR" dirty="0" smtClean="0"/>
              <a:t>, April 2008, 93(4):1135–1142</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23528" y="188640"/>
            <a:ext cx="6984776" cy="217558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7544" y="2564904"/>
            <a:ext cx="4837820" cy="144016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95536" y="4365104"/>
            <a:ext cx="4824536" cy="2304256"/>
          </a:xfrm>
          <a:prstGeom prst="rect">
            <a:avLst/>
          </a:prstGeom>
          <a:noFill/>
          <a:ln w="9525">
            <a:noFill/>
            <a:miter lim="800000"/>
            <a:headEnd/>
            <a:tailEnd/>
          </a:ln>
        </p:spPr>
      </p:pic>
      <p:sp>
        <p:nvSpPr>
          <p:cNvPr id="5" name="4 Dikdörtgen"/>
          <p:cNvSpPr/>
          <p:nvPr/>
        </p:nvSpPr>
        <p:spPr>
          <a:xfrm>
            <a:off x="5508104" y="5805264"/>
            <a:ext cx="3635896" cy="646331"/>
          </a:xfrm>
          <a:prstGeom prst="rect">
            <a:avLst/>
          </a:prstGeom>
        </p:spPr>
        <p:txBody>
          <a:bodyPr wrap="square">
            <a:spAutoFit/>
          </a:bodyPr>
          <a:lstStyle/>
          <a:p>
            <a:r>
              <a:rPr lang="tr-TR" dirty="0" smtClean="0"/>
              <a:t>J </a:t>
            </a:r>
            <a:r>
              <a:rPr lang="tr-TR" dirty="0" err="1" smtClean="0"/>
              <a:t>Clin</a:t>
            </a:r>
            <a:r>
              <a:rPr lang="tr-TR" dirty="0" smtClean="0"/>
              <a:t> </a:t>
            </a:r>
            <a:r>
              <a:rPr lang="tr-TR" dirty="0" err="1" smtClean="0"/>
              <a:t>Endocrinol</a:t>
            </a:r>
            <a:r>
              <a:rPr lang="tr-TR" dirty="0" smtClean="0"/>
              <a:t> </a:t>
            </a:r>
            <a:r>
              <a:rPr lang="tr-TR" dirty="0" err="1" smtClean="0"/>
              <a:t>Metab</a:t>
            </a:r>
            <a:r>
              <a:rPr lang="tr-TR" dirty="0" smtClean="0"/>
              <a:t>, </a:t>
            </a:r>
            <a:r>
              <a:rPr lang="tr-TR" dirty="0" err="1" smtClean="0"/>
              <a:t>August</a:t>
            </a:r>
            <a:r>
              <a:rPr lang="tr-TR" dirty="0" smtClean="0"/>
              <a:t> 2011, 96(8):E1262–E1267</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lum bright="-12000" contrast="60000"/>
          </a:blip>
          <a:srcRect/>
          <a:stretch>
            <a:fillRect/>
          </a:stretch>
        </p:blipFill>
        <p:spPr bwMode="auto">
          <a:xfrm>
            <a:off x="43004" y="260648"/>
            <a:ext cx="9100996" cy="6528352"/>
          </a:xfrm>
          <a:prstGeom prst="rect">
            <a:avLst/>
          </a:prstGeom>
          <a:noFill/>
          <a:ln w="9525">
            <a:noFill/>
            <a:miter lim="800000"/>
            <a:headEnd/>
            <a:tailEnd/>
          </a:ln>
          <a:effectLst/>
        </p:spPr>
      </p:pic>
      <p:sp>
        <p:nvSpPr>
          <p:cNvPr id="3" name="Text Box 13"/>
          <p:cNvSpPr txBox="1">
            <a:spLocks noChangeArrowheads="1"/>
          </p:cNvSpPr>
          <p:nvPr/>
        </p:nvSpPr>
        <p:spPr bwMode="auto">
          <a:xfrm>
            <a:off x="6660232" y="1268760"/>
            <a:ext cx="720725" cy="336550"/>
          </a:xfrm>
          <a:prstGeom prst="rect">
            <a:avLst/>
          </a:prstGeom>
          <a:noFill/>
          <a:ln w="9525">
            <a:noFill/>
            <a:miter lim="800000"/>
            <a:headEnd/>
            <a:tailEnd/>
          </a:ln>
          <a:effectLst/>
        </p:spPr>
        <p:txBody>
          <a:bodyPr>
            <a:spAutoFit/>
          </a:bodyPr>
          <a:lstStyle/>
          <a:p>
            <a:pPr>
              <a:spcBef>
                <a:spcPct val="50000"/>
              </a:spcBef>
            </a:pPr>
            <a:r>
              <a:rPr lang="tr-TR" dirty="0"/>
              <a:t>41.3</a:t>
            </a:r>
          </a:p>
        </p:txBody>
      </p:sp>
      <p:sp>
        <p:nvSpPr>
          <p:cNvPr id="4" name="Text Box 12"/>
          <p:cNvSpPr txBox="1">
            <a:spLocks noChangeArrowheads="1"/>
          </p:cNvSpPr>
          <p:nvPr/>
        </p:nvSpPr>
        <p:spPr bwMode="auto">
          <a:xfrm>
            <a:off x="6012160" y="1556792"/>
            <a:ext cx="720725" cy="336550"/>
          </a:xfrm>
          <a:prstGeom prst="rect">
            <a:avLst/>
          </a:prstGeom>
          <a:noFill/>
          <a:ln w="9525">
            <a:noFill/>
            <a:miter lim="800000"/>
            <a:headEnd/>
            <a:tailEnd/>
          </a:ln>
          <a:effectLst/>
        </p:spPr>
        <p:txBody>
          <a:bodyPr>
            <a:spAutoFit/>
          </a:bodyPr>
          <a:lstStyle/>
          <a:p>
            <a:pPr>
              <a:spcBef>
                <a:spcPct val="50000"/>
              </a:spcBef>
            </a:pPr>
            <a:r>
              <a:rPr lang="tr-TR" dirty="0"/>
              <a:t>38.4</a:t>
            </a:r>
          </a:p>
        </p:txBody>
      </p:sp>
      <p:sp>
        <p:nvSpPr>
          <p:cNvPr id="5" name="Text Box 11"/>
          <p:cNvSpPr txBox="1">
            <a:spLocks noChangeArrowheads="1"/>
          </p:cNvSpPr>
          <p:nvPr/>
        </p:nvSpPr>
        <p:spPr bwMode="auto">
          <a:xfrm>
            <a:off x="5651475" y="2780928"/>
            <a:ext cx="720725" cy="336550"/>
          </a:xfrm>
          <a:prstGeom prst="rect">
            <a:avLst/>
          </a:prstGeom>
          <a:noFill/>
          <a:ln w="9525">
            <a:noFill/>
            <a:miter lim="800000"/>
            <a:headEnd/>
            <a:tailEnd/>
          </a:ln>
          <a:effectLst/>
        </p:spPr>
        <p:txBody>
          <a:bodyPr>
            <a:spAutoFit/>
          </a:bodyPr>
          <a:lstStyle/>
          <a:p>
            <a:pPr>
              <a:spcBef>
                <a:spcPct val="50000"/>
              </a:spcBef>
            </a:pPr>
            <a:r>
              <a:rPr lang="tr-TR" dirty="0"/>
              <a:t>36</a:t>
            </a:r>
          </a:p>
        </p:txBody>
      </p:sp>
      <p:sp>
        <p:nvSpPr>
          <p:cNvPr id="6" name="Text Box 10"/>
          <p:cNvSpPr txBox="1">
            <a:spLocks noChangeArrowheads="1"/>
          </p:cNvSpPr>
          <p:nvPr/>
        </p:nvSpPr>
        <p:spPr bwMode="auto">
          <a:xfrm>
            <a:off x="4932040" y="1844824"/>
            <a:ext cx="720725" cy="336550"/>
          </a:xfrm>
          <a:prstGeom prst="rect">
            <a:avLst/>
          </a:prstGeom>
          <a:noFill/>
          <a:ln w="9525">
            <a:noFill/>
            <a:miter lim="800000"/>
            <a:headEnd/>
            <a:tailEnd/>
          </a:ln>
          <a:effectLst/>
        </p:spPr>
        <p:txBody>
          <a:bodyPr>
            <a:spAutoFit/>
          </a:bodyPr>
          <a:lstStyle/>
          <a:p>
            <a:pPr>
              <a:spcBef>
                <a:spcPct val="50000"/>
              </a:spcBef>
            </a:pPr>
            <a:r>
              <a:rPr lang="tr-TR" dirty="0"/>
              <a:t>31.5</a:t>
            </a:r>
          </a:p>
        </p:txBody>
      </p:sp>
      <p:sp>
        <p:nvSpPr>
          <p:cNvPr id="7" name="Text Box 9"/>
          <p:cNvSpPr txBox="1">
            <a:spLocks noChangeArrowheads="1"/>
          </p:cNvSpPr>
          <p:nvPr/>
        </p:nvSpPr>
        <p:spPr bwMode="auto">
          <a:xfrm>
            <a:off x="4283968" y="1556792"/>
            <a:ext cx="720725" cy="369332"/>
          </a:xfrm>
          <a:prstGeom prst="rect">
            <a:avLst/>
          </a:prstGeom>
          <a:noFill/>
          <a:ln w="9525">
            <a:noFill/>
            <a:miter lim="800000"/>
            <a:headEnd/>
            <a:tailEnd/>
          </a:ln>
          <a:effectLst/>
        </p:spPr>
        <p:txBody>
          <a:bodyPr wrap="square">
            <a:spAutoFit/>
          </a:bodyPr>
          <a:lstStyle/>
          <a:p>
            <a:pPr>
              <a:spcBef>
                <a:spcPct val="50000"/>
              </a:spcBef>
            </a:pPr>
            <a:r>
              <a:rPr lang="tr-TR" dirty="0"/>
              <a:t>27.2</a:t>
            </a:r>
          </a:p>
        </p:txBody>
      </p:sp>
      <p:sp>
        <p:nvSpPr>
          <p:cNvPr id="8" name="Text Box 8"/>
          <p:cNvSpPr txBox="1">
            <a:spLocks noChangeArrowheads="1"/>
          </p:cNvSpPr>
          <p:nvPr/>
        </p:nvSpPr>
        <p:spPr bwMode="auto">
          <a:xfrm>
            <a:off x="3779912" y="2060848"/>
            <a:ext cx="720725" cy="336550"/>
          </a:xfrm>
          <a:prstGeom prst="rect">
            <a:avLst/>
          </a:prstGeom>
          <a:noFill/>
          <a:ln w="9525">
            <a:noFill/>
            <a:miter lim="800000"/>
            <a:headEnd/>
            <a:tailEnd/>
          </a:ln>
          <a:effectLst/>
        </p:spPr>
        <p:txBody>
          <a:bodyPr>
            <a:spAutoFit/>
          </a:bodyPr>
          <a:lstStyle/>
          <a:p>
            <a:pPr>
              <a:spcBef>
                <a:spcPct val="50000"/>
              </a:spcBef>
            </a:pPr>
            <a:r>
              <a:rPr lang="tr-TR" dirty="0"/>
              <a:t>20.3</a:t>
            </a:r>
          </a:p>
        </p:txBody>
      </p:sp>
      <p:sp>
        <p:nvSpPr>
          <p:cNvPr id="10" name="Text Box 7"/>
          <p:cNvSpPr txBox="1">
            <a:spLocks noChangeArrowheads="1"/>
          </p:cNvSpPr>
          <p:nvPr/>
        </p:nvSpPr>
        <p:spPr bwMode="auto">
          <a:xfrm>
            <a:off x="3059832" y="1916832"/>
            <a:ext cx="720725" cy="336550"/>
          </a:xfrm>
          <a:prstGeom prst="rect">
            <a:avLst/>
          </a:prstGeom>
          <a:noFill/>
          <a:ln w="9525">
            <a:noFill/>
            <a:miter lim="800000"/>
            <a:headEnd/>
            <a:tailEnd/>
          </a:ln>
          <a:effectLst/>
        </p:spPr>
        <p:txBody>
          <a:bodyPr>
            <a:spAutoFit/>
          </a:bodyPr>
          <a:lstStyle/>
          <a:p>
            <a:pPr>
              <a:spcBef>
                <a:spcPct val="50000"/>
              </a:spcBef>
            </a:pPr>
            <a:r>
              <a:rPr lang="tr-TR" dirty="0"/>
              <a:t>19.1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10208" y="244624"/>
            <a:ext cx="7772400" cy="1143000"/>
          </a:xfrm>
          <a:prstGeom prst="rect">
            <a:avLst/>
          </a:prstGeom>
          <a:solidFill>
            <a:schemeClr val="tx2"/>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6600" b="1" i="0" u="none" strike="noStrike" kern="1200" cap="none" spc="0" normalizeH="0" baseline="0" noProof="0" dirty="0" smtClean="0">
                <a:ln>
                  <a:noFill/>
                </a:ln>
                <a:solidFill>
                  <a:schemeClr val="bg1"/>
                </a:solidFill>
                <a:uLnTx/>
                <a:uFillTx/>
                <a:latin typeface="+mj-lt"/>
                <a:ea typeface="+mj-ea"/>
                <a:cs typeface="+mj-cs"/>
              </a:rPr>
              <a:t>Maliyet analizi</a:t>
            </a:r>
          </a:p>
        </p:txBody>
      </p:sp>
      <p:sp>
        <p:nvSpPr>
          <p:cNvPr id="3" name="Rectangle 3"/>
          <p:cNvSpPr txBox="1">
            <a:spLocks noChangeArrowheads="1"/>
          </p:cNvSpPr>
          <p:nvPr/>
        </p:nvSpPr>
        <p:spPr>
          <a:xfrm>
            <a:off x="1043608" y="1844824"/>
            <a:ext cx="7924800" cy="4800600"/>
          </a:xfrm>
          <a:prstGeom prst="rect">
            <a:avLst/>
          </a:prstGeom>
        </p:spPr>
        <p:txBody>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tr-TR" sz="3200" b="1" i="0" u="none" strike="noStrike" kern="1200" cap="none" spc="0" normalizeH="0" baseline="0" noProof="0" smtClean="0">
                <a:ln>
                  <a:noFill/>
                </a:ln>
                <a:uLnTx/>
                <a:uFillTx/>
                <a:latin typeface="+mn-lt"/>
                <a:ea typeface="+mn-ea"/>
                <a:cs typeface="+mn-cs"/>
              </a:rPr>
              <a:t>Bir aylık tedavi</a:t>
            </a: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 </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Spironolakton 100 mg 	   : 	$14</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EE+ CPA			   : 	$7</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EE+ Dspr			   :	</a:t>
            </a:r>
            <a:r>
              <a:rPr kumimoji="0" lang="en-US" sz="2400" b="1" i="0" u="none" strike="noStrike" kern="1200" cap="none" spc="0" normalizeH="0" baseline="0" noProof="0" smtClean="0">
                <a:ln>
                  <a:noFill/>
                </a:ln>
                <a:uLnTx/>
                <a:uFillTx/>
                <a:latin typeface="+mn-lt"/>
                <a:ea typeface="+mn-ea"/>
                <a:cs typeface="Times New Roman" pitchFamily="18" charset="0"/>
              </a:rPr>
              <a:t>$</a:t>
            </a:r>
            <a:r>
              <a:rPr kumimoji="0" lang="tr-TR" sz="2400" b="1" i="0" u="none" strike="noStrike" kern="1200" cap="none" spc="0" normalizeH="0" baseline="0" noProof="0" smtClean="0">
                <a:ln>
                  <a:noFill/>
                </a:ln>
                <a:uLnTx/>
                <a:uFillTx/>
                <a:latin typeface="+mn-lt"/>
                <a:ea typeface="+mn-ea"/>
                <a:cs typeface="+mn-cs"/>
              </a:rPr>
              <a:t>8</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Finasterid 	5 mg	     	   : 	$24</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			 2.5 mg	   :       $12</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Flutamid    	250 mg	   : 	$36</a:t>
            </a:r>
          </a:p>
          <a:p>
            <a:pPr marL="342900" marR="0" lvl="0" indent="-342900" algn="l" defTabSz="914400" rtl="0" eaLnBrk="1" fontAlgn="auto" latinLnBrk="0" hangingPunct="1">
              <a:lnSpc>
                <a:spcPct val="110000"/>
              </a:lnSpc>
              <a:spcBef>
                <a:spcPct val="20000"/>
              </a:spcBef>
              <a:spcAft>
                <a:spcPts val="0"/>
              </a:spcAft>
              <a:buClrTx/>
              <a:buSzTx/>
              <a:buFontTx/>
              <a:buNone/>
              <a:tabLst/>
              <a:defRPr/>
            </a:pPr>
            <a:r>
              <a:rPr kumimoji="0" lang="tr-TR" sz="2400" b="1" i="0" u="none" strike="noStrike" kern="1200" cap="none" spc="0" normalizeH="0" baseline="0" noProof="0" smtClean="0">
                <a:ln>
                  <a:noFill/>
                </a:ln>
                <a:uLnTx/>
                <a:uFillTx/>
                <a:latin typeface="+mn-lt"/>
                <a:ea typeface="+mn-ea"/>
                <a:cs typeface="+mn-cs"/>
              </a:rPr>
              <a:t>			125 mg 	   :	$18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15616" y="404664"/>
            <a:ext cx="6984776" cy="1015663"/>
          </a:xfrm>
          <a:prstGeom prst="rect">
            <a:avLst/>
          </a:prstGeom>
          <a:solidFill>
            <a:schemeClr val="tx2"/>
          </a:solidFill>
        </p:spPr>
        <p:txBody>
          <a:bodyPr wrap="square">
            <a:spAutoFit/>
          </a:bodyPr>
          <a:lstStyle/>
          <a:p>
            <a:pPr algn="ctr"/>
            <a:r>
              <a:rPr lang="tr-TR" sz="6000" b="1" dirty="0" err="1" smtClean="0">
                <a:solidFill>
                  <a:schemeClr val="bg1"/>
                </a:solidFill>
              </a:rPr>
              <a:t>Topical</a:t>
            </a:r>
            <a:r>
              <a:rPr lang="tr-TR" sz="6000" b="1" dirty="0" smtClean="0">
                <a:solidFill>
                  <a:schemeClr val="bg1"/>
                </a:solidFill>
              </a:rPr>
              <a:t> </a:t>
            </a:r>
            <a:r>
              <a:rPr lang="tr-TR" sz="6000" b="1" dirty="0" err="1" smtClean="0">
                <a:solidFill>
                  <a:schemeClr val="bg1"/>
                </a:solidFill>
              </a:rPr>
              <a:t>eflornithin</a:t>
            </a:r>
            <a:endParaRPr lang="tr-TR" sz="6000" dirty="0">
              <a:solidFill>
                <a:schemeClr val="bg1"/>
              </a:solidFill>
            </a:endParaRPr>
          </a:p>
        </p:txBody>
      </p:sp>
      <p:sp>
        <p:nvSpPr>
          <p:cNvPr id="3" name="2 Dikdörtgen"/>
          <p:cNvSpPr/>
          <p:nvPr/>
        </p:nvSpPr>
        <p:spPr>
          <a:xfrm>
            <a:off x="539552" y="1772816"/>
            <a:ext cx="5904656" cy="4154984"/>
          </a:xfrm>
          <a:prstGeom prst="rect">
            <a:avLst/>
          </a:prstGeom>
        </p:spPr>
        <p:txBody>
          <a:bodyPr wrap="square">
            <a:spAutoFit/>
          </a:bodyPr>
          <a:lstStyle/>
          <a:p>
            <a:pPr>
              <a:buClr>
                <a:schemeClr val="tx2"/>
              </a:buClr>
              <a:buFont typeface="Wingdings" pitchFamily="2" charset="2"/>
              <a:buChar char="v"/>
            </a:pPr>
            <a:r>
              <a:rPr lang="tr-TR" sz="2400" b="1" dirty="0" err="1" smtClean="0"/>
              <a:t>Ornitin</a:t>
            </a:r>
            <a:r>
              <a:rPr lang="tr-TR" sz="2400" b="1" dirty="0" smtClean="0"/>
              <a:t> </a:t>
            </a:r>
            <a:r>
              <a:rPr lang="tr-TR" sz="2400" b="1" dirty="0" err="1" smtClean="0"/>
              <a:t>dekarboksilazın</a:t>
            </a:r>
            <a:r>
              <a:rPr lang="tr-TR" sz="2400" b="1" dirty="0" smtClean="0"/>
              <a:t> </a:t>
            </a:r>
            <a:r>
              <a:rPr lang="tr-TR" sz="2400" b="1" dirty="0" err="1" smtClean="0"/>
              <a:t>irreverzibl</a:t>
            </a:r>
            <a:r>
              <a:rPr lang="tr-TR" sz="2400" b="1" dirty="0" smtClean="0"/>
              <a:t> inhibitörüdür (Kıl büyümesini ve </a:t>
            </a:r>
            <a:r>
              <a:rPr lang="tr-TR" sz="2400" b="1" dirty="0" err="1" smtClean="0"/>
              <a:t>proliferasyonunu</a:t>
            </a:r>
            <a:r>
              <a:rPr lang="tr-TR" sz="2400" b="1" dirty="0" smtClean="0"/>
              <a:t> sağlayan enzim)</a:t>
            </a:r>
          </a:p>
          <a:p>
            <a:pPr>
              <a:buClr>
                <a:schemeClr val="tx2"/>
              </a:buClr>
              <a:buFont typeface="Wingdings" pitchFamily="2" charset="2"/>
              <a:buChar char="v"/>
            </a:pPr>
            <a:r>
              <a:rPr lang="tr-TR" sz="2400" b="1" dirty="0" smtClean="0"/>
              <a:t>Kılı ortadan kaldırmaz, kıl büyümesini yavaşlatır ve </a:t>
            </a:r>
            <a:r>
              <a:rPr lang="tr-TR" sz="2400" b="1" dirty="0" err="1" smtClean="0"/>
              <a:t>minyatürize</a:t>
            </a:r>
            <a:r>
              <a:rPr lang="tr-TR" sz="2400" b="1" dirty="0" smtClean="0"/>
              <a:t> eder</a:t>
            </a:r>
          </a:p>
          <a:p>
            <a:pPr>
              <a:buClr>
                <a:schemeClr val="tx2"/>
              </a:buClr>
              <a:buFont typeface="Wingdings" pitchFamily="2" charset="2"/>
              <a:buChar char="v"/>
            </a:pPr>
            <a:r>
              <a:rPr lang="it-IT" sz="2400" b="1" dirty="0" smtClean="0"/>
              <a:t>Tedavi süresi 8 haftadır</a:t>
            </a:r>
          </a:p>
          <a:p>
            <a:pPr>
              <a:buClr>
                <a:schemeClr val="tx2"/>
              </a:buClr>
              <a:buFont typeface="Wingdings" pitchFamily="2" charset="2"/>
              <a:buChar char="v"/>
            </a:pPr>
            <a:r>
              <a:rPr lang="tr-TR" sz="2400" b="1" dirty="0" smtClean="0"/>
              <a:t>Yan etkileri: Yanma, batma, deride dikensi görünüm, isilik benzeri döküntü</a:t>
            </a:r>
            <a:endParaRPr lang="tr-TR" sz="2400" dirty="0" smtClean="0"/>
          </a:p>
          <a:p>
            <a:pPr>
              <a:buClr>
                <a:schemeClr val="tx2"/>
              </a:buClr>
              <a:buFont typeface="Wingdings" pitchFamily="2" charset="2"/>
              <a:buChar char="v"/>
            </a:pPr>
            <a:r>
              <a:rPr lang="tr-TR" sz="2400" b="1" dirty="0" err="1" smtClean="0"/>
              <a:t>Eflornithine</a:t>
            </a:r>
            <a:r>
              <a:rPr lang="tr-TR" sz="2400" b="1" dirty="0" smtClean="0"/>
              <a:t> </a:t>
            </a:r>
            <a:r>
              <a:rPr lang="tr-TR" sz="2400" b="1" dirty="0" err="1" smtClean="0"/>
              <a:t>fasiyal</a:t>
            </a:r>
            <a:r>
              <a:rPr lang="tr-TR" sz="2400" b="1" dirty="0" smtClean="0"/>
              <a:t> </a:t>
            </a:r>
            <a:r>
              <a:rPr lang="tr-TR" sz="2400" b="1" dirty="0" err="1" smtClean="0"/>
              <a:t>hirşutizmin</a:t>
            </a:r>
            <a:r>
              <a:rPr lang="tr-TR" sz="2400" b="1" dirty="0" smtClean="0"/>
              <a:t> </a:t>
            </a:r>
            <a:r>
              <a:rPr lang="tr-TR" sz="2400" b="1" dirty="0" err="1" smtClean="0"/>
              <a:t>topikal</a:t>
            </a:r>
            <a:r>
              <a:rPr lang="tr-TR" sz="2400" b="1" dirty="0" smtClean="0"/>
              <a:t> tedavisi için lisans almıştır</a:t>
            </a:r>
          </a:p>
          <a:p>
            <a:pPr>
              <a:buClr>
                <a:schemeClr val="tx2"/>
              </a:buClr>
              <a:buFont typeface="Wingdings" pitchFamily="2" charset="2"/>
              <a:buChar char="v"/>
            </a:pPr>
            <a:endParaRPr lang="tr-TR" sz="2400" dirty="0"/>
          </a:p>
        </p:txBody>
      </p:sp>
      <p:sp>
        <p:nvSpPr>
          <p:cNvPr id="4" name="3 Dikdörtgen"/>
          <p:cNvSpPr/>
          <p:nvPr/>
        </p:nvSpPr>
        <p:spPr>
          <a:xfrm>
            <a:off x="2286000" y="3105835"/>
            <a:ext cx="4572000" cy="369332"/>
          </a:xfrm>
          <a:prstGeom prst="rect">
            <a:avLst/>
          </a:prstGeom>
        </p:spPr>
        <p:txBody>
          <a:bodyPr>
            <a:spAutoFit/>
          </a:bodyPr>
          <a:lstStyle/>
          <a:p>
            <a:endParaRPr lang="tr-TR" dirty="0"/>
          </a:p>
        </p:txBody>
      </p:sp>
      <p:pic>
        <p:nvPicPr>
          <p:cNvPr id="5" name="Picture 6" descr="Vaniqa Product Shot"/>
          <p:cNvPicPr>
            <a:picLocks noChangeAspect="1" noChangeArrowheads="1"/>
          </p:cNvPicPr>
          <p:nvPr/>
        </p:nvPicPr>
        <p:blipFill>
          <a:blip r:embed="rId3" cstate="print"/>
          <a:srcRect/>
          <a:stretch>
            <a:fillRect/>
          </a:stretch>
        </p:blipFill>
        <p:spPr bwMode="auto">
          <a:xfrm>
            <a:off x="6732240" y="2060848"/>
            <a:ext cx="2190750" cy="4365104"/>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i="1" dirty="0" err="1" smtClean="0">
                <a:solidFill>
                  <a:schemeClr val="bg1"/>
                </a:solidFill>
              </a:rPr>
              <a:t>GnRH</a:t>
            </a:r>
            <a:r>
              <a:rPr lang="tr-TR" i="1" dirty="0" smtClean="0">
                <a:solidFill>
                  <a:schemeClr val="bg1"/>
                </a:solidFill>
              </a:rPr>
              <a:t> </a:t>
            </a:r>
            <a:r>
              <a:rPr lang="tr-TR" i="1" dirty="0" err="1" smtClean="0">
                <a:solidFill>
                  <a:schemeClr val="bg1"/>
                </a:solidFill>
              </a:rPr>
              <a:t>agonistleri</a:t>
            </a:r>
            <a:r>
              <a:rPr lang="tr-TR" i="1"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p:txBody>
          <a:bodyPr>
            <a:normAutofit fontScale="85000" lnSpcReduction="20000"/>
          </a:bodyPr>
          <a:lstStyle/>
          <a:p>
            <a:pPr>
              <a:buClr>
                <a:schemeClr val="tx2"/>
              </a:buClr>
              <a:buFont typeface="Wingdings" pitchFamily="2" charset="2"/>
              <a:buChar char="v"/>
            </a:pPr>
            <a:r>
              <a:rPr lang="tr-TR" dirty="0" err="1" smtClean="0"/>
              <a:t>Gonadotropin</a:t>
            </a:r>
            <a:r>
              <a:rPr lang="tr-TR" dirty="0" smtClean="0"/>
              <a:t> salgılatıcı hormon (</a:t>
            </a:r>
            <a:r>
              <a:rPr lang="tr-TR" dirty="0" err="1" smtClean="0"/>
              <a:t>GnRH</a:t>
            </a:r>
            <a:r>
              <a:rPr lang="tr-TR" dirty="0" smtClean="0"/>
              <a:t>) hipofizden </a:t>
            </a:r>
            <a:r>
              <a:rPr lang="tr-TR" dirty="0" err="1" smtClean="0"/>
              <a:t>gonadotropinlerin</a:t>
            </a:r>
            <a:r>
              <a:rPr lang="tr-TR" dirty="0" smtClean="0"/>
              <a:t> </a:t>
            </a:r>
            <a:r>
              <a:rPr lang="tr-TR" dirty="0" err="1" smtClean="0"/>
              <a:t>salınımını</a:t>
            </a:r>
            <a:r>
              <a:rPr lang="tr-TR" dirty="0" smtClean="0"/>
              <a:t> düzenleyerek </a:t>
            </a:r>
            <a:r>
              <a:rPr lang="tr-TR" dirty="0" err="1" smtClean="0"/>
              <a:t>over</a:t>
            </a:r>
            <a:r>
              <a:rPr lang="tr-TR" dirty="0" smtClean="0"/>
              <a:t> </a:t>
            </a:r>
            <a:r>
              <a:rPr lang="tr-TR" dirty="0" err="1" smtClean="0"/>
              <a:t>steroid</a:t>
            </a:r>
            <a:r>
              <a:rPr lang="tr-TR" dirty="0" smtClean="0"/>
              <a:t> üretiminde rol alır. </a:t>
            </a:r>
          </a:p>
          <a:p>
            <a:pPr>
              <a:buClr>
                <a:schemeClr val="tx2"/>
              </a:buClr>
              <a:buFont typeface="Wingdings" pitchFamily="2" charset="2"/>
              <a:buChar char="v"/>
            </a:pPr>
            <a:r>
              <a:rPr lang="tr-TR" dirty="0" err="1" smtClean="0"/>
              <a:t>Over</a:t>
            </a:r>
            <a:r>
              <a:rPr lang="tr-TR" dirty="0" smtClean="0"/>
              <a:t> </a:t>
            </a:r>
            <a:r>
              <a:rPr lang="tr-TR" dirty="0" err="1" smtClean="0"/>
              <a:t>androjen</a:t>
            </a:r>
            <a:r>
              <a:rPr lang="tr-TR" dirty="0" smtClean="0"/>
              <a:t> üretimi LH bağımlıdır. </a:t>
            </a:r>
          </a:p>
          <a:p>
            <a:pPr>
              <a:buClr>
                <a:schemeClr val="tx2"/>
              </a:buClr>
              <a:buFont typeface="Wingdings" pitchFamily="2" charset="2"/>
              <a:buChar char="v"/>
            </a:pPr>
            <a:r>
              <a:rPr lang="tr-TR" i="1" dirty="0" err="1" smtClean="0"/>
              <a:t>Over</a:t>
            </a:r>
            <a:r>
              <a:rPr lang="tr-TR" i="1" dirty="0" smtClean="0"/>
              <a:t> kaynaklı şiddetli </a:t>
            </a:r>
            <a:r>
              <a:rPr lang="tr-TR" i="1" dirty="0" err="1" smtClean="0"/>
              <a:t>hiperandrojenizm</a:t>
            </a:r>
            <a:r>
              <a:rPr lang="tr-TR" i="1" dirty="0" smtClean="0"/>
              <a:t> olgularının diğer tedavilerle yeterli cevap alınamayan özel bir grubunda</a:t>
            </a:r>
            <a:r>
              <a:rPr lang="tr-TR" dirty="0" smtClean="0"/>
              <a:t> (PKOS veya </a:t>
            </a:r>
            <a:r>
              <a:rPr lang="tr-TR" dirty="0" err="1" smtClean="0"/>
              <a:t>hipertekozis</a:t>
            </a:r>
            <a:r>
              <a:rPr lang="tr-TR" dirty="0" smtClean="0"/>
              <a:t>) </a:t>
            </a:r>
            <a:r>
              <a:rPr lang="tr-TR" i="1" dirty="0" smtClean="0"/>
              <a:t>kullanılabilir</a:t>
            </a:r>
          </a:p>
          <a:p>
            <a:pPr>
              <a:buClr>
                <a:schemeClr val="tx2"/>
              </a:buClr>
              <a:buFont typeface="Wingdings" pitchFamily="2" charset="2"/>
              <a:buChar char="v"/>
            </a:pPr>
            <a:r>
              <a:rPr lang="tr-TR" dirty="0" smtClean="0"/>
              <a:t>Bu tedavi ile </a:t>
            </a:r>
            <a:r>
              <a:rPr lang="tr-TR" dirty="0" err="1" smtClean="0"/>
              <a:t>neoplazm</a:t>
            </a:r>
            <a:r>
              <a:rPr lang="tr-TR" dirty="0" smtClean="0"/>
              <a:t> kaynaklı </a:t>
            </a:r>
            <a:r>
              <a:rPr lang="tr-TR" dirty="0" err="1" smtClean="0"/>
              <a:t>androjen</a:t>
            </a:r>
            <a:r>
              <a:rPr lang="tr-TR" dirty="0" smtClean="0"/>
              <a:t> artışı baskılanamaz ama bazı vaka yayınlarında kısmen cevap verdiği bildirilmektedir</a:t>
            </a:r>
            <a:r>
              <a:rPr lang="tr-TR" i="1" dirty="0" smtClean="0"/>
              <a:t> </a:t>
            </a:r>
          </a:p>
          <a:p>
            <a:pPr>
              <a:buClr>
                <a:schemeClr val="tx2"/>
              </a:buClr>
              <a:buFont typeface="Wingdings" pitchFamily="2" charset="2"/>
              <a:buChar char="v"/>
            </a:pPr>
            <a:r>
              <a:rPr lang="tr-TR" dirty="0" smtClean="0"/>
              <a:t> </a:t>
            </a:r>
            <a:r>
              <a:rPr lang="tr-TR" dirty="0" err="1" smtClean="0"/>
              <a:t>Androjen</a:t>
            </a:r>
            <a:r>
              <a:rPr lang="tr-TR" dirty="0" smtClean="0"/>
              <a:t> salgılayan bir </a:t>
            </a:r>
            <a:r>
              <a:rPr lang="tr-TR" dirty="0" err="1" smtClean="0"/>
              <a:t>ovarian</a:t>
            </a:r>
            <a:r>
              <a:rPr lang="tr-TR" dirty="0" smtClean="0"/>
              <a:t> </a:t>
            </a:r>
            <a:r>
              <a:rPr lang="tr-TR" dirty="0" err="1" smtClean="0"/>
              <a:t>neoplazm</a:t>
            </a:r>
            <a:r>
              <a:rPr lang="tr-TR" dirty="0" smtClean="0"/>
              <a:t> olmadığı klinik ve radyolojik olarak ekarte edilmelidir. </a:t>
            </a:r>
          </a:p>
          <a:p>
            <a:pPr>
              <a:buClr>
                <a:schemeClr val="tx2"/>
              </a:buClr>
              <a:buFont typeface="Wingdings" pitchFamily="2" charset="2"/>
              <a:buChar char="v"/>
            </a:pP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solidFill>
        </p:spPr>
        <p:txBody>
          <a:bodyPr/>
          <a:lstStyle/>
          <a:p>
            <a:r>
              <a:rPr lang="tr-TR" dirty="0" smtClean="0">
                <a:solidFill>
                  <a:schemeClr val="bg1"/>
                </a:solidFill>
              </a:rPr>
              <a:t>FG skorunda azalma (%)</a:t>
            </a:r>
            <a:endParaRPr lang="tr-TR" dirty="0">
              <a:solidFill>
                <a:schemeClr val="bg1"/>
              </a:solidFill>
            </a:endParaRPr>
          </a:p>
        </p:txBody>
      </p:sp>
      <p:graphicFrame>
        <p:nvGraphicFramePr>
          <p:cNvPr id="6" name="5 Grafik"/>
          <p:cNvGraphicFramePr/>
          <p:nvPr/>
        </p:nvGraphicFramePr>
        <p:xfrm>
          <a:off x="899592" y="1844824"/>
          <a:ext cx="729647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6 Dikdörtgen"/>
          <p:cNvSpPr/>
          <p:nvPr/>
        </p:nvSpPr>
        <p:spPr>
          <a:xfrm>
            <a:off x="4139952" y="6093296"/>
            <a:ext cx="4572000" cy="369332"/>
          </a:xfrm>
          <a:prstGeom prst="rect">
            <a:avLst/>
          </a:prstGeom>
        </p:spPr>
        <p:txBody>
          <a:bodyPr>
            <a:spAutoFit/>
          </a:bodyPr>
          <a:lstStyle/>
          <a:p>
            <a:r>
              <a:rPr lang="tr-TR" dirty="0" err="1" smtClean="0"/>
              <a:t>Pazos</a:t>
            </a:r>
            <a:r>
              <a:rPr lang="tr-TR" dirty="0" smtClean="0"/>
              <a:t>, F. </a:t>
            </a:r>
            <a:r>
              <a:rPr lang="tr-TR" dirty="0" err="1" smtClean="0"/>
              <a:t>Fertil</a:t>
            </a:r>
            <a:r>
              <a:rPr lang="tr-TR" dirty="0" smtClean="0"/>
              <a:t> Steril 1999;71:122.</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6491064" cy="1143000"/>
          </a:xfrm>
          <a:solidFill>
            <a:schemeClr val="tx2"/>
          </a:solidFill>
        </p:spPr>
        <p:txBody>
          <a:bodyPr>
            <a:normAutofit fontScale="90000"/>
          </a:bodyPr>
          <a:lstStyle/>
          <a:p>
            <a:r>
              <a:rPr lang="tr-TR" dirty="0" err="1">
                <a:solidFill>
                  <a:schemeClr val="bg1"/>
                </a:solidFill>
              </a:rPr>
              <a:t>Androjenik</a:t>
            </a:r>
            <a:r>
              <a:rPr lang="tr-TR" dirty="0">
                <a:solidFill>
                  <a:schemeClr val="bg1"/>
                </a:solidFill>
              </a:rPr>
              <a:t> Semptomları Düzeltilmesinde LOD Yeri </a:t>
            </a:r>
          </a:p>
        </p:txBody>
      </p:sp>
      <p:sp>
        <p:nvSpPr>
          <p:cNvPr id="37891" name="Rectangle 3"/>
          <p:cNvSpPr>
            <a:spLocks noGrp="1" noChangeArrowheads="1"/>
          </p:cNvSpPr>
          <p:nvPr>
            <p:ph type="body" idx="1"/>
          </p:nvPr>
        </p:nvSpPr>
        <p:spPr/>
        <p:txBody>
          <a:bodyPr/>
          <a:lstStyle/>
          <a:p>
            <a:pPr>
              <a:buClr>
                <a:schemeClr val="tx2"/>
              </a:buClr>
              <a:buFont typeface="Wingdings" pitchFamily="2" charset="2"/>
              <a:buChar char="v"/>
            </a:pPr>
            <a:r>
              <a:rPr lang="tr-TR" dirty="0" err="1"/>
              <a:t>Konsensus</a:t>
            </a:r>
            <a:r>
              <a:rPr lang="tr-TR" dirty="0"/>
              <a:t> yok</a:t>
            </a:r>
          </a:p>
          <a:p>
            <a:pPr>
              <a:buClr>
                <a:schemeClr val="tx2"/>
              </a:buClr>
              <a:buFont typeface="Wingdings" pitchFamily="2" charset="2"/>
              <a:buChar char="v"/>
            </a:pPr>
            <a:r>
              <a:rPr lang="tr-TR" dirty="0"/>
              <a:t>Uzun süreli etkinlik avantajıdır.</a:t>
            </a:r>
          </a:p>
          <a:p>
            <a:pPr>
              <a:buClr>
                <a:schemeClr val="tx2"/>
              </a:buClr>
              <a:buFont typeface="Wingdings" pitchFamily="2" charset="2"/>
              <a:buChar char="v"/>
            </a:pPr>
            <a:r>
              <a:rPr lang="tr-TR" dirty="0"/>
              <a:t>Daha fazla </a:t>
            </a:r>
            <a:r>
              <a:rPr lang="tr-TR" dirty="0" err="1"/>
              <a:t>puncture</a:t>
            </a:r>
            <a:r>
              <a:rPr lang="tr-TR" dirty="0"/>
              <a:t> veya </a:t>
            </a:r>
            <a:r>
              <a:rPr lang="tr-TR" dirty="0" err="1"/>
              <a:t>overyan</a:t>
            </a:r>
            <a:r>
              <a:rPr lang="tr-TR" dirty="0"/>
              <a:t> </a:t>
            </a:r>
            <a:r>
              <a:rPr lang="tr-TR" dirty="0" err="1"/>
              <a:t>wedge</a:t>
            </a:r>
            <a:r>
              <a:rPr lang="tr-TR" dirty="0"/>
              <a:t> rezeksiyon veya </a:t>
            </a:r>
            <a:r>
              <a:rPr lang="tr-TR" dirty="0" err="1"/>
              <a:t>unilateral</a:t>
            </a:r>
            <a:r>
              <a:rPr lang="tr-TR" dirty="0"/>
              <a:t> </a:t>
            </a:r>
            <a:r>
              <a:rPr lang="tr-TR" dirty="0" err="1"/>
              <a:t>ooferektomi</a:t>
            </a:r>
            <a:r>
              <a:rPr lang="tr-TR" dirty="0"/>
              <a:t> gerekli</a:t>
            </a:r>
          </a:p>
          <a:p>
            <a:pPr>
              <a:buClr>
                <a:schemeClr val="tx2"/>
              </a:buClr>
              <a:buFont typeface="Wingdings" pitchFamily="2" charset="2"/>
              <a:buChar char="v"/>
            </a:pPr>
            <a:r>
              <a:rPr lang="tr-TR" dirty="0"/>
              <a:t>Diğer nedenle yapılmış operasyonlarda </a:t>
            </a:r>
            <a:r>
              <a:rPr lang="tr-TR" dirty="0" err="1"/>
              <a:t>hirsutizmi</a:t>
            </a:r>
            <a:r>
              <a:rPr lang="tr-TR" dirty="0"/>
              <a:t> olan vakalarda uygulanabilir.</a:t>
            </a:r>
          </a:p>
          <a:p>
            <a:pPr>
              <a:buClr>
                <a:schemeClr val="tx2"/>
              </a:buClr>
              <a:buFont typeface="Wingdings" pitchFamily="2" charset="2"/>
              <a:buChar char="v"/>
            </a:pPr>
            <a:r>
              <a:rPr lang="tr-TR" dirty="0" err="1"/>
              <a:t>Premature</a:t>
            </a:r>
            <a:r>
              <a:rPr lang="tr-TR" dirty="0"/>
              <a:t> </a:t>
            </a:r>
            <a:r>
              <a:rPr lang="tr-TR" dirty="0" err="1"/>
              <a:t>overyan</a:t>
            </a:r>
            <a:r>
              <a:rPr lang="tr-TR" dirty="0"/>
              <a:t> yetmezlik !!!</a:t>
            </a:r>
          </a:p>
          <a:p>
            <a:pPr>
              <a:buClr>
                <a:schemeClr val="tx2"/>
              </a:buClr>
              <a:buFont typeface="Wingdings" pitchFamily="2" charset="2"/>
              <a:buChar char="v"/>
            </a:pPr>
            <a:endParaRPr lang="tr-TR" dirty="0"/>
          </a:p>
        </p:txBody>
      </p:sp>
      <p:pic>
        <p:nvPicPr>
          <p:cNvPr id="4" name="Picture 4"/>
          <p:cNvPicPr>
            <a:picLocks noChangeAspect="1" noChangeArrowheads="1"/>
          </p:cNvPicPr>
          <p:nvPr/>
        </p:nvPicPr>
        <p:blipFill>
          <a:blip r:embed="rId2" cstate="print"/>
          <a:srcRect/>
          <a:stretch>
            <a:fillRect/>
          </a:stretch>
        </p:blipFill>
        <p:spPr bwMode="auto">
          <a:xfrm>
            <a:off x="7049484" y="0"/>
            <a:ext cx="2094516" cy="1711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Desktop\Adsız.png"/>
          <p:cNvPicPr>
            <a:picLocks noChangeAspect="1" noChangeArrowheads="1"/>
          </p:cNvPicPr>
          <p:nvPr/>
        </p:nvPicPr>
        <p:blipFill>
          <a:blip r:embed="rId3" cstate="print"/>
          <a:srcRect/>
          <a:stretch>
            <a:fillRect/>
          </a:stretch>
        </p:blipFill>
        <p:spPr bwMode="auto">
          <a:xfrm>
            <a:off x="140799" y="548680"/>
            <a:ext cx="8860815" cy="5760640"/>
          </a:xfrm>
          <a:prstGeom prst="rect">
            <a:avLst/>
          </a:prstGeom>
          <a:noFill/>
          <a:ln w="76200">
            <a:solidFill>
              <a:schemeClr val="tx2"/>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7" name="Picture 5" descr="ncpendmet0789-f2"/>
          <p:cNvPicPr>
            <a:picLocks noChangeAspect="1" noChangeArrowheads="1"/>
          </p:cNvPicPr>
          <p:nvPr/>
        </p:nvPicPr>
        <p:blipFill>
          <a:blip r:embed="rId3" cstate="print"/>
          <a:srcRect/>
          <a:stretch>
            <a:fillRect/>
          </a:stretch>
        </p:blipFill>
        <p:spPr bwMode="auto">
          <a:xfrm>
            <a:off x="683568" y="980728"/>
            <a:ext cx="6984131" cy="4825400"/>
          </a:xfrm>
          <a:prstGeom prst="rect">
            <a:avLst/>
          </a:prstGeom>
          <a:noFill/>
        </p:spPr>
      </p:pic>
      <p:sp>
        <p:nvSpPr>
          <p:cNvPr id="233478" name="Rectangle 6"/>
          <p:cNvSpPr>
            <a:spLocks noChangeArrowheads="1"/>
          </p:cNvSpPr>
          <p:nvPr/>
        </p:nvSpPr>
        <p:spPr bwMode="auto">
          <a:xfrm>
            <a:off x="467544" y="260648"/>
            <a:ext cx="8208912" cy="648072"/>
          </a:xfrm>
          <a:prstGeom prst="rect">
            <a:avLst/>
          </a:prstGeom>
          <a:solidFill>
            <a:schemeClr val="tx2"/>
          </a:solidFill>
          <a:ln w="9525">
            <a:noFill/>
            <a:miter lim="800000"/>
            <a:headEnd/>
            <a:tailEnd/>
          </a:ln>
          <a:effectLst/>
        </p:spPr>
        <p:txBody>
          <a:bodyPr wrap="square">
            <a:spAutoFit/>
          </a:bodyPr>
          <a:lstStyle/>
          <a:p>
            <a:pPr algn="ctr"/>
            <a:r>
              <a:rPr lang="tr-TR" sz="3600" b="1" dirty="0" err="1">
                <a:solidFill>
                  <a:schemeClr val="bg1"/>
                </a:solidFill>
              </a:rPr>
              <a:t>Ferriman</a:t>
            </a:r>
            <a:r>
              <a:rPr lang="tr-TR" sz="3600" b="1" dirty="0">
                <a:solidFill>
                  <a:schemeClr val="bg1"/>
                </a:solidFill>
              </a:rPr>
              <a:t>-</a:t>
            </a:r>
            <a:r>
              <a:rPr lang="tr-TR" sz="3600" b="1" dirty="0" err="1">
                <a:solidFill>
                  <a:schemeClr val="bg1"/>
                </a:solidFill>
              </a:rPr>
              <a:t>Galloway</a:t>
            </a:r>
            <a:r>
              <a:rPr lang="tr-TR" sz="3600" b="1" dirty="0">
                <a:solidFill>
                  <a:schemeClr val="bg1"/>
                </a:solidFill>
              </a:rPr>
              <a:t> (F-G) sınıflaması</a:t>
            </a:r>
          </a:p>
        </p:txBody>
      </p:sp>
      <p:pic>
        <p:nvPicPr>
          <p:cNvPr id="233480" name="Picture 8" descr="hirsurism-2"/>
          <p:cNvPicPr>
            <a:picLocks noChangeAspect="1" noChangeArrowheads="1"/>
          </p:cNvPicPr>
          <p:nvPr/>
        </p:nvPicPr>
        <p:blipFill>
          <a:blip r:embed="rId4" cstate="print"/>
          <a:srcRect/>
          <a:stretch>
            <a:fillRect/>
          </a:stretch>
        </p:blipFill>
        <p:spPr bwMode="auto">
          <a:xfrm>
            <a:off x="4572000" y="5445224"/>
            <a:ext cx="1512168" cy="1412776"/>
          </a:xfrm>
          <a:prstGeom prst="rect">
            <a:avLst/>
          </a:prstGeom>
          <a:noFill/>
        </p:spPr>
      </p:pic>
      <p:pic>
        <p:nvPicPr>
          <p:cNvPr id="233482" name="Picture 10" descr="ncpendmet0789-f1"/>
          <p:cNvPicPr>
            <a:picLocks noChangeAspect="1" noChangeArrowheads="1"/>
          </p:cNvPicPr>
          <p:nvPr/>
        </p:nvPicPr>
        <p:blipFill>
          <a:blip r:embed="rId5" cstate="print"/>
          <a:srcRect/>
          <a:stretch>
            <a:fillRect/>
          </a:stretch>
        </p:blipFill>
        <p:spPr bwMode="auto">
          <a:xfrm>
            <a:off x="6321425" y="5505450"/>
            <a:ext cx="2822575" cy="1352550"/>
          </a:xfrm>
          <a:prstGeom prst="rect">
            <a:avLst/>
          </a:prstGeom>
          <a:noFill/>
        </p:spPr>
      </p:pic>
      <p:sp>
        <p:nvSpPr>
          <p:cNvPr id="6" name="5 Dikdörtgen"/>
          <p:cNvSpPr/>
          <p:nvPr/>
        </p:nvSpPr>
        <p:spPr>
          <a:xfrm>
            <a:off x="683568" y="6165304"/>
            <a:ext cx="3528392" cy="523220"/>
          </a:xfrm>
          <a:prstGeom prst="rect">
            <a:avLst/>
          </a:prstGeom>
        </p:spPr>
        <p:txBody>
          <a:bodyPr wrap="square">
            <a:spAutoFit/>
          </a:bodyPr>
          <a:lstStyle/>
          <a:p>
            <a:r>
              <a:rPr lang="tr-TR" sz="2800" dirty="0" err="1"/>
              <a:t>hirsutism</a:t>
            </a:r>
            <a:r>
              <a:rPr lang="tr-TR" sz="2800" dirty="0"/>
              <a:t> </a:t>
            </a:r>
            <a:r>
              <a:rPr lang="tr-TR" sz="2800" dirty="0" err="1" smtClean="0"/>
              <a:t>score</a:t>
            </a:r>
            <a:r>
              <a:rPr lang="tr-TR" sz="2800" dirty="0" smtClean="0"/>
              <a:t> ≥ 8</a:t>
            </a:r>
            <a:endParaRPr lang="tr-T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solidFill>
            <a:schemeClr val="tx2"/>
          </a:solidFill>
        </p:spPr>
        <p:txBody>
          <a:bodyPr>
            <a:normAutofit fontScale="90000"/>
          </a:bodyPr>
          <a:lstStyle/>
          <a:p>
            <a:r>
              <a:rPr lang="tr-TR" dirty="0">
                <a:solidFill>
                  <a:schemeClr val="bg1"/>
                </a:solidFill>
              </a:rPr>
              <a:t>Adrenal kaynaklı </a:t>
            </a:r>
            <a:r>
              <a:rPr lang="tr-TR" dirty="0" err="1" smtClean="0">
                <a:solidFill>
                  <a:schemeClr val="bg1"/>
                </a:solidFill>
              </a:rPr>
              <a:t>hirsutismde</a:t>
            </a:r>
            <a:r>
              <a:rPr lang="tr-TR" dirty="0" smtClean="0">
                <a:solidFill>
                  <a:schemeClr val="bg1"/>
                </a:solidFill>
              </a:rPr>
              <a:t> tedavi </a:t>
            </a:r>
            <a:endParaRPr lang="tr-TR" dirty="0">
              <a:solidFill>
                <a:schemeClr val="bg1"/>
              </a:solidFill>
            </a:endParaRPr>
          </a:p>
        </p:txBody>
      </p:sp>
      <p:sp>
        <p:nvSpPr>
          <p:cNvPr id="214019" name="Rectangle 3"/>
          <p:cNvSpPr>
            <a:spLocks noGrp="1" noChangeArrowheads="1"/>
          </p:cNvSpPr>
          <p:nvPr>
            <p:ph type="body" idx="1"/>
          </p:nvPr>
        </p:nvSpPr>
        <p:spPr/>
        <p:txBody>
          <a:bodyPr/>
          <a:lstStyle/>
          <a:p>
            <a:r>
              <a:rPr lang="tr-TR" dirty="0" err="1"/>
              <a:t>Deksametazon</a:t>
            </a:r>
            <a:r>
              <a:rPr lang="tr-TR" dirty="0"/>
              <a:t>, gece 0.5 mg/gün, sabah </a:t>
            </a:r>
            <a:r>
              <a:rPr lang="tr-TR" dirty="0" err="1"/>
              <a:t>kortizolü</a:t>
            </a:r>
            <a:r>
              <a:rPr lang="tr-TR" dirty="0"/>
              <a:t> 3 </a:t>
            </a:r>
            <a:r>
              <a:rPr lang="tr-TR" dirty="0" err="1"/>
              <a:t>mikrog</a:t>
            </a:r>
            <a:r>
              <a:rPr lang="tr-TR" dirty="0"/>
              <a:t>/</a:t>
            </a:r>
            <a:r>
              <a:rPr lang="tr-TR" dirty="0" err="1"/>
              <a:t>dl’yi</a:t>
            </a:r>
            <a:r>
              <a:rPr lang="tr-TR" dirty="0"/>
              <a:t> geçmeyecek şekilde doz ayarlamaları yapılarak kullanılır. Bu düzey aşılırsa “</a:t>
            </a:r>
            <a:r>
              <a:rPr lang="tr-TR" dirty="0" err="1"/>
              <a:t>Cushing</a:t>
            </a:r>
            <a:r>
              <a:rPr lang="tr-TR" dirty="0"/>
              <a:t> Sendromu” gelişebilir.</a:t>
            </a:r>
          </a:p>
          <a:p>
            <a:r>
              <a:rPr lang="tr-TR" dirty="0"/>
              <a:t>Tümörlerde gerekli cerrahi ve medikal yaklaşım uygulanır.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nvGraphicFramePr>
        <p:xfrm>
          <a:off x="899592" y="1556792"/>
          <a:ext cx="705678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Başlık"/>
          <p:cNvSpPr>
            <a:spLocks noGrp="1"/>
          </p:cNvSpPr>
          <p:nvPr>
            <p:ph type="title"/>
          </p:nvPr>
        </p:nvSpPr>
        <p:spPr>
          <a:solidFill>
            <a:schemeClr val="tx2"/>
          </a:solidFill>
        </p:spPr>
        <p:txBody>
          <a:bodyPr/>
          <a:lstStyle/>
          <a:p>
            <a:r>
              <a:rPr lang="tr-TR" dirty="0" smtClean="0">
                <a:solidFill>
                  <a:schemeClr val="bg1"/>
                </a:solidFill>
              </a:rPr>
              <a:t>Menopoz </a:t>
            </a:r>
            <a:endParaRPr lang="tr-TR" dirty="0">
              <a:solidFill>
                <a:schemeClr val="bg1"/>
              </a:solidFill>
            </a:endParaRPr>
          </a:p>
        </p:txBody>
      </p:sp>
      <p:pic>
        <p:nvPicPr>
          <p:cNvPr id="2050" name="Picture 2"/>
          <p:cNvPicPr>
            <a:picLocks noChangeAspect="1" noChangeArrowheads="1"/>
          </p:cNvPicPr>
          <p:nvPr/>
        </p:nvPicPr>
        <p:blipFill>
          <a:blip r:embed="rId8" cstate="print"/>
          <a:srcRect/>
          <a:stretch>
            <a:fillRect/>
          </a:stretch>
        </p:blipFill>
        <p:spPr bwMode="auto">
          <a:xfrm>
            <a:off x="0" y="4787180"/>
            <a:ext cx="1796316" cy="2070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67544" y="352315"/>
            <a:ext cx="7776863" cy="5829507"/>
          </a:xfrm>
          <a:prstGeom prst="rect">
            <a:avLst/>
          </a:prstGeom>
          <a:noFill/>
          <a:ln w="9525">
            <a:noFill/>
            <a:miter lim="800000"/>
            <a:headEnd/>
            <a:tailEnd/>
          </a:ln>
        </p:spPr>
      </p:pic>
      <p:sp>
        <p:nvSpPr>
          <p:cNvPr id="3" name="2 Dikdörtgen"/>
          <p:cNvSpPr/>
          <p:nvPr/>
        </p:nvSpPr>
        <p:spPr>
          <a:xfrm>
            <a:off x="1115616" y="6237312"/>
            <a:ext cx="7704856" cy="369332"/>
          </a:xfrm>
          <a:prstGeom prst="rect">
            <a:avLst/>
          </a:prstGeom>
        </p:spPr>
        <p:txBody>
          <a:bodyPr wrap="square">
            <a:spAutoFit/>
          </a:bodyPr>
          <a:lstStyle/>
          <a:p>
            <a:pPr algn="r"/>
            <a:r>
              <a:rPr lang="tr-TR" dirty="0" err="1" smtClean="0"/>
              <a:t>Alpanes</a:t>
            </a:r>
            <a:r>
              <a:rPr lang="tr-TR" dirty="0" smtClean="0"/>
              <a:t> </a:t>
            </a:r>
            <a:r>
              <a:rPr lang="tr-TR" i="1" dirty="0" smtClean="0"/>
              <a:t>et al.</a:t>
            </a:r>
            <a:r>
              <a:rPr lang="tr-TR" dirty="0" smtClean="0"/>
              <a:t>  J </a:t>
            </a:r>
            <a:r>
              <a:rPr lang="tr-TR" dirty="0" err="1" smtClean="0"/>
              <a:t>Clin</a:t>
            </a:r>
            <a:r>
              <a:rPr lang="tr-TR" dirty="0" smtClean="0"/>
              <a:t> </a:t>
            </a:r>
            <a:r>
              <a:rPr lang="tr-TR" dirty="0" err="1" smtClean="0"/>
              <a:t>Endocrinol</a:t>
            </a:r>
            <a:r>
              <a:rPr lang="tr-TR" dirty="0" smtClean="0"/>
              <a:t> </a:t>
            </a:r>
            <a:r>
              <a:rPr lang="tr-TR" dirty="0" err="1" smtClean="0"/>
              <a:t>Metab</a:t>
            </a:r>
            <a:r>
              <a:rPr lang="tr-TR" dirty="0" smtClean="0"/>
              <a:t>, </a:t>
            </a:r>
            <a:r>
              <a:rPr lang="tr-TR" dirty="0" err="1" smtClean="0"/>
              <a:t>August</a:t>
            </a:r>
            <a:r>
              <a:rPr lang="tr-TR" dirty="0" smtClean="0"/>
              <a:t> 2012, 97(8):2584–2588</a:t>
            </a:r>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628800"/>
            <a:ext cx="8991600"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85800"/>
            <a:ext cx="8229600" cy="1143000"/>
          </a:xfrm>
          <a:solidFill>
            <a:srgbClr val="FF0000"/>
          </a:solidFill>
        </p:spPr>
        <p:txBody>
          <a:bodyPr/>
          <a:lstStyle/>
          <a:p>
            <a:r>
              <a:rPr lang="tr-TR" sz="6000" dirty="0" smtClean="0">
                <a:solidFill>
                  <a:schemeClr val="bg1"/>
                </a:solidFill>
              </a:rPr>
              <a:t>Akne </a:t>
            </a:r>
            <a:r>
              <a:rPr lang="tr-TR" sz="6000" dirty="0" err="1" smtClean="0">
                <a:solidFill>
                  <a:schemeClr val="bg1"/>
                </a:solidFill>
              </a:rPr>
              <a:t>vulgaris</a:t>
            </a:r>
            <a:r>
              <a:rPr lang="tr-TR" sz="6000"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a:xfrm>
            <a:off x="251520" y="2276872"/>
            <a:ext cx="8892480" cy="3849291"/>
          </a:xfrm>
        </p:spPr>
        <p:txBody>
          <a:bodyPr>
            <a:normAutofit fontScale="92500"/>
          </a:bodyPr>
          <a:lstStyle/>
          <a:p>
            <a:pPr>
              <a:lnSpc>
                <a:spcPct val="150000"/>
              </a:lnSpc>
              <a:buNone/>
            </a:pPr>
            <a:r>
              <a:rPr lang="tr-TR" dirty="0" smtClean="0"/>
              <a:t>	Özellikle ergenlik yaş grubundaki bireyleri etkileyen, </a:t>
            </a:r>
            <a:r>
              <a:rPr lang="tr-TR" dirty="0" err="1" smtClean="0"/>
              <a:t>etyolojisi</a:t>
            </a:r>
            <a:r>
              <a:rPr lang="tr-TR" dirty="0" smtClean="0"/>
              <a:t> </a:t>
            </a:r>
            <a:r>
              <a:rPr lang="tr-TR" dirty="0" err="1" smtClean="0"/>
              <a:t>multifaktöriyel</a:t>
            </a:r>
            <a:r>
              <a:rPr lang="tr-TR" dirty="0" smtClean="0"/>
              <a:t> olan, </a:t>
            </a:r>
            <a:r>
              <a:rPr lang="tr-TR" dirty="0" err="1" smtClean="0"/>
              <a:t>pilosebase</a:t>
            </a:r>
            <a:r>
              <a:rPr lang="tr-TR" dirty="0" smtClean="0"/>
              <a:t> birimin kronik </a:t>
            </a:r>
            <a:r>
              <a:rPr lang="tr-TR" dirty="0" err="1" smtClean="0"/>
              <a:t>inflamatuar</a:t>
            </a:r>
            <a:r>
              <a:rPr lang="tr-TR" dirty="0" smtClean="0"/>
              <a:t> bir hastalığı olup deride </a:t>
            </a:r>
            <a:r>
              <a:rPr lang="tr-TR" dirty="0" err="1" smtClean="0"/>
              <a:t>papül</a:t>
            </a:r>
            <a:r>
              <a:rPr lang="tr-TR" dirty="0" smtClean="0"/>
              <a:t>, püstül, </a:t>
            </a:r>
            <a:r>
              <a:rPr lang="tr-TR" dirty="0" err="1" smtClean="0"/>
              <a:t>komedon</a:t>
            </a:r>
            <a:r>
              <a:rPr lang="tr-TR" dirty="0" smtClean="0"/>
              <a:t> ve kistlerle seyreden kronik, sosyal ve psikolojik etkileri olan bir deri hastalığıdır.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0000"/>
          </a:solidFill>
        </p:spPr>
        <p:txBody>
          <a:bodyPr>
            <a:normAutofit/>
          </a:bodyPr>
          <a:lstStyle/>
          <a:p>
            <a:r>
              <a:rPr lang="tr-TR" sz="6000" dirty="0" smtClean="0">
                <a:solidFill>
                  <a:schemeClr val="bg1"/>
                </a:solidFill>
              </a:rPr>
              <a:t>AKNE </a:t>
            </a:r>
            <a:r>
              <a:rPr lang="tr-TR" sz="6000" dirty="0" err="1" smtClean="0">
                <a:solidFill>
                  <a:schemeClr val="bg1"/>
                </a:solidFill>
              </a:rPr>
              <a:t>Patogenez</a:t>
            </a:r>
            <a:r>
              <a:rPr lang="tr-TR" sz="6000" dirty="0" smtClean="0">
                <a:solidFill>
                  <a:schemeClr val="bg1"/>
                </a:solidFill>
              </a:rPr>
              <a:t> </a:t>
            </a:r>
            <a:endParaRPr lang="tr-TR" sz="6000" dirty="0">
              <a:solidFill>
                <a:schemeClr val="bg1"/>
              </a:solidFill>
            </a:endParaRPr>
          </a:p>
        </p:txBody>
      </p:sp>
      <p:sp>
        <p:nvSpPr>
          <p:cNvPr id="3" name="İçerik Yer Tutucusu 2"/>
          <p:cNvSpPr>
            <a:spLocks noGrp="1"/>
          </p:cNvSpPr>
          <p:nvPr>
            <p:ph idx="1"/>
          </p:nvPr>
        </p:nvSpPr>
        <p:spPr>
          <a:xfrm>
            <a:off x="611560" y="2492896"/>
            <a:ext cx="8229600" cy="4525963"/>
          </a:xfrm>
        </p:spPr>
        <p:txBody>
          <a:bodyPr>
            <a:normAutofit/>
          </a:bodyPr>
          <a:lstStyle/>
          <a:p>
            <a:pPr>
              <a:buClr>
                <a:srgbClr val="FF0000"/>
              </a:buClr>
              <a:buFont typeface="Wingdings" pitchFamily="2" charset="2"/>
              <a:buChar char="v"/>
            </a:pPr>
            <a:r>
              <a:rPr lang="tr-TR" dirty="0" smtClean="0"/>
              <a:t>S</a:t>
            </a:r>
            <a:r>
              <a:rPr lang="en-US" dirty="0" err="1" smtClean="0"/>
              <a:t>eba</a:t>
            </a:r>
            <a:r>
              <a:rPr lang="tr-TR" dirty="0" smtClean="0"/>
              <a:t>se </a:t>
            </a:r>
            <a:r>
              <a:rPr lang="tr-TR" dirty="0" err="1" smtClean="0"/>
              <a:t>gland</a:t>
            </a:r>
            <a:r>
              <a:rPr lang="tr-TR" dirty="0" smtClean="0"/>
              <a:t> </a:t>
            </a:r>
            <a:r>
              <a:rPr lang="tr-TR" dirty="0" err="1" smtClean="0"/>
              <a:t>hiperplazisi</a:t>
            </a:r>
            <a:endParaRPr lang="tr-TR" dirty="0" smtClean="0"/>
          </a:p>
          <a:p>
            <a:pPr>
              <a:buClr>
                <a:srgbClr val="FF0000"/>
              </a:buClr>
              <a:buFont typeface="Wingdings" pitchFamily="2" charset="2"/>
              <a:buChar char="v"/>
            </a:pPr>
            <a:r>
              <a:rPr lang="tr-TR" dirty="0" smtClean="0"/>
              <a:t>Değişmiş </a:t>
            </a:r>
            <a:r>
              <a:rPr lang="tr-TR" dirty="0" err="1" smtClean="0"/>
              <a:t>foliküler</a:t>
            </a:r>
            <a:r>
              <a:rPr lang="tr-TR" dirty="0" smtClean="0"/>
              <a:t> büyüme ve farklılaşma</a:t>
            </a:r>
          </a:p>
          <a:p>
            <a:pPr>
              <a:buClr>
                <a:srgbClr val="FF0000"/>
              </a:buClr>
              <a:buFont typeface="Wingdings" pitchFamily="2" charset="2"/>
              <a:buChar char="v"/>
            </a:pPr>
            <a:r>
              <a:rPr lang="tr-TR" dirty="0" err="1" smtClean="0"/>
              <a:t>Pilosebase</a:t>
            </a:r>
            <a:r>
              <a:rPr lang="tr-TR" dirty="0" smtClean="0"/>
              <a:t> </a:t>
            </a:r>
            <a:r>
              <a:rPr lang="tr-TR" dirty="0" err="1" smtClean="0"/>
              <a:t>ünitte</a:t>
            </a:r>
            <a:r>
              <a:rPr lang="tr-TR" dirty="0" smtClean="0"/>
              <a:t> </a:t>
            </a:r>
            <a:r>
              <a:rPr lang="en-US" dirty="0" err="1" smtClean="0"/>
              <a:t>Propionibacterium</a:t>
            </a:r>
            <a:r>
              <a:rPr lang="tr-TR" dirty="0" smtClean="0"/>
              <a:t> </a:t>
            </a:r>
            <a:r>
              <a:rPr lang="en-US" dirty="0" smtClean="0"/>
              <a:t>acne</a:t>
            </a:r>
            <a:r>
              <a:rPr lang="tr-TR" dirty="0" smtClean="0"/>
              <a:t> </a:t>
            </a:r>
            <a:r>
              <a:rPr lang="tr-TR" dirty="0" err="1" smtClean="0"/>
              <a:t>kolonizasyonu</a:t>
            </a:r>
            <a:endParaRPr lang="tr-TR" dirty="0" smtClean="0"/>
          </a:p>
          <a:p>
            <a:pPr>
              <a:buClr>
                <a:srgbClr val="FF0000"/>
              </a:buClr>
              <a:buFont typeface="Wingdings" pitchFamily="2" charset="2"/>
              <a:buChar char="v"/>
            </a:pPr>
            <a:r>
              <a:rPr lang="tr-TR" dirty="0" err="1" smtClean="0"/>
              <a:t>Enflamasyon</a:t>
            </a:r>
            <a:endParaRPr lang="tr-TR" dirty="0" smtClean="0"/>
          </a:p>
          <a:p>
            <a:pPr>
              <a:buClr>
                <a:srgbClr val="FF0000"/>
              </a:buClr>
              <a:buFont typeface="Wingdings" pitchFamily="2" charset="2"/>
              <a:buChar char="v"/>
            </a:pPr>
            <a:r>
              <a:rPr lang="tr-TR" dirty="0" err="1" smtClean="0"/>
              <a:t>Pilosebase</a:t>
            </a:r>
            <a:r>
              <a:rPr lang="tr-TR" dirty="0" smtClean="0"/>
              <a:t> </a:t>
            </a:r>
            <a:r>
              <a:rPr lang="tr-TR" dirty="0" err="1" smtClean="0"/>
              <a:t>ünit</a:t>
            </a:r>
            <a:r>
              <a:rPr lang="tr-TR" dirty="0" smtClean="0"/>
              <a:t> ağzında blokaj.</a:t>
            </a:r>
            <a:endParaRPr lang="tr-TR" dirty="0"/>
          </a:p>
        </p:txBody>
      </p:sp>
      <p:sp>
        <p:nvSpPr>
          <p:cNvPr id="4" name="3 Dikdörtgen"/>
          <p:cNvSpPr/>
          <p:nvPr/>
        </p:nvSpPr>
        <p:spPr>
          <a:xfrm>
            <a:off x="683568" y="1340768"/>
            <a:ext cx="7704856" cy="954107"/>
          </a:xfrm>
          <a:prstGeom prst="rect">
            <a:avLst/>
          </a:prstGeom>
        </p:spPr>
        <p:txBody>
          <a:bodyPr wrap="square">
            <a:spAutoFit/>
          </a:bodyPr>
          <a:lstStyle/>
          <a:p>
            <a:r>
              <a:rPr lang="tr-TR" sz="2800" b="1" dirty="0" smtClean="0"/>
              <a:t>Akne </a:t>
            </a:r>
            <a:r>
              <a:rPr lang="tr-TR" sz="2800" b="1" dirty="0" err="1" smtClean="0"/>
              <a:t>vulgaris</a:t>
            </a:r>
            <a:r>
              <a:rPr lang="tr-TR" sz="2800" b="1" dirty="0" smtClean="0"/>
              <a:t> nedeni tam olarak bilinmemekle birlikte </a:t>
            </a:r>
            <a:r>
              <a:rPr lang="tr-TR" sz="2800" b="1" dirty="0" err="1" smtClean="0"/>
              <a:t>multifaktöriyel</a:t>
            </a:r>
            <a:r>
              <a:rPr lang="tr-TR" sz="2800" b="1" dirty="0" smtClean="0"/>
              <a:t> bir hastalıktır.</a:t>
            </a:r>
            <a:endParaRPr lang="tr-TR" sz="2800" b="1" dirty="0"/>
          </a:p>
        </p:txBody>
      </p:sp>
    </p:spTree>
    <p:extLst>
      <p:ext uri="{BB962C8B-B14F-4D97-AF65-F5344CB8AC3E}">
        <p14:creationId xmlns:p14="http://schemas.microsoft.com/office/powerpoint/2010/main" xmlns="" val="1730616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306732" cy="4286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ttp://1.bp.blogspot.com/_ev0ktZdxFqA/TR_cmnrLs7I/AAAAAAAAAVM/ygLxJ5mpyz8/s1600/ace02.jpg"/>
          <p:cNvPicPr>
            <a:picLocks noChangeAspect="1" noChangeArrowheads="1"/>
          </p:cNvPicPr>
          <p:nvPr/>
        </p:nvPicPr>
        <p:blipFill>
          <a:blip r:embed="rId3" cstate="print"/>
          <a:srcRect/>
          <a:stretch>
            <a:fillRect/>
          </a:stretch>
        </p:blipFill>
        <p:spPr bwMode="auto">
          <a:xfrm>
            <a:off x="0" y="4032584"/>
            <a:ext cx="9144000" cy="2825416"/>
          </a:xfrm>
          <a:prstGeom prst="rect">
            <a:avLst/>
          </a:prstGeom>
          <a:noFill/>
        </p:spPr>
      </p:pic>
      <p:pic>
        <p:nvPicPr>
          <p:cNvPr id="6" name="Picture 2" descr="http://www.aafp.org/afp/20001015/1823_f1.gif"/>
          <p:cNvPicPr>
            <a:picLocks noChangeAspect="1" noChangeArrowheads="1"/>
          </p:cNvPicPr>
          <p:nvPr/>
        </p:nvPicPr>
        <p:blipFill>
          <a:blip r:embed="rId4" cstate="print"/>
          <a:srcRect/>
          <a:stretch>
            <a:fillRect/>
          </a:stretch>
        </p:blipFill>
        <p:spPr bwMode="auto">
          <a:xfrm>
            <a:off x="4357686" y="0"/>
            <a:ext cx="4974488" cy="4214818"/>
          </a:xfrm>
          <a:prstGeom prst="rect">
            <a:avLst/>
          </a:prstGeom>
          <a:noFill/>
        </p:spPr>
      </p:pic>
    </p:spTree>
    <p:extLst>
      <p:ext uri="{BB962C8B-B14F-4D97-AF65-F5344CB8AC3E}">
        <p14:creationId xmlns:p14="http://schemas.microsoft.com/office/powerpoint/2010/main" xmlns="" val="16784603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v"/>
            </a:pPr>
            <a:r>
              <a:rPr lang="tr-TR" dirty="0" smtClean="0"/>
              <a:t>Artmış </a:t>
            </a:r>
            <a:r>
              <a:rPr lang="tr-TR" dirty="0" err="1" smtClean="0"/>
              <a:t>sebum</a:t>
            </a:r>
            <a:r>
              <a:rPr lang="tr-TR" dirty="0" smtClean="0"/>
              <a:t> üretimi başlıca </a:t>
            </a:r>
            <a:r>
              <a:rPr lang="tr-TR" dirty="0" err="1" smtClean="0"/>
              <a:t>androjenik</a:t>
            </a:r>
            <a:r>
              <a:rPr lang="tr-TR" dirty="0" smtClean="0"/>
              <a:t> seks hormonları tarafından kontrol edilir.</a:t>
            </a:r>
          </a:p>
          <a:p>
            <a:pPr>
              <a:buClr>
                <a:srgbClr val="FF0000"/>
              </a:buClr>
              <a:buFont typeface="Wingdings" pitchFamily="2" charset="2"/>
              <a:buChar char="v"/>
            </a:pPr>
            <a:r>
              <a:rPr lang="tr-TR" dirty="0" err="1"/>
              <a:t>Androjenler</a:t>
            </a:r>
            <a:r>
              <a:rPr lang="tr-TR" dirty="0"/>
              <a:t> </a:t>
            </a:r>
            <a:r>
              <a:rPr lang="tr-TR" dirty="0" err="1"/>
              <a:t>foliküler</a:t>
            </a:r>
            <a:r>
              <a:rPr lang="tr-TR" dirty="0"/>
              <a:t> </a:t>
            </a:r>
            <a:r>
              <a:rPr lang="tr-TR" dirty="0" err="1"/>
              <a:t>keratozisi</a:t>
            </a:r>
            <a:r>
              <a:rPr lang="tr-TR" dirty="0"/>
              <a:t> artırır ve </a:t>
            </a:r>
            <a:r>
              <a:rPr lang="tr-TR" dirty="0" err="1"/>
              <a:t>sebum</a:t>
            </a:r>
            <a:r>
              <a:rPr lang="tr-TR" dirty="0"/>
              <a:t> yapımını </a:t>
            </a:r>
            <a:r>
              <a:rPr lang="tr-TR" dirty="0" smtClean="0"/>
              <a:t>etkiler.</a:t>
            </a:r>
          </a:p>
          <a:p>
            <a:pPr>
              <a:buClr>
                <a:srgbClr val="FF0000"/>
              </a:buClr>
              <a:buFont typeface="Wingdings" pitchFamily="2" charset="2"/>
              <a:buChar char="v"/>
            </a:pPr>
            <a:r>
              <a:rPr lang="tr-TR" dirty="0" err="1" smtClean="0"/>
              <a:t>Sebum</a:t>
            </a:r>
            <a:r>
              <a:rPr lang="tr-TR" dirty="0" smtClean="0"/>
              <a:t> içermeyen akne yoktur. P </a:t>
            </a:r>
            <a:r>
              <a:rPr lang="tr-TR" dirty="0" err="1" smtClean="0"/>
              <a:t>acne</a:t>
            </a:r>
            <a:r>
              <a:rPr lang="tr-TR" dirty="0" smtClean="0"/>
              <a:t> için besin kaynağıdır.</a:t>
            </a:r>
          </a:p>
          <a:p>
            <a:pPr>
              <a:buClr>
                <a:srgbClr val="FF0000"/>
              </a:buClr>
              <a:buFont typeface="Wingdings" pitchFamily="2" charset="2"/>
              <a:buChar char="v"/>
            </a:pPr>
            <a:r>
              <a:rPr lang="tr-TR" dirty="0" smtClean="0"/>
              <a:t>Artmış </a:t>
            </a:r>
            <a:r>
              <a:rPr lang="tr-TR" dirty="0" err="1" smtClean="0"/>
              <a:t>sebum</a:t>
            </a:r>
            <a:r>
              <a:rPr lang="tr-TR" dirty="0" smtClean="0"/>
              <a:t> yapımı; ya artmış </a:t>
            </a:r>
            <a:r>
              <a:rPr lang="tr-TR" dirty="0" err="1" smtClean="0"/>
              <a:t>androjen</a:t>
            </a:r>
            <a:r>
              <a:rPr lang="tr-TR" dirty="0" smtClean="0"/>
              <a:t> miktarı veya </a:t>
            </a:r>
            <a:r>
              <a:rPr lang="tr-TR" dirty="0" err="1" smtClean="0"/>
              <a:t>filosebase</a:t>
            </a:r>
            <a:r>
              <a:rPr lang="tr-TR" dirty="0" smtClean="0"/>
              <a:t> </a:t>
            </a:r>
            <a:r>
              <a:rPr lang="tr-TR" dirty="0" err="1" smtClean="0"/>
              <a:t>ünitte</a:t>
            </a:r>
            <a:r>
              <a:rPr lang="tr-TR" dirty="0" smtClean="0"/>
              <a:t> </a:t>
            </a:r>
            <a:r>
              <a:rPr lang="tr-TR" dirty="0" err="1" smtClean="0"/>
              <a:t>androjenlere</a:t>
            </a:r>
            <a:r>
              <a:rPr lang="tr-TR" dirty="0" smtClean="0"/>
              <a:t> artmış duyarlılık sonucudur.</a:t>
            </a:r>
          </a:p>
          <a:p>
            <a:pPr>
              <a:buClr>
                <a:srgbClr val="FF0000"/>
              </a:buClr>
              <a:buFont typeface="Wingdings" pitchFamily="2" charset="2"/>
              <a:buChar char="v"/>
            </a:pPr>
            <a:endParaRPr lang="tr-TR" dirty="0"/>
          </a:p>
          <a:p>
            <a:pPr>
              <a:buClr>
                <a:srgbClr val="FF0000"/>
              </a:buClr>
              <a:buFont typeface="Wingdings" pitchFamily="2" charset="2"/>
              <a:buChar char="v"/>
            </a:pPr>
            <a:endParaRPr lang="tr-TR" dirty="0" smtClean="0"/>
          </a:p>
        </p:txBody>
      </p:sp>
      <p:sp>
        <p:nvSpPr>
          <p:cNvPr id="4" name="Başlık 1"/>
          <p:cNvSpPr>
            <a:spLocks noGrp="1"/>
          </p:cNvSpPr>
          <p:nvPr>
            <p:ph type="title"/>
          </p:nvPr>
        </p:nvSpPr>
        <p:spPr>
          <a:solidFill>
            <a:srgbClr val="FF0000"/>
          </a:solidFill>
        </p:spPr>
        <p:txBody>
          <a:bodyPr>
            <a:normAutofit/>
          </a:bodyPr>
          <a:lstStyle/>
          <a:p>
            <a:r>
              <a:rPr lang="tr-TR" sz="6000" dirty="0" smtClean="0">
                <a:solidFill>
                  <a:schemeClr val="bg1"/>
                </a:solidFill>
              </a:rPr>
              <a:t>AKNE </a:t>
            </a:r>
            <a:r>
              <a:rPr lang="tr-TR" sz="6000" dirty="0" err="1" smtClean="0">
                <a:solidFill>
                  <a:schemeClr val="bg1"/>
                </a:solidFill>
              </a:rPr>
              <a:t>Patogenez</a:t>
            </a:r>
            <a:r>
              <a:rPr lang="tr-TR" sz="6000" dirty="0" smtClean="0">
                <a:solidFill>
                  <a:schemeClr val="bg1"/>
                </a:solidFill>
              </a:rPr>
              <a:t> </a:t>
            </a:r>
            <a:endParaRPr lang="tr-TR" sz="6000" dirty="0">
              <a:solidFill>
                <a:schemeClr val="bg1"/>
              </a:solidFill>
            </a:endParaRPr>
          </a:p>
        </p:txBody>
      </p:sp>
    </p:spTree>
    <p:extLst>
      <p:ext uri="{BB962C8B-B14F-4D97-AF65-F5344CB8AC3E}">
        <p14:creationId xmlns:p14="http://schemas.microsoft.com/office/powerpoint/2010/main" xmlns="" val="11143568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0000"/>
          </a:solidFill>
        </p:spPr>
        <p:txBody>
          <a:bodyPr>
            <a:normAutofit fontScale="90000"/>
          </a:bodyPr>
          <a:lstStyle/>
          <a:p>
            <a:r>
              <a:rPr lang="en-US" sz="1800" dirty="0" smtClean="0">
                <a:solidFill>
                  <a:schemeClr val="bg1"/>
                </a:solidFill>
              </a:rPr>
              <a:t/>
            </a:r>
            <a:br>
              <a:rPr lang="en-US" sz="1800" dirty="0" smtClean="0">
                <a:solidFill>
                  <a:schemeClr val="bg1"/>
                </a:solidFill>
              </a:rPr>
            </a:br>
            <a:r>
              <a:rPr lang="en-US" dirty="0" smtClean="0">
                <a:solidFill>
                  <a:schemeClr val="bg1"/>
                </a:solidFill>
              </a:rPr>
              <a:t>Treatment Options for Acne </a:t>
            </a:r>
            <a:r>
              <a:rPr lang="en-US" sz="1800" dirty="0" smtClean="0">
                <a:solidFill>
                  <a:schemeClr val="bg1"/>
                </a:solidFill>
              </a:rPr>
              <a:t/>
            </a:r>
            <a:br>
              <a:rPr lang="en-US" sz="1800" dirty="0" smtClean="0">
                <a:solidFill>
                  <a:schemeClr val="bg1"/>
                </a:solidFill>
              </a:rPr>
            </a:br>
            <a:endParaRPr lang="tr-TR" dirty="0">
              <a:solidFill>
                <a:schemeClr val="bg1"/>
              </a:solidFill>
            </a:endParaRPr>
          </a:p>
        </p:txBody>
      </p:sp>
      <p:graphicFrame>
        <p:nvGraphicFramePr>
          <p:cNvPr id="5" name="4 Tablo"/>
          <p:cNvGraphicFramePr>
            <a:graphicFrameLocks noGrp="1"/>
          </p:cNvGraphicFramePr>
          <p:nvPr/>
        </p:nvGraphicFramePr>
        <p:xfrm>
          <a:off x="214282" y="1556790"/>
          <a:ext cx="8715405" cy="5094131"/>
        </p:xfrm>
        <a:graphic>
          <a:graphicData uri="http://schemas.openxmlformats.org/drawingml/2006/table">
            <a:tbl>
              <a:tblPr/>
              <a:tblGrid>
                <a:gridCol w="2437360"/>
                <a:gridCol w="2437358"/>
                <a:gridCol w="2068061"/>
                <a:gridCol w="1772626"/>
              </a:tblGrid>
              <a:tr h="432050">
                <a:tc>
                  <a:txBody>
                    <a:bodyPr/>
                    <a:lstStyle/>
                    <a:p>
                      <a:r>
                        <a:rPr lang="tr-TR" sz="1800" b="1" dirty="0" err="1"/>
                        <a:t>Treatment</a:t>
                      </a:r>
                      <a:r>
                        <a:rPr lang="tr-TR" sz="1800" dirty="0"/>
                        <a:t> </a:t>
                      </a:r>
                    </a:p>
                  </a:txBody>
                  <a:tcPr marL="10740" marR="10740" marT="10740" marB="10740" anchor="b">
                    <a:lnL>
                      <a:noFill/>
                    </a:lnL>
                    <a:lnR>
                      <a:noFill/>
                    </a:lnR>
                    <a:lnT>
                      <a:noFill/>
                    </a:lnT>
                    <a:lnB>
                      <a:noFill/>
                    </a:lnB>
                    <a:solidFill>
                      <a:srgbClr val="E3DC91"/>
                    </a:solidFill>
                  </a:tcPr>
                </a:tc>
                <a:tc>
                  <a:txBody>
                    <a:bodyPr/>
                    <a:lstStyle/>
                    <a:p>
                      <a:r>
                        <a:rPr lang="tr-TR" sz="1800" b="1" dirty="0" err="1"/>
                        <a:t>Comedonal</a:t>
                      </a:r>
                      <a:r>
                        <a:rPr lang="tr-TR" sz="1800" b="1" dirty="0"/>
                        <a:t> </a:t>
                      </a:r>
                      <a:r>
                        <a:rPr lang="tr-TR" sz="1800" b="1" dirty="0" err="1"/>
                        <a:t>acne</a:t>
                      </a:r>
                      <a:r>
                        <a:rPr lang="tr-TR" sz="1800" dirty="0"/>
                        <a:t> </a:t>
                      </a:r>
                    </a:p>
                  </a:txBody>
                  <a:tcPr marL="10740" marR="10740" marT="10740" marB="10740" anchor="b">
                    <a:lnL>
                      <a:noFill/>
                    </a:lnL>
                    <a:lnR>
                      <a:noFill/>
                    </a:lnR>
                    <a:lnB>
                      <a:noFill/>
                    </a:lnB>
                    <a:solidFill>
                      <a:srgbClr val="E3DC91"/>
                    </a:solidFill>
                  </a:tcPr>
                </a:tc>
                <a:tc>
                  <a:txBody>
                    <a:bodyPr/>
                    <a:lstStyle/>
                    <a:p>
                      <a:r>
                        <a:rPr lang="tr-TR" sz="1800" b="1"/>
                        <a:t>Inflammatory acne</a:t>
                      </a:r>
                      <a:r>
                        <a:rPr lang="tr-TR" sz="1800"/>
                        <a:t> </a:t>
                      </a:r>
                    </a:p>
                  </a:txBody>
                  <a:tcPr marL="10740" marR="10740" marT="10740" marB="10740" anchor="b">
                    <a:lnL>
                      <a:noFill/>
                    </a:lnL>
                    <a:lnR>
                      <a:noFill/>
                    </a:lnR>
                    <a:lnB>
                      <a:noFill/>
                    </a:lnB>
                    <a:solidFill>
                      <a:srgbClr val="E3DC91"/>
                    </a:solidFill>
                  </a:tcPr>
                </a:tc>
                <a:tc>
                  <a:txBody>
                    <a:bodyPr/>
                    <a:lstStyle/>
                    <a:p>
                      <a:r>
                        <a:rPr lang="tr-TR" sz="1800" b="1" dirty="0" err="1"/>
                        <a:t>Nodulocystic</a:t>
                      </a:r>
                      <a:r>
                        <a:rPr lang="tr-TR" sz="1800" b="1" dirty="0"/>
                        <a:t> </a:t>
                      </a:r>
                      <a:r>
                        <a:rPr lang="tr-TR" sz="1800" b="1" dirty="0" err="1"/>
                        <a:t>acne</a:t>
                      </a:r>
                      <a:r>
                        <a:rPr lang="tr-TR" sz="1800" dirty="0"/>
                        <a:t> </a:t>
                      </a:r>
                    </a:p>
                  </a:txBody>
                  <a:tcPr marL="10740" marR="10740" marT="10740" marB="10740" anchor="b">
                    <a:lnL>
                      <a:noFill/>
                    </a:lnL>
                    <a:lnR>
                      <a:noFill/>
                    </a:lnR>
                    <a:lnB>
                      <a:noFill/>
                    </a:lnB>
                    <a:solidFill>
                      <a:srgbClr val="E3DC91"/>
                    </a:solidFill>
                  </a:tcPr>
                </a:tc>
              </a:tr>
              <a:tr h="306472">
                <a:tc>
                  <a:txBody>
                    <a:bodyPr/>
                    <a:lstStyle/>
                    <a:p>
                      <a:r>
                        <a:rPr lang="tr-TR" sz="1800" b="1" i="1" dirty="0" err="1"/>
                        <a:t>Topical</a:t>
                      </a:r>
                      <a:r>
                        <a:rPr lang="tr-TR" sz="1800" b="1" i="1" dirty="0"/>
                        <a:t> </a:t>
                      </a:r>
                      <a:r>
                        <a:rPr lang="tr-TR" sz="1800" b="1" i="1" dirty="0" err="1"/>
                        <a:t>therapy</a:t>
                      </a:r>
                      <a:endParaRPr lang="tr-TR" sz="1800" b="1" dirty="0"/>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dirty="0"/>
                        <a:t> </a:t>
                      </a:r>
                    </a:p>
                  </a:txBody>
                  <a:tcPr marL="10740" marR="10740" marT="10740" marB="10740">
                    <a:lnL>
                      <a:noFill/>
                    </a:lnL>
                    <a:lnR>
                      <a:noFill/>
                    </a:lnR>
                    <a:lnT>
                      <a:noFill/>
                    </a:lnT>
                    <a:lnB>
                      <a:noFill/>
                    </a:lnB>
                    <a:solidFill>
                      <a:srgbClr val="E3DC91"/>
                    </a:solidFill>
                  </a:tcPr>
                </a:tc>
              </a:tr>
              <a:tr h="306472">
                <a:tc>
                  <a:txBody>
                    <a:bodyPr/>
                    <a:lstStyle/>
                    <a:p>
                      <a:r>
                        <a:rPr lang="tr-TR" sz="1800"/>
                        <a:t>Salicylic acid (Keralyt)</a:t>
                      </a:r>
                    </a:p>
                  </a:txBody>
                  <a:tcPr marL="10740" marR="10740" marT="10740" marB="10740">
                    <a:lnL>
                      <a:noFill/>
                    </a:lnL>
                    <a:lnR>
                      <a:noFill/>
                    </a:lnR>
                    <a:lnT>
                      <a:noFill/>
                    </a:lnT>
                    <a:lnB>
                      <a:noFill/>
                    </a:lnB>
                    <a:solidFill>
                      <a:srgbClr val="E3DC91"/>
                    </a:solidFill>
                  </a:tcPr>
                </a:tc>
                <a:tc>
                  <a:txBody>
                    <a:bodyPr/>
                    <a:lstStyle/>
                    <a:p>
                      <a:r>
                        <a:rPr lang="tr-TR" sz="1800"/>
                        <a:t>X</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dirty="0"/>
                        <a:t> </a:t>
                      </a:r>
                    </a:p>
                  </a:txBody>
                  <a:tcPr marL="10740" marR="10740" marT="10740" marB="10740">
                    <a:lnL>
                      <a:noFill/>
                    </a:lnL>
                    <a:lnR>
                      <a:noFill/>
                    </a:lnR>
                    <a:lnT>
                      <a:noFill/>
                    </a:lnT>
                    <a:lnB>
                      <a:noFill/>
                    </a:lnB>
                    <a:solidFill>
                      <a:srgbClr val="E3DC91"/>
                    </a:solidFill>
                  </a:tcPr>
                </a:tc>
              </a:tr>
              <a:tr h="306472">
                <a:tc>
                  <a:txBody>
                    <a:bodyPr/>
                    <a:lstStyle/>
                    <a:p>
                      <a:r>
                        <a:rPr lang="tr-TR" sz="1800"/>
                        <a:t>Tretinoin (Retin-A) </a:t>
                      </a:r>
                    </a:p>
                  </a:txBody>
                  <a:tcPr marL="10740" marR="10740" marT="10740" marB="10740">
                    <a:lnL>
                      <a:noFill/>
                    </a:lnL>
                    <a:lnR>
                      <a:noFill/>
                    </a:lnR>
                    <a:lnT>
                      <a:noFill/>
                    </a:lnT>
                    <a:lnB>
                      <a:noFill/>
                    </a:lnB>
                    <a:solidFill>
                      <a:srgbClr val="DEC5D6"/>
                    </a:solidFill>
                  </a:tcPr>
                </a:tc>
                <a:tc>
                  <a:txBody>
                    <a:bodyPr/>
                    <a:lstStyle/>
                    <a:p>
                      <a:r>
                        <a:rPr lang="tr-TR" sz="1800"/>
                        <a:t>X </a:t>
                      </a:r>
                    </a:p>
                  </a:txBody>
                  <a:tcPr marL="10740" marR="10740" marT="10740" marB="10740">
                    <a:lnL>
                      <a:noFill/>
                    </a:lnL>
                    <a:lnR>
                      <a:noFill/>
                    </a:lnR>
                    <a:lnT>
                      <a:noFill/>
                    </a:lnT>
                    <a:lnB>
                      <a:noFill/>
                    </a:lnB>
                    <a:solidFill>
                      <a:srgbClr val="DEC5D6"/>
                    </a:solidFill>
                  </a:tcPr>
                </a:tc>
                <a:tc>
                  <a:txBody>
                    <a:bodyPr/>
                    <a:lstStyle/>
                    <a:p>
                      <a:r>
                        <a:rPr lang="tr-TR" sz="1800"/>
                        <a:t>X </a:t>
                      </a:r>
                    </a:p>
                  </a:txBody>
                  <a:tcPr marL="10740" marR="10740" marT="10740" marB="10740">
                    <a:lnL>
                      <a:noFill/>
                    </a:lnL>
                    <a:lnR>
                      <a:noFill/>
                    </a:lnR>
                    <a:lnT>
                      <a:noFill/>
                    </a:lnT>
                    <a:lnB>
                      <a:noFill/>
                    </a:lnB>
                    <a:solidFill>
                      <a:srgbClr val="DEC5D6"/>
                    </a:solidFill>
                  </a:tcPr>
                </a:tc>
                <a:tc>
                  <a:txBody>
                    <a:bodyPr/>
                    <a:lstStyle/>
                    <a:p>
                      <a:r>
                        <a:rPr lang="tr-TR" sz="1800" dirty="0"/>
                        <a:t> </a:t>
                      </a:r>
                    </a:p>
                  </a:txBody>
                  <a:tcPr marL="10740" marR="10740" marT="10740" marB="10740">
                    <a:lnL>
                      <a:noFill/>
                    </a:lnL>
                    <a:lnR>
                      <a:noFill/>
                    </a:lnR>
                    <a:lnT>
                      <a:noFill/>
                    </a:lnT>
                    <a:lnB>
                      <a:noFill/>
                    </a:lnB>
                    <a:solidFill>
                      <a:srgbClr val="DEC5D6"/>
                    </a:solidFill>
                  </a:tcPr>
                </a:tc>
              </a:tr>
              <a:tr h="306472">
                <a:tc>
                  <a:txBody>
                    <a:bodyPr/>
                    <a:lstStyle/>
                    <a:p>
                      <a:r>
                        <a:rPr lang="tr-TR" sz="1800" dirty="0" err="1"/>
                        <a:t>Azelaic</a:t>
                      </a:r>
                      <a:r>
                        <a:rPr lang="tr-TR" sz="1800" dirty="0"/>
                        <a:t> </a:t>
                      </a:r>
                      <a:r>
                        <a:rPr lang="tr-TR" sz="1800" dirty="0" err="1"/>
                        <a:t>acid</a:t>
                      </a:r>
                      <a:r>
                        <a:rPr lang="tr-TR" sz="1800" dirty="0"/>
                        <a:t> (</a:t>
                      </a:r>
                      <a:r>
                        <a:rPr lang="tr-TR" sz="1800" dirty="0" err="1"/>
                        <a:t>Azelex</a:t>
                      </a:r>
                      <a:r>
                        <a:rPr lang="tr-TR" sz="1800" dirty="0"/>
                        <a:t>)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dirty="0"/>
                        <a:t> </a:t>
                      </a:r>
                    </a:p>
                  </a:txBody>
                  <a:tcPr marL="10740" marR="10740" marT="10740" marB="10740">
                    <a:lnL>
                      <a:noFill/>
                    </a:lnL>
                    <a:lnR>
                      <a:noFill/>
                    </a:lnR>
                    <a:lnT>
                      <a:noFill/>
                    </a:lnT>
                    <a:lnB>
                      <a:noFill/>
                    </a:lnB>
                    <a:solidFill>
                      <a:srgbClr val="E3DC91"/>
                    </a:solidFill>
                  </a:tcPr>
                </a:tc>
              </a:tr>
              <a:tr h="306472">
                <a:tc>
                  <a:txBody>
                    <a:bodyPr/>
                    <a:lstStyle/>
                    <a:p>
                      <a:r>
                        <a:rPr lang="tr-TR" sz="1800"/>
                        <a:t>Benzoyl peroxide </a:t>
                      </a:r>
                    </a:p>
                  </a:txBody>
                  <a:tcPr marL="10740" marR="10740" marT="10740" marB="10740">
                    <a:lnL>
                      <a:noFill/>
                    </a:lnL>
                    <a:lnR>
                      <a:noFill/>
                    </a:lnR>
                    <a:lnT>
                      <a:noFill/>
                    </a:lnT>
                    <a:lnB>
                      <a:noFill/>
                    </a:lnB>
                    <a:solidFill>
                      <a:srgbClr val="DEC5D6"/>
                    </a:solidFill>
                  </a:tcPr>
                </a:tc>
                <a:tc>
                  <a:txBody>
                    <a:bodyPr/>
                    <a:lstStyle/>
                    <a:p>
                      <a:r>
                        <a:rPr lang="tr-TR" sz="1800"/>
                        <a:t>X </a:t>
                      </a:r>
                    </a:p>
                  </a:txBody>
                  <a:tcPr marL="10740" marR="10740" marT="10740" marB="10740">
                    <a:lnL>
                      <a:noFill/>
                    </a:lnL>
                    <a:lnR>
                      <a:noFill/>
                    </a:lnR>
                    <a:lnT>
                      <a:noFill/>
                    </a:lnT>
                    <a:lnB>
                      <a:noFill/>
                    </a:lnB>
                    <a:solidFill>
                      <a:srgbClr val="DEC5D6"/>
                    </a:solidFill>
                  </a:tcPr>
                </a:tc>
                <a:tc>
                  <a:txBody>
                    <a:bodyPr/>
                    <a:lstStyle/>
                    <a:p>
                      <a:r>
                        <a:rPr lang="tr-TR" sz="1800" dirty="0"/>
                        <a:t>X </a:t>
                      </a:r>
                    </a:p>
                  </a:txBody>
                  <a:tcPr marL="10740" marR="10740" marT="10740" marB="10740">
                    <a:lnL>
                      <a:noFill/>
                    </a:lnL>
                    <a:lnR>
                      <a:noFill/>
                    </a:lnR>
                    <a:lnT>
                      <a:noFill/>
                    </a:lnT>
                    <a:lnB>
                      <a:noFill/>
                    </a:lnB>
                    <a:solidFill>
                      <a:srgbClr val="DEC5D6"/>
                    </a:solidFill>
                  </a:tcPr>
                </a:tc>
                <a:tc>
                  <a:txBody>
                    <a:bodyPr/>
                    <a:lstStyle/>
                    <a:p>
                      <a:r>
                        <a:rPr lang="tr-TR" sz="1800"/>
                        <a:t> </a:t>
                      </a:r>
                    </a:p>
                  </a:txBody>
                  <a:tcPr marL="10740" marR="10740" marT="10740" marB="10740">
                    <a:lnL>
                      <a:noFill/>
                    </a:lnL>
                    <a:lnR>
                      <a:noFill/>
                    </a:lnR>
                    <a:lnT>
                      <a:noFill/>
                    </a:lnT>
                    <a:lnB>
                      <a:noFill/>
                    </a:lnB>
                    <a:solidFill>
                      <a:srgbClr val="DEC5D6"/>
                    </a:solidFill>
                  </a:tcPr>
                </a:tc>
              </a:tr>
              <a:tr h="306472">
                <a:tc>
                  <a:txBody>
                    <a:bodyPr/>
                    <a:lstStyle/>
                    <a:p>
                      <a:r>
                        <a:rPr lang="tr-TR" sz="1800"/>
                        <a:t>Adapalene (Differin)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dirty="0"/>
                        <a:t>X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r>
              <a:tr h="306472">
                <a:tc>
                  <a:txBody>
                    <a:bodyPr/>
                    <a:lstStyle/>
                    <a:p>
                      <a:r>
                        <a:rPr lang="tr-TR" sz="1800"/>
                        <a:t>Tazarotene (Tazorac) </a:t>
                      </a:r>
                    </a:p>
                  </a:txBody>
                  <a:tcPr marL="10740" marR="10740" marT="10740" marB="10740">
                    <a:lnL>
                      <a:noFill/>
                    </a:lnL>
                    <a:lnR>
                      <a:noFill/>
                    </a:lnR>
                    <a:lnT>
                      <a:noFill/>
                    </a:lnT>
                    <a:lnB>
                      <a:noFill/>
                    </a:lnB>
                    <a:solidFill>
                      <a:srgbClr val="DEC5D6"/>
                    </a:solidFill>
                  </a:tcPr>
                </a:tc>
                <a:tc>
                  <a:txBody>
                    <a:bodyPr/>
                    <a:lstStyle/>
                    <a:p>
                      <a:r>
                        <a:rPr lang="tr-TR" sz="1800"/>
                        <a:t>X </a:t>
                      </a:r>
                    </a:p>
                  </a:txBody>
                  <a:tcPr marL="10740" marR="10740" marT="10740" marB="10740">
                    <a:lnL>
                      <a:noFill/>
                    </a:lnL>
                    <a:lnR>
                      <a:noFill/>
                    </a:lnR>
                    <a:lnT>
                      <a:noFill/>
                    </a:lnT>
                    <a:lnB>
                      <a:noFill/>
                    </a:lnB>
                    <a:solidFill>
                      <a:srgbClr val="DEC5D6"/>
                    </a:solidFill>
                  </a:tcPr>
                </a:tc>
                <a:tc>
                  <a:txBody>
                    <a:bodyPr/>
                    <a:lstStyle/>
                    <a:p>
                      <a:r>
                        <a:rPr lang="tr-TR" sz="1800" dirty="0"/>
                        <a:t>X </a:t>
                      </a:r>
                    </a:p>
                  </a:txBody>
                  <a:tcPr marL="10740" marR="10740" marT="10740" marB="10740">
                    <a:lnL>
                      <a:noFill/>
                    </a:lnL>
                    <a:lnR>
                      <a:noFill/>
                    </a:lnR>
                    <a:lnT>
                      <a:noFill/>
                    </a:lnT>
                    <a:lnB>
                      <a:noFill/>
                    </a:lnB>
                    <a:solidFill>
                      <a:srgbClr val="DEC5D6"/>
                    </a:solidFill>
                  </a:tcPr>
                </a:tc>
                <a:tc>
                  <a:txBody>
                    <a:bodyPr/>
                    <a:lstStyle/>
                    <a:p>
                      <a:r>
                        <a:rPr lang="tr-TR" sz="1800"/>
                        <a:t> </a:t>
                      </a:r>
                    </a:p>
                  </a:txBody>
                  <a:tcPr marL="10740" marR="10740" marT="10740" marB="10740">
                    <a:lnL>
                      <a:noFill/>
                    </a:lnL>
                    <a:lnR>
                      <a:noFill/>
                    </a:lnR>
                    <a:lnT>
                      <a:noFill/>
                    </a:lnT>
                    <a:lnB>
                      <a:noFill/>
                    </a:lnB>
                    <a:solidFill>
                      <a:srgbClr val="DEC5D6"/>
                    </a:solidFill>
                  </a:tcPr>
                </a:tc>
              </a:tr>
              <a:tr h="306472">
                <a:tc>
                  <a:txBody>
                    <a:bodyPr/>
                    <a:lstStyle/>
                    <a:p>
                      <a:r>
                        <a:rPr lang="tr-TR" sz="1800"/>
                        <a:t>Antibiotics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r>
              <a:tr h="306472">
                <a:tc>
                  <a:txBody>
                    <a:bodyPr/>
                    <a:lstStyle/>
                    <a:p>
                      <a:r>
                        <a:rPr lang="tr-TR" sz="1800" b="1" i="1" dirty="0" err="1"/>
                        <a:t>Systemic</a:t>
                      </a:r>
                      <a:r>
                        <a:rPr lang="tr-TR" sz="1800" b="1" i="1" dirty="0"/>
                        <a:t> </a:t>
                      </a:r>
                      <a:r>
                        <a:rPr lang="tr-TR" sz="1800" b="1" i="1" dirty="0" err="1"/>
                        <a:t>therapy</a:t>
                      </a:r>
                      <a:endParaRPr lang="tr-TR" sz="1800" b="1" dirty="0"/>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r>
              <a:tr h="306472">
                <a:tc>
                  <a:txBody>
                    <a:bodyPr/>
                    <a:lstStyle/>
                    <a:p>
                      <a:r>
                        <a:rPr lang="tr-TR" sz="1800" b="1">
                          <a:solidFill>
                            <a:srgbClr val="FF0000"/>
                          </a:solidFill>
                        </a:rPr>
                        <a:t>Oral contraceptives </a:t>
                      </a:r>
                    </a:p>
                  </a:txBody>
                  <a:tcPr marL="10740" marR="10740" marT="10740" marB="10740">
                    <a:lnL>
                      <a:noFill/>
                    </a:lnL>
                    <a:lnR>
                      <a:noFill/>
                    </a:lnR>
                    <a:lnT>
                      <a:noFill/>
                    </a:lnT>
                    <a:lnB>
                      <a:noFill/>
                    </a:lnB>
                    <a:solidFill>
                      <a:srgbClr val="DEC5D6"/>
                    </a:solidFill>
                  </a:tcPr>
                </a:tc>
                <a:tc>
                  <a:txBody>
                    <a:bodyPr/>
                    <a:lstStyle/>
                    <a:p>
                      <a:r>
                        <a:rPr lang="tr-TR" sz="1800" b="1" dirty="0">
                          <a:solidFill>
                            <a:srgbClr val="FF0000"/>
                          </a:solidFill>
                        </a:rPr>
                        <a:t>X </a:t>
                      </a:r>
                    </a:p>
                  </a:txBody>
                  <a:tcPr marL="10740" marR="10740" marT="10740" marB="10740">
                    <a:lnL>
                      <a:noFill/>
                    </a:lnL>
                    <a:lnR>
                      <a:noFill/>
                    </a:lnR>
                    <a:lnT>
                      <a:noFill/>
                    </a:lnT>
                    <a:lnB>
                      <a:noFill/>
                    </a:lnB>
                    <a:solidFill>
                      <a:srgbClr val="DEC5D6"/>
                    </a:solidFill>
                  </a:tcPr>
                </a:tc>
                <a:tc>
                  <a:txBody>
                    <a:bodyPr/>
                    <a:lstStyle/>
                    <a:p>
                      <a:r>
                        <a:rPr lang="tr-TR" sz="1800" b="1">
                          <a:solidFill>
                            <a:srgbClr val="FF0000"/>
                          </a:solidFill>
                        </a:rPr>
                        <a:t>X </a:t>
                      </a:r>
                    </a:p>
                  </a:txBody>
                  <a:tcPr marL="10740" marR="10740" marT="10740" marB="10740">
                    <a:lnL>
                      <a:noFill/>
                    </a:lnL>
                    <a:lnR>
                      <a:noFill/>
                    </a:lnR>
                    <a:lnT>
                      <a:noFill/>
                    </a:lnT>
                    <a:lnB>
                      <a:noFill/>
                    </a:lnB>
                    <a:solidFill>
                      <a:srgbClr val="DEC5D6"/>
                    </a:solidFill>
                  </a:tcPr>
                </a:tc>
                <a:tc>
                  <a:txBody>
                    <a:bodyPr/>
                    <a:lstStyle/>
                    <a:p>
                      <a:r>
                        <a:rPr lang="tr-TR" sz="1800" b="1" dirty="0">
                          <a:solidFill>
                            <a:srgbClr val="FF0000"/>
                          </a:solidFill>
                        </a:rPr>
                        <a:t>X </a:t>
                      </a:r>
                    </a:p>
                  </a:txBody>
                  <a:tcPr marL="10740" marR="10740" marT="10740" marB="10740">
                    <a:lnL>
                      <a:noFill/>
                    </a:lnL>
                    <a:lnR>
                      <a:noFill/>
                    </a:lnR>
                    <a:lnT>
                      <a:noFill/>
                    </a:lnT>
                    <a:lnB>
                      <a:noFill/>
                    </a:lnB>
                    <a:solidFill>
                      <a:srgbClr val="DEC5D6"/>
                    </a:solidFill>
                  </a:tcPr>
                </a:tc>
              </a:tr>
              <a:tr h="306472">
                <a:tc>
                  <a:txBody>
                    <a:bodyPr/>
                    <a:lstStyle/>
                    <a:p>
                      <a:r>
                        <a:rPr lang="tr-TR" sz="1800"/>
                        <a:t>Erythromycin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r>
              <a:tr h="306472">
                <a:tc>
                  <a:txBody>
                    <a:bodyPr/>
                    <a:lstStyle/>
                    <a:p>
                      <a:r>
                        <a:rPr lang="tr-TR" sz="1800"/>
                        <a:t>Tetracycline </a:t>
                      </a:r>
                    </a:p>
                  </a:txBody>
                  <a:tcPr marL="10740" marR="10740" marT="10740" marB="10740">
                    <a:lnL>
                      <a:noFill/>
                    </a:lnL>
                    <a:lnR>
                      <a:noFill/>
                    </a:lnR>
                    <a:lnT>
                      <a:noFill/>
                    </a:lnT>
                    <a:lnB>
                      <a:noFill/>
                    </a:lnB>
                    <a:solidFill>
                      <a:srgbClr val="DEC5D6"/>
                    </a:solidFill>
                  </a:tcPr>
                </a:tc>
                <a:tc>
                  <a:txBody>
                    <a:bodyPr/>
                    <a:lstStyle/>
                    <a:p>
                      <a:r>
                        <a:rPr lang="tr-TR" sz="1800"/>
                        <a:t> </a:t>
                      </a:r>
                    </a:p>
                  </a:txBody>
                  <a:tcPr marL="10740" marR="10740" marT="10740" marB="10740">
                    <a:lnL>
                      <a:noFill/>
                    </a:lnL>
                    <a:lnR>
                      <a:noFill/>
                    </a:lnR>
                    <a:lnT>
                      <a:noFill/>
                    </a:lnT>
                    <a:lnB>
                      <a:noFill/>
                    </a:lnB>
                    <a:solidFill>
                      <a:srgbClr val="DEC5D6"/>
                    </a:solidFill>
                  </a:tcPr>
                </a:tc>
                <a:tc>
                  <a:txBody>
                    <a:bodyPr/>
                    <a:lstStyle/>
                    <a:p>
                      <a:r>
                        <a:rPr lang="tr-TR" sz="1800"/>
                        <a:t>X </a:t>
                      </a:r>
                    </a:p>
                  </a:txBody>
                  <a:tcPr marL="10740" marR="10740" marT="10740" marB="10740">
                    <a:lnL>
                      <a:noFill/>
                    </a:lnL>
                    <a:lnR>
                      <a:noFill/>
                    </a:lnR>
                    <a:lnT>
                      <a:noFill/>
                    </a:lnT>
                    <a:lnB>
                      <a:noFill/>
                    </a:lnB>
                    <a:solidFill>
                      <a:srgbClr val="DEC5D6"/>
                    </a:solidFill>
                  </a:tcPr>
                </a:tc>
                <a:tc>
                  <a:txBody>
                    <a:bodyPr/>
                    <a:lstStyle/>
                    <a:p>
                      <a:r>
                        <a:rPr lang="tr-TR" sz="1800"/>
                        <a:t>X </a:t>
                      </a:r>
                    </a:p>
                  </a:txBody>
                  <a:tcPr marL="10740" marR="10740" marT="10740" marB="10740">
                    <a:lnL>
                      <a:noFill/>
                    </a:lnL>
                    <a:lnR>
                      <a:noFill/>
                    </a:lnR>
                    <a:lnT>
                      <a:noFill/>
                    </a:lnT>
                    <a:lnB>
                      <a:noFill/>
                    </a:lnB>
                    <a:solidFill>
                      <a:srgbClr val="DEC5D6"/>
                    </a:solidFill>
                  </a:tcPr>
                </a:tc>
              </a:tr>
              <a:tr h="306472">
                <a:tc>
                  <a:txBody>
                    <a:bodyPr/>
                    <a:lstStyle/>
                    <a:p>
                      <a:r>
                        <a:rPr lang="tr-TR" sz="1800"/>
                        <a:t>Doxycycline (Vibramycin)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c>
                  <a:txBody>
                    <a:bodyPr/>
                    <a:lstStyle/>
                    <a:p>
                      <a:r>
                        <a:rPr lang="tr-TR" sz="1800"/>
                        <a:t>X </a:t>
                      </a:r>
                    </a:p>
                  </a:txBody>
                  <a:tcPr marL="10740" marR="10740" marT="10740" marB="10740">
                    <a:lnL>
                      <a:noFill/>
                    </a:lnL>
                    <a:lnR>
                      <a:noFill/>
                    </a:lnR>
                    <a:lnT>
                      <a:noFill/>
                    </a:lnT>
                    <a:lnB>
                      <a:noFill/>
                    </a:lnB>
                    <a:solidFill>
                      <a:srgbClr val="E3DC91"/>
                    </a:solidFill>
                  </a:tcPr>
                </a:tc>
              </a:tr>
              <a:tr h="371473">
                <a:tc>
                  <a:txBody>
                    <a:bodyPr/>
                    <a:lstStyle/>
                    <a:p>
                      <a:r>
                        <a:rPr lang="tr-TR" sz="1800"/>
                        <a:t>Minocycline (Minocin)</a:t>
                      </a:r>
                    </a:p>
                  </a:txBody>
                  <a:tcPr marL="10740" marR="10740" marT="10740" marB="10740">
                    <a:lnL>
                      <a:noFill/>
                    </a:lnL>
                    <a:lnR>
                      <a:noFill/>
                    </a:lnR>
                    <a:lnT>
                      <a:noFill/>
                    </a:lnT>
                    <a:lnB>
                      <a:noFill/>
                    </a:lnB>
                    <a:solidFill>
                      <a:srgbClr val="DEC5D6"/>
                    </a:solidFill>
                  </a:tcPr>
                </a:tc>
                <a:tc>
                  <a:txBody>
                    <a:bodyPr/>
                    <a:lstStyle/>
                    <a:p>
                      <a:r>
                        <a:rPr lang="tr-TR" sz="1800"/>
                        <a:t> </a:t>
                      </a:r>
                    </a:p>
                  </a:txBody>
                  <a:tcPr marL="10740" marR="10740" marT="10740" marB="10740">
                    <a:lnL>
                      <a:noFill/>
                    </a:lnL>
                    <a:lnR>
                      <a:noFill/>
                    </a:lnR>
                    <a:lnT>
                      <a:noFill/>
                    </a:lnT>
                    <a:lnB>
                      <a:noFill/>
                    </a:lnB>
                    <a:solidFill>
                      <a:srgbClr val="DEC5D6"/>
                    </a:solidFill>
                  </a:tcPr>
                </a:tc>
                <a:tc>
                  <a:txBody>
                    <a:bodyPr/>
                    <a:lstStyle/>
                    <a:p>
                      <a:r>
                        <a:rPr lang="tr-TR" sz="1800"/>
                        <a:t> </a:t>
                      </a:r>
                    </a:p>
                  </a:txBody>
                  <a:tcPr marL="10740" marR="10740" marT="10740" marB="10740">
                    <a:lnL>
                      <a:noFill/>
                    </a:lnL>
                    <a:lnR>
                      <a:noFill/>
                    </a:lnR>
                    <a:lnT>
                      <a:noFill/>
                    </a:lnT>
                    <a:lnB>
                      <a:noFill/>
                    </a:lnB>
                    <a:solidFill>
                      <a:srgbClr val="DEC5D6"/>
                    </a:solidFill>
                  </a:tcPr>
                </a:tc>
                <a:tc>
                  <a:txBody>
                    <a:bodyPr/>
                    <a:lstStyle/>
                    <a:p>
                      <a:r>
                        <a:rPr lang="tr-TR" sz="1800"/>
                        <a:t>X</a:t>
                      </a:r>
                    </a:p>
                  </a:txBody>
                  <a:tcPr marL="10740" marR="10740" marT="10740" marB="10740">
                    <a:lnL>
                      <a:noFill/>
                    </a:lnL>
                    <a:lnR>
                      <a:noFill/>
                    </a:lnR>
                    <a:lnT>
                      <a:noFill/>
                    </a:lnT>
                    <a:lnB>
                      <a:noFill/>
                    </a:lnB>
                    <a:solidFill>
                      <a:srgbClr val="DEC5D6"/>
                    </a:solidFill>
                  </a:tcPr>
                </a:tc>
              </a:tr>
              <a:tr h="306472">
                <a:tc>
                  <a:txBody>
                    <a:bodyPr/>
                    <a:lstStyle/>
                    <a:p>
                      <a:r>
                        <a:rPr lang="tr-TR" sz="1800"/>
                        <a:t>Isotretinoin (Accutane)</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a:t> </a:t>
                      </a:r>
                    </a:p>
                  </a:txBody>
                  <a:tcPr marL="10740" marR="10740" marT="10740" marB="10740">
                    <a:lnL>
                      <a:noFill/>
                    </a:lnL>
                    <a:lnR>
                      <a:noFill/>
                    </a:lnR>
                    <a:lnT>
                      <a:noFill/>
                    </a:lnT>
                    <a:lnB>
                      <a:noFill/>
                    </a:lnB>
                    <a:solidFill>
                      <a:srgbClr val="E3DC91"/>
                    </a:solidFill>
                  </a:tcPr>
                </a:tc>
                <a:tc>
                  <a:txBody>
                    <a:bodyPr/>
                    <a:lstStyle/>
                    <a:p>
                      <a:r>
                        <a:rPr lang="tr-TR" sz="1800" dirty="0"/>
                        <a:t>X</a:t>
                      </a:r>
                    </a:p>
                  </a:txBody>
                  <a:tcPr marL="10740" marR="10740" marT="10740" marB="10740">
                    <a:lnL>
                      <a:noFill/>
                    </a:lnL>
                    <a:lnR>
                      <a:noFill/>
                    </a:lnR>
                    <a:lnT>
                      <a:noFill/>
                    </a:lnT>
                    <a:lnB>
                      <a:noFill/>
                    </a:lnB>
                    <a:solidFill>
                      <a:srgbClr val="E3DC91"/>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0000"/>
          </a:solidFill>
        </p:spPr>
        <p:txBody>
          <a:bodyPr>
            <a:normAutofit/>
          </a:bodyPr>
          <a:lstStyle/>
          <a:p>
            <a:r>
              <a:rPr lang="tr-TR" sz="5400" dirty="0" smtClean="0">
                <a:solidFill>
                  <a:schemeClr val="bg1"/>
                </a:solidFill>
              </a:rPr>
              <a:t>Akne tedavisi ve </a:t>
            </a:r>
            <a:r>
              <a:rPr lang="tr-TR" sz="5400" dirty="0">
                <a:solidFill>
                  <a:schemeClr val="bg1"/>
                </a:solidFill>
              </a:rPr>
              <a:t>KOK</a:t>
            </a:r>
          </a:p>
        </p:txBody>
      </p:sp>
      <p:sp>
        <p:nvSpPr>
          <p:cNvPr id="3" name="İçerik Yer Tutucusu 2"/>
          <p:cNvSpPr>
            <a:spLocks noGrp="1"/>
          </p:cNvSpPr>
          <p:nvPr>
            <p:ph idx="1"/>
          </p:nvPr>
        </p:nvSpPr>
        <p:spPr>
          <a:xfrm>
            <a:off x="323528" y="1772816"/>
            <a:ext cx="8363272" cy="4392488"/>
          </a:xfrm>
        </p:spPr>
        <p:txBody>
          <a:bodyPr>
            <a:noAutofit/>
          </a:bodyPr>
          <a:lstStyle/>
          <a:p>
            <a:pPr>
              <a:buClr>
                <a:srgbClr val="FF0000"/>
              </a:buClr>
              <a:buFont typeface="Wingdings" pitchFamily="2" charset="2"/>
              <a:buChar char="v"/>
            </a:pPr>
            <a:r>
              <a:rPr lang="tr-TR" dirty="0" smtClean="0"/>
              <a:t>Azalmış </a:t>
            </a:r>
            <a:r>
              <a:rPr lang="tr-TR" dirty="0" err="1"/>
              <a:t>androjen</a:t>
            </a:r>
            <a:r>
              <a:rPr lang="tr-TR" dirty="0"/>
              <a:t> ve testosteron </a:t>
            </a:r>
            <a:r>
              <a:rPr lang="tr-TR" dirty="0" smtClean="0"/>
              <a:t>üretimi;  </a:t>
            </a:r>
            <a:r>
              <a:rPr lang="tr-TR" dirty="0"/>
              <a:t>LH </a:t>
            </a:r>
            <a:r>
              <a:rPr lang="tr-TR" dirty="0" err="1"/>
              <a:t>süpresyonu</a:t>
            </a:r>
            <a:r>
              <a:rPr lang="tr-TR" dirty="0"/>
              <a:t> </a:t>
            </a:r>
            <a:r>
              <a:rPr lang="tr-TR" dirty="0" smtClean="0"/>
              <a:t>sonucu serbest testosteron seviyesi %40-50 azalır. </a:t>
            </a:r>
          </a:p>
          <a:p>
            <a:pPr>
              <a:buClr>
                <a:srgbClr val="FF0000"/>
              </a:buClr>
              <a:buFont typeface="Wingdings" pitchFamily="2" charset="2"/>
              <a:buChar char="v"/>
            </a:pPr>
            <a:r>
              <a:rPr lang="tr-TR" dirty="0" smtClean="0"/>
              <a:t>SHBG artışı serbest </a:t>
            </a:r>
            <a:r>
              <a:rPr lang="tr-TR" dirty="0" err="1" smtClean="0"/>
              <a:t>androjenleri</a:t>
            </a:r>
            <a:r>
              <a:rPr lang="tr-TR" dirty="0" smtClean="0"/>
              <a:t> azaltır.</a:t>
            </a:r>
          </a:p>
          <a:p>
            <a:pPr>
              <a:buClr>
                <a:srgbClr val="FF0000"/>
              </a:buClr>
              <a:buFont typeface="Wingdings" pitchFamily="2" charset="2"/>
              <a:buChar char="v"/>
            </a:pPr>
            <a:r>
              <a:rPr lang="tr-TR" dirty="0"/>
              <a:t>5 </a:t>
            </a:r>
            <a:r>
              <a:rPr lang="el-GR" dirty="0"/>
              <a:t>α</a:t>
            </a:r>
            <a:r>
              <a:rPr lang="tr-TR" dirty="0"/>
              <a:t> </a:t>
            </a:r>
            <a:r>
              <a:rPr lang="tr-TR" dirty="0" err="1"/>
              <a:t>redüktaz</a:t>
            </a:r>
            <a:r>
              <a:rPr lang="tr-TR" dirty="0"/>
              <a:t>  aktivitesini </a:t>
            </a:r>
            <a:r>
              <a:rPr lang="tr-TR" dirty="0" err="1"/>
              <a:t>inhibe</a:t>
            </a:r>
            <a:r>
              <a:rPr lang="tr-TR" dirty="0"/>
              <a:t> </a:t>
            </a:r>
            <a:r>
              <a:rPr lang="tr-TR" dirty="0" smtClean="0"/>
              <a:t>ederek serbest testosteronun DHT’ </a:t>
            </a:r>
            <a:r>
              <a:rPr lang="tr-TR" dirty="0" err="1" smtClean="0"/>
              <a:t>na</a:t>
            </a:r>
            <a:r>
              <a:rPr lang="tr-TR" dirty="0" smtClean="0"/>
              <a:t> dönüşümünü azaltır</a:t>
            </a:r>
          </a:p>
          <a:p>
            <a:pPr>
              <a:buClr>
                <a:srgbClr val="FF0000"/>
              </a:buClr>
              <a:buFont typeface="Wingdings" pitchFamily="2" charset="2"/>
              <a:buChar char="v"/>
            </a:pPr>
            <a:r>
              <a:rPr lang="tr-TR" dirty="0" err="1" smtClean="0"/>
              <a:t>Progesteron</a:t>
            </a:r>
            <a:r>
              <a:rPr lang="tr-TR" dirty="0" smtClean="0"/>
              <a:t> tipi testosteron </a:t>
            </a:r>
            <a:r>
              <a:rPr lang="tr-TR" dirty="0" err="1" smtClean="0"/>
              <a:t>yapımı,biyoaktiflik</a:t>
            </a:r>
            <a:r>
              <a:rPr lang="tr-TR" dirty="0" smtClean="0"/>
              <a:t> ve dönüşümde etkili olabilir.</a:t>
            </a:r>
          </a:p>
          <a:p>
            <a:pPr>
              <a:buClr>
                <a:srgbClr val="FF0000"/>
              </a:buClr>
              <a:buFont typeface="Wingdings" pitchFamily="2" charset="2"/>
              <a:buChar char="v"/>
            </a:pPr>
            <a:endParaRPr lang="tr-TR" dirty="0" smtClean="0"/>
          </a:p>
        </p:txBody>
      </p:sp>
    </p:spTree>
    <p:extLst>
      <p:ext uri="{BB962C8B-B14F-4D97-AF65-F5344CB8AC3E}">
        <p14:creationId xmlns:p14="http://schemas.microsoft.com/office/powerpoint/2010/main" xmlns="" val="110721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419225"/>
            <a:ext cx="9172575" cy="4019550"/>
          </a:xfrm>
          <a:prstGeom prst="rect">
            <a:avLst/>
          </a:prstGeom>
          <a:noFill/>
          <a:ln w="9525">
            <a:noFill/>
            <a:miter lim="800000"/>
            <a:headEnd/>
            <a:tailEnd/>
          </a:ln>
        </p:spPr>
      </p:pic>
      <p:sp>
        <p:nvSpPr>
          <p:cNvPr id="3" name="Rectangle 6"/>
          <p:cNvSpPr>
            <a:spLocks noChangeArrowheads="1"/>
          </p:cNvSpPr>
          <p:nvPr/>
        </p:nvSpPr>
        <p:spPr bwMode="auto">
          <a:xfrm>
            <a:off x="467544" y="260648"/>
            <a:ext cx="8208912" cy="648072"/>
          </a:xfrm>
          <a:prstGeom prst="rect">
            <a:avLst/>
          </a:prstGeom>
          <a:solidFill>
            <a:schemeClr val="tx2"/>
          </a:solidFill>
          <a:ln w="9525">
            <a:noFill/>
            <a:miter lim="800000"/>
            <a:headEnd/>
            <a:tailEnd/>
          </a:ln>
          <a:effectLst/>
        </p:spPr>
        <p:txBody>
          <a:bodyPr wrap="square">
            <a:spAutoFit/>
          </a:bodyPr>
          <a:lstStyle/>
          <a:p>
            <a:pPr algn="ctr"/>
            <a:r>
              <a:rPr lang="tr-TR" sz="3600" b="1" dirty="0" err="1">
                <a:solidFill>
                  <a:schemeClr val="bg1"/>
                </a:solidFill>
              </a:rPr>
              <a:t>Ferriman</a:t>
            </a:r>
            <a:r>
              <a:rPr lang="tr-TR" sz="3600" b="1" dirty="0">
                <a:solidFill>
                  <a:schemeClr val="bg1"/>
                </a:solidFill>
              </a:rPr>
              <a:t>-</a:t>
            </a:r>
            <a:r>
              <a:rPr lang="tr-TR" sz="3600" b="1" dirty="0" err="1">
                <a:solidFill>
                  <a:schemeClr val="bg1"/>
                </a:solidFill>
              </a:rPr>
              <a:t>Galloway</a:t>
            </a:r>
            <a:r>
              <a:rPr lang="tr-TR" sz="3600" b="1" dirty="0">
                <a:solidFill>
                  <a:schemeClr val="bg1"/>
                </a:solidFill>
              </a:rPr>
              <a:t> (F-G) sınıflaması</a:t>
            </a:r>
          </a:p>
        </p:txBody>
      </p:sp>
      <p:sp>
        <p:nvSpPr>
          <p:cNvPr id="4" name="3 Dikdörtgen"/>
          <p:cNvSpPr/>
          <p:nvPr/>
        </p:nvSpPr>
        <p:spPr>
          <a:xfrm>
            <a:off x="1403648" y="5805264"/>
            <a:ext cx="6192688" cy="707886"/>
          </a:xfrm>
          <a:prstGeom prst="rect">
            <a:avLst/>
          </a:prstGeom>
        </p:spPr>
        <p:txBody>
          <a:bodyPr wrap="square">
            <a:spAutoFit/>
          </a:bodyPr>
          <a:lstStyle/>
          <a:p>
            <a:r>
              <a:rPr lang="tr-TR" sz="4000" b="1" dirty="0" err="1" smtClean="0"/>
              <a:t>Hirşutizm</a:t>
            </a:r>
            <a:r>
              <a:rPr lang="tr-TR" sz="4000" b="1" dirty="0" smtClean="0"/>
              <a:t>               </a:t>
            </a:r>
            <a:r>
              <a:rPr lang="tr-TR" sz="4000" b="1" dirty="0" err="1" smtClean="0"/>
              <a:t>score</a:t>
            </a:r>
            <a:r>
              <a:rPr lang="tr-TR" sz="4000" b="1" dirty="0" smtClean="0"/>
              <a:t> ≥ 8</a:t>
            </a:r>
            <a:endParaRPr lang="tr-TR" sz="4000" b="1" dirty="0"/>
          </a:p>
        </p:txBody>
      </p:sp>
      <p:sp>
        <p:nvSpPr>
          <p:cNvPr id="5" name="4 Sağ Ok"/>
          <p:cNvSpPr/>
          <p:nvPr/>
        </p:nvSpPr>
        <p:spPr>
          <a:xfrm>
            <a:off x="3923928" y="6021288"/>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1556792"/>
            <a:ext cx="8496944" cy="4933950"/>
          </a:xfrm>
          <a:prstGeom prst="rect">
            <a:avLst/>
          </a:prstGeom>
          <a:noFill/>
          <a:ln w="9525">
            <a:noFill/>
            <a:miter lim="800000"/>
            <a:headEnd/>
            <a:tailEnd/>
          </a:ln>
        </p:spPr>
      </p:pic>
      <p:sp>
        <p:nvSpPr>
          <p:cNvPr id="5" name="Başlık 1"/>
          <p:cNvSpPr>
            <a:spLocks noGrp="1"/>
          </p:cNvSpPr>
          <p:nvPr>
            <p:ph type="title"/>
          </p:nvPr>
        </p:nvSpPr>
        <p:spPr>
          <a:solidFill>
            <a:srgbClr val="FF0000"/>
          </a:solidFill>
        </p:spPr>
        <p:txBody>
          <a:bodyPr>
            <a:normAutofit/>
          </a:bodyPr>
          <a:lstStyle/>
          <a:p>
            <a:r>
              <a:rPr lang="tr-TR" sz="5400" dirty="0" smtClean="0">
                <a:solidFill>
                  <a:schemeClr val="bg1"/>
                </a:solidFill>
              </a:rPr>
              <a:t>Akne tedavisi ve </a:t>
            </a:r>
            <a:r>
              <a:rPr lang="tr-TR" sz="5400" dirty="0">
                <a:solidFill>
                  <a:schemeClr val="bg1"/>
                </a:solidFill>
              </a:rPr>
              <a:t>KOK</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0000"/>
          </a:solidFill>
        </p:spPr>
        <p:txBody>
          <a:bodyPr>
            <a:normAutofit/>
          </a:bodyPr>
          <a:lstStyle/>
          <a:p>
            <a:r>
              <a:rPr lang="tr-TR" sz="6000" dirty="0" smtClean="0">
                <a:solidFill>
                  <a:schemeClr val="bg1"/>
                </a:solidFill>
              </a:rPr>
              <a:t>KOK (</a:t>
            </a:r>
            <a:r>
              <a:rPr lang="tr-TR" sz="6000" dirty="0" err="1" smtClean="0">
                <a:solidFill>
                  <a:schemeClr val="bg1"/>
                </a:solidFill>
              </a:rPr>
              <a:t>firstline</a:t>
            </a:r>
            <a:r>
              <a:rPr lang="tr-TR" sz="6000" dirty="0" smtClean="0">
                <a:solidFill>
                  <a:schemeClr val="bg1"/>
                </a:solidFill>
              </a:rPr>
              <a:t>) </a:t>
            </a:r>
            <a:endParaRPr lang="tr-TR" sz="6000" dirty="0">
              <a:solidFill>
                <a:schemeClr val="bg1"/>
              </a:solidFill>
            </a:endParaRPr>
          </a:p>
        </p:txBody>
      </p:sp>
      <p:sp>
        <p:nvSpPr>
          <p:cNvPr id="3" name="İçerik Yer Tutucusu 2"/>
          <p:cNvSpPr>
            <a:spLocks noGrp="1"/>
          </p:cNvSpPr>
          <p:nvPr>
            <p:ph idx="1"/>
          </p:nvPr>
        </p:nvSpPr>
        <p:spPr/>
        <p:txBody>
          <a:bodyPr>
            <a:normAutofit/>
          </a:bodyPr>
          <a:lstStyle/>
          <a:p>
            <a:pPr>
              <a:buClr>
                <a:srgbClr val="FF0000"/>
              </a:buClr>
              <a:buFont typeface="Wingdings" pitchFamily="2" charset="2"/>
              <a:buChar char="v"/>
            </a:pPr>
            <a:r>
              <a:rPr lang="tr-TR" dirty="0" err="1" smtClean="0"/>
              <a:t>Kontrasepsiyon</a:t>
            </a:r>
            <a:r>
              <a:rPr lang="tr-TR" dirty="0" smtClean="0"/>
              <a:t> isteniyorsa</a:t>
            </a:r>
          </a:p>
          <a:p>
            <a:pPr>
              <a:buClr>
                <a:srgbClr val="FF0000"/>
              </a:buClr>
              <a:buFont typeface="Wingdings" pitchFamily="2" charset="2"/>
              <a:buChar char="v"/>
            </a:pPr>
            <a:r>
              <a:rPr lang="tr-TR" dirty="0" smtClean="0"/>
              <a:t>Klinik </a:t>
            </a:r>
            <a:r>
              <a:rPr lang="tr-TR" dirty="0" err="1" smtClean="0"/>
              <a:t>hiperandrojenemi</a:t>
            </a:r>
            <a:r>
              <a:rPr lang="tr-TR" dirty="0" smtClean="0"/>
              <a:t> belirtileri varsa veya ispatlanmış </a:t>
            </a:r>
            <a:r>
              <a:rPr lang="tr-TR" dirty="0" err="1" smtClean="0"/>
              <a:t>overyan</a:t>
            </a:r>
            <a:r>
              <a:rPr lang="tr-TR" dirty="0" smtClean="0"/>
              <a:t> veya adrenal </a:t>
            </a:r>
            <a:r>
              <a:rPr lang="tr-TR" dirty="0" err="1" smtClean="0"/>
              <a:t>hiperandrojenizm</a:t>
            </a:r>
            <a:endParaRPr lang="tr-TR" dirty="0" smtClean="0"/>
          </a:p>
          <a:p>
            <a:pPr>
              <a:buClr>
                <a:srgbClr val="FF0000"/>
              </a:buClr>
              <a:buFont typeface="Wingdings" pitchFamily="2" charset="2"/>
              <a:buChar char="v"/>
            </a:pPr>
            <a:r>
              <a:rPr lang="tr-TR" dirty="0" smtClean="0"/>
              <a:t>PCOS</a:t>
            </a:r>
          </a:p>
          <a:p>
            <a:pPr>
              <a:buClr>
                <a:srgbClr val="FF0000"/>
              </a:buClr>
              <a:buFont typeface="Wingdings" pitchFamily="2" charset="2"/>
              <a:buChar char="v"/>
            </a:pPr>
            <a:r>
              <a:rPr lang="tr-TR" dirty="0" err="1" smtClean="0"/>
              <a:t>Premenstruel</a:t>
            </a:r>
            <a:r>
              <a:rPr lang="tr-TR" dirty="0" smtClean="0"/>
              <a:t> akne alevlenme </a:t>
            </a:r>
            <a:r>
              <a:rPr lang="tr-TR" dirty="0" err="1" smtClean="0"/>
              <a:t>epizodları</a:t>
            </a:r>
            <a:r>
              <a:rPr lang="tr-TR" dirty="0" smtClean="0"/>
              <a:t> olan seksüel aktif </a:t>
            </a:r>
            <a:r>
              <a:rPr lang="tr-TR" dirty="0" err="1" smtClean="0"/>
              <a:t>teenage</a:t>
            </a:r>
            <a:r>
              <a:rPr lang="tr-TR" dirty="0" smtClean="0"/>
              <a:t> ve yetişkin kadınlarda</a:t>
            </a:r>
          </a:p>
          <a:p>
            <a:pPr marL="0" indent="0">
              <a:buClr>
                <a:srgbClr val="FF0000"/>
              </a:buClr>
              <a:buFont typeface="Wingdings" pitchFamily="2" charset="2"/>
              <a:buChar char="v"/>
            </a:pPr>
            <a:endParaRPr lang="tr-TR" dirty="0"/>
          </a:p>
        </p:txBody>
      </p:sp>
    </p:spTree>
    <p:extLst>
      <p:ext uri="{BB962C8B-B14F-4D97-AF65-F5344CB8AC3E}">
        <p14:creationId xmlns:p14="http://schemas.microsoft.com/office/powerpoint/2010/main" xmlns="" val="238935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descr="DA2C13FFU2"/>
          <p:cNvPicPr>
            <a:picLocks noChangeAspect="1" noChangeArrowheads="1"/>
          </p:cNvPicPr>
          <p:nvPr/>
        </p:nvPicPr>
        <p:blipFill>
          <a:blip r:embed="rId2" cstate="print"/>
          <a:srcRect/>
          <a:stretch>
            <a:fillRect/>
          </a:stretch>
        </p:blipFill>
        <p:spPr bwMode="auto">
          <a:xfrm>
            <a:off x="6011863" y="4076700"/>
            <a:ext cx="3563937" cy="2781300"/>
          </a:xfrm>
          <a:prstGeom prst="rect">
            <a:avLst/>
          </a:prstGeom>
          <a:noFill/>
          <a:ln w="9525">
            <a:noFill/>
            <a:miter lim="800000"/>
            <a:headEnd/>
            <a:tailEnd/>
          </a:ln>
        </p:spPr>
      </p:pic>
      <p:sp>
        <p:nvSpPr>
          <p:cNvPr id="185347" name="Rectangle 3"/>
          <p:cNvSpPr>
            <a:spLocks noGrp="1" noChangeArrowheads="1"/>
          </p:cNvSpPr>
          <p:nvPr>
            <p:ph type="body" idx="1"/>
          </p:nvPr>
        </p:nvSpPr>
        <p:spPr>
          <a:xfrm>
            <a:off x="395288" y="631825"/>
            <a:ext cx="8229600" cy="4525963"/>
          </a:xfrm>
        </p:spPr>
        <p:txBody>
          <a:bodyPr/>
          <a:lstStyle/>
          <a:p>
            <a:r>
              <a:rPr lang="tr-TR" sz="2800"/>
              <a:t>Kıl foliküllerinin gelişimi 22. gebelik haftasında tamamlanır</a:t>
            </a:r>
          </a:p>
          <a:p>
            <a:r>
              <a:rPr lang="tr-TR" sz="2800"/>
              <a:t>Erkek ve kadınlar doğumda eşit sayıda kıl follikülüne sahiptir</a:t>
            </a:r>
          </a:p>
          <a:p>
            <a:pPr lvl="1"/>
            <a:r>
              <a:rPr lang="tr-TR" sz="2400"/>
              <a:t>Lanugo (</a:t>
            </a:r>
            <a:r>
              <a:rPr lang="tr-TR" sz="2400" b="1"/>
              <a:t>lanugo tip kıllar artarsa hipertrikozis!)</a:t>
            </a:r>
          </a:p>
          <a:p>
            <a:pPr lvl="1"/>
            <a:r>
              <a:rPr lang="tr-TR" sz="2400"/>
              <a:t>Vellus</a:t>
            </a:r>
          </a:p>
          <a:p>
            <a:pPr lvl="1"/>
            <a:r>
              <a:rPr lang="tr-TR" sz="2400"/>
              <a:t>Terminal kıl</a:t>
            </a:r>
          </a:p>
          <a:p>
            <a:pPr lvl="1"/>
            <a:r>
              <a:rPr lang="tr-TR" sz="2400" b="1" u="sng"/>
              <a:t>Vellus tipi kılların terminal kıllara dönmesi  Hirsutizm</a:t>
            </a:r>
            <a:r>
              <a:rPr lang="tr-TR" sz="24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endParaRPr lang="tr-TR"/>
          </a:p>
        </p:txBody>
      </p:sp>
      <p:sp>
        <p:nvSpPr>
          <p:cNvPr id="186371" name="Rectangle 3"/>
          <p:cNvSpPr>
            <a:spLocks noGrp="1" noChangeArrowheads="1"/>
          </p:cNvSpPr>
          <p:nvPr>
            <p:ph type="body" idx="1"/>
          </p:nvPr>
        </p:nvSpPr>
        <p:spPr>
          <a:xfrm>
            <a:off x="250825" y="1628775"/>
            <a:ext cx="8686800" cy="4525963"/>
          </a:xfrm>
        </p:spPr>
        <p:txBody>
          <a:bodyPr/>
          <a:lstStyle/>
          <a:p>
            <a:r>
              <a:rPr lang="tr-TR" b="1"/>
              <a:t>Androjen hassas bölgelerde androjenlerin etkisi ile vellus kıllar terminal kıllara dönüşür</a:t>
            </a:r>
          </a:p>
          <a:p>
            <a:r>
              <a:rPr lang="tr-TR"/>
              <a:t>Kol altı ve pubis düşük androjene hassas</a:t>
            </a:r>
          </a:p>
          <a:p>
            <a:pPr>
              <a:buFontTx/>
              <a:buNone/>
            </a:pPr>
            <a:r>
              <a:rPr lang="tr-TR"/>
              <a:t>(Amboseksüel kıllar)</a:t>
            </a:r>
          </a:p>
          <a:p>
            <a:r>
              <a:rPr lang="tr-TR"/>
              <a:t>Çene, yüz, göbek, göğüs, seksüel kıllar </a:t>
            </a:r>
            <a:r>
              <a:rPr lang="tr-TR" b="1" u="sng"/>
              <a:t>yüksek androjen seviyesine duyarlı</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3156</TotalTime>
  <Words>5101</Words>
  <Application>Microsoft Office PowerPoint</Application>
  <PresentationFormat>Ekran Gösterisi (4:3)</PresentationFormat>
  <Paragraphs>728</Paragraphs>
  <Slides>71</Slides>
  <Notes>31</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Ofis Teması</vt:lpstr>
      <vt:lpstr>Hirşutizm</vt:lpstr>
      <vt:lpstr>HİRŞUTİZM</vt:lpstr>
      <vt:lpstr>Virilizasyon </vt:lpstr>
      <vt:lpstr>Virilizasyon </vt:lpstr>
      <vt:lpstr> "when you look good, you feel good too!".</vt:lpstr>
      <vt:lpstr>Slayt 6</vt:lpstr>
      <vt:lpstr>Slayt 7</vt:lpstr>
      <vt:lpstr>Slayt 8</vt:lpstr>
      <vt:lpstr>Slayt 9</vt:lpstr>
      <vt:lpstr>Slayt 10</vt:lpstr>
      <vt:lpstr>KIL SİKLUSU</vt:lpstr>
      <vt:lpstr>Slayt 12</vt:lpstr>
      <vt:lpstr>Slayt 13</vt:lpstr>
      <vt:lpstr>Over Kaynaklı androjen artışı </vt:lpstr>
      <vt:lpstr>Adrenal Kaynaklı androjen artışı </vt:lpstr>
      <vt:lpstr>SHBG’ i azaltan nedenler;</vt:lpstr>
      <vt:lpstr>SHBG arttıran nedenler</vt:lpstr>
      <vt:lpstr>HİRŞUTİZM</vt:lpstr>
      <vt:lpstr>Anamnez / Fizik muayene </vt:lpstr>
      <vt:lpstr>Medikasyon </vt:lpstr>
      <vt:lpstr>İdiopatik hirşutizm </vt:lpstr>
      <vt:lpstr>Hirşutizm değerlendirme</vt:lpstr>
      <vt:lpstr>Slayt 23</vt:lpstr>
      <vt:lpstr>Slayt 24</vt:lpstr>
      <vt:lpstr>Slayt 25</vt:lpstr>
      <vt:lpstr>Geç Başlayan Kongenital Adrenal Hiperplazi </vt:lpstr>
      <vt:lpstr>KONJENİTAL ADRENAL HİPERPLAZİDE TANI</vt:lpstr>
      <vt:lpstr>FARMAKOLOJİK TEDAVİ</vt:lpstr>
      <vt:lpstr>ORAL KONTRASEPTİFLER</vt:lpstr>
      <vt:lpstr>Doz </vt:lpstr>
      <vt:lpstr> Progestinlerin Sınıflandırması</vt:lpstr>
      <vt:lpstr>Progestinlerin Progesteron ve Non-progesteron Etkileri</vt:lpstr>
      <vt:lpstr>Slayt 33</vt:lpstr>
      <vt:lpstr>ANTİ-ANDROJEN TEDAVİ</vt:lpstr>
      <vt:lpstr>Spiranolakton</vt:lpstr>
      <vt:lpstr>Siproteron asetat</vt:lpstr>
      <vt:lpstr>Flutamid </vt:lpstr>
      <vt:lpstr>Slayt 38</vt:lpstr>
      <vt:lpstr>Slayt 39</vt:lpstr>
      <vt:lpstr>Finasiterid </vt:lpstr>
      <vt:lpstr>Slayt 41</vt:lpstr>
      <vt:lpstr>Ketokanazol</vt:lpstr>
      <vt:lpstr>İnsülin/ hiperandrojenemi </vt:lpstr>
      <vt:lpstr>İnsülinin Hücre İçindeki Etkisi</vt:lpstr>
      <vt:lpstr>Slayt 45</vt:lpstr>
      <vt:lpstr>Slayt 46</vt:lpstr>
      <vt:lpstr>Slayt 47</vt:lpstr>
      <vt:lpstr>Slayt 48</vt:lpstr>
      <vt:lpstr>Slayt 49</vt:lpstr>
      <vt:lpstr>Slayt 50</vt:lpstr>
      <vt:lpstr>Slayt 51</vt:lpstr>
      <vt:lpstr>Slayt 52</vt:lpstr>
      <vt:lpstr>Slayt 53</vt:lpstr>
      <vt:lpstr>Slayt 54</vt:lpstr>
      <vt:lpstr>Slayt 55</vt:lpstr>
      <vt:lpstr>GnRH agonistleri </vt:lpstr>
      <vt:lpstr>FG skorunda azalma (%)</vt:lpstr>
      <vt:lpstr>Androjenik Semptomları Düzeltilmesinde LOD Yeri </vt:lpstr>
      <vt:lpstr>Slayt 59</vt:lpstr>
      <vt:lpstr>Adrenal kaynaklı hirsutismde tedavi </vt:lpstr>
      <vt:lpstr>Menopoz </vt:lpstr>
      <vt:lpstr>Slayt 62</vt:lpstr>
      <vt:lpstr>Slayt 63</vt:lpstr>
      <vt:lpstr>Akne vulgaris </vt:lpstr>
      <vt:lpstr>AKNE Patogenez </vt:lpstr>
      <vt:lpstr>Slayt 66</vt:lpstr>
      <vt:lpstr>AKNE Patogenez </vt:lpstr>
      <vt:lpstr> Treatment Options for Acne  </vt:lpstr>
      <vt:lpstr>Akne tedavisi ve KOK</vt:lpstr>
      <vt:lpstr>Akne tedavisi ve KOK</vt:lpstr>
      <vt:lpstr>KOK (firstline)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Hirsutizm</dc:title>
  <dc:creator>CS</dc:creator>
  <cp:lastModifiedBy>khd</cp:lastModifiedBy>
  <cp:revision>283</cp:revision>
  <dcterms:created xsi:type="dcterms:W3CDTF">2012-11-24T03:22:21Z</dcterms:created>
  <dcterms:modified xsi:type="dcterms:W3CDTF">2012-12-27T09:34:25Z</dcterms:modified>
</cp:coreProperties>
</file>