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diktor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57594-604A-4877-A627-39F53A6AD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67409"/>
            <a:ext cx="9601200" cy="4899991"/>
          </a:xfrm>
        </p:spPr>
        <p:txBody>
          <a:bodyPr/>
          <a:lstStyle/>
          <a:p>
            <a:r>
              <a:rPr lang="ru-RU" b="1" dirty="0" err="1"/>
              <a:t>сж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зж</a:t>
            </a:r>
            <a:r>
              <a:rPr lang="en-US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[ж:]: сжалиться - [ж:]</a:t>
            </a:r>
            <a:r>
              <a:rPr lang="ru-RU" dirty="0" err="1"/>
              <a:t>алиться</a:t>
            </a:r>
            <a:r>
              <a:rPr lang="ru-RU" dirty="0"/>
              <a:t>, сжечь - [ж:]</a:t>
            </a:r>
            <a:r>
              <a:rPr lang="ru-RU" dirty="0" err="1"/>
              <a:t>ечь</a:t>
            </a:r>
            <a:r>
              <a:rPr lang="ru-RU" dirty="0"/>
              <a:t>, с женой - [ж:]</a:t>
            </a:r>
            <a:r>
              <a:rPr lang="ru-RU" dirty="0" err="1"/>
              <a:t>еной</a:t>
            </a:r>
            <a:r>
              <a:rPr lang="ru-RU" dirty="0"/>
              <a:t>, с </a:t>
            </a:r>
            <a:r>
              <a:rPr lang="ru-RU" dirty="0" err="1"/>
              <a:t>Жаннетой</a:t>
            </a:r>
            <a:r>
              <a:rPr lang="ru-RU" dirty="0"/>
              <a:t> - 	[ж:]</a:t>
            </a:r>
            <a:r>
              <a:rPr lang="ru-RU" dirty="0" err="1"/>
              <a:t>аннетой</a:t>
            </a:r>
            <a:r>
              <a:rPr lang="ru-RU" dirty="0"/>
              <a:t>; безжизненный - бе[ж:]</a:t>
            </a:r>
            <a:r>
              <a:rPr lang="ru-RU" dirty="0" err="1"/>
              <a:t>изненный</a:t>
            </a:r>
            <a:r>
              <a:rPr lang="ru-RU" dirty="0"/>
              <a:t>, без жакета - бе[ж:]</a:t>
            </a:r>
            <a:r>
              <a:rPr lang="ru-RU" dirty="0" err="1"/>
              <a:t>акета</a:t>
            </a:r>
            <a:r>
              <a:rPr lang="ru-RU" dirty="0"/>
              <a:t>, из 	Женевы - и[ж:]</a:t>
            </a:r>
            <a:r>
              <a:rPr lang="ru-RU" dirty="0" err="1"/>
              <a:t>еневы</a:t>
            </a:r>
            <a:r>
              <a:rPr lang="ru-RU" dirty="0"/>
              <a:t>;</a:t>
            </a:r>
          </a:p>
          <a:p>
            <a:r>
              <a:rPr lang="ru-RU" b="1" dirty="0" err="1"/>
              <a:t>сш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зш</a:t>
            </a:r>
            <a:r>
              <a:rPr lang="en-US" dirty="0"/>
              <a:t> 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- [ш:]: расшифровать - </a:t>
            </a:r>
            <a:r>
              <a:rPr lang="ru-RU" dirty="0" err="1"/>
              <a:t>ра</a:t>
            </a:r>
            <a:r>
              <a:rPr lang="ru-RU" dirty="0"/>
              <a:t>[ш:]</a:t>
            </a:r>
            <a:r>
              <a:rPr lang="ru-RU" dirty="0" err="1"/>
              <a:t>ифровать</a:t>
            </a:r>
            <a:r>
              <a:rPr lang="ru-RU" dirty="0"/>
              <a:t>, сшить - [ш:]ить, с Шарлем - [ш:]</a:t>
            </a:r>
            <a:r>
              <a:rPr lang="ru-RU" dirty="0" err="1"/>
              <a:t>арлем</a:t>
            </a:r>
            <a:r>
              <a:rPr lang="ru-RU" dirty="0"/>
              <a:t>, 	замёрзший - </a:t>
            </a:r>
            <a:r>
              <a:rPr lang="ru-RU" dirty="0" err="1"/>
              <a:t>замёр</a:t>
            </a:r>
            <a:r>
              <a:rPr lang="ru-RU" dirty="0"/>
              <a:t>[ш:]</a:t>
            </a:r>
            <a:r>
              <a:rPr lang="ru-RU" dirty="0" err="1"/>
              <a:t>ий</a:t>
            </a:r>
            <a:r>
              <a:rPr lang="ru-RU" dirty="0"/>
              <a:t>, низший - ни[ш:]</a:t>
            </a:r>
            <a:r>
              <a:rPr lang="ru-RU" dirty="0" err="1"/>
              <a:t>ий</a:t>
            </a:r>
            <a:r>
              <a:rPr lang="ru-RU" dirty="0"/>
              <a:t>, из Шанхая - и[ш:]</a:t>
            </a:r>
            <a:r>
              <a:rPr lang="ru-RU" dirty="0" err="1"/>
              <a:t>анхая</a:t>
            </a:r>
            <a:r>
              <a:rPr lang="ru-RU" dirty="0"/>
              <a:t>, через 	Шампань - </a:t>
            </a:r>
            <a:r>
              <a:rPr lang="ru-RU" dirty="0" err="1"/>
              <a:t>чере</a:t>
            </a:r>
            <a:r>
              <a:rPr lang="ru-RU" dirty="0"/>
              <a:t>[ш:]</a:t>
            </a:r>
            <a:r>
              <a:rPr lang="ru-RU" dirty="0" err="1"/>
              <a:t>ампань</a:t>
            </a:r>
            <a:r>
              <a:rPr lang="ru-RU" dirty="0"/>
              <a:t>.</a:t>
            </a:r>
            <a:endParaRPr lang="en-US" dirty="0"/>
          </a:p>
          <a:p>
            <a:r>
              <a:rPr lang="ru-RU" b="1" dirty="0" err="1"/>
              <a:t>зж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жж</a:t>
            </a:r>
            <a:r>
              <a:rPr lang="ru-RU" b="1" dirty="0"/>
              <a:t> </a:t>
            </a:r>
          </a:p>
          <a:p>
            <a:pPr marL="0" indent="0">
              <a:buNone/>
            </a:pPr>
            <a:r>
              <a:rPr lang="ru-RU" b="1" dirty="0"/>
              <a:t>	-</a:t>
            </a:r>
            <a:r>
              <a:rPr lang="en-US" dirty="0"/>
              <a:t> </a:t>
            </a:r>
            <a:r>
              <a:rPr lang="ru-RU" dirty="0"/>
              <a:t>внутри корня в настоящее время распространилось произношение долгого 	твердого [ж]: </a:t>
            </a:r>
            <a:r>
              <a:rPr lang="ru-RU" dirty="0" err="1"/>
              <a:t>зж</a:t>
            </a:r>
            <a:r>
              <a:rPr lang="en-US" dirty="0"/>
              <a:t> </a:t>
            </a:r>
            <a:r>
              <a:rPr lang="ru-RU" dirty="0"/>
              <a:t>- [ж:]: брезжить - </a:t>
            </a:r>
            <a:r>
              <a:rPr lang="ru-RU" dirty="0" err="1"/>
              <a:t>бре</a:t>
            </a:r>
            <a:r>
              <a:rPr lang="ru-RU" dirty="0"/>
              <a:t>[ж:]ить, брызжет - </a:t>
            </a:r>
            <a:r>
              <a:rPr lang="ru-RU" dirty="0" err="1"/>
              <a:t>бры</a:t>
            </a:r>
            <a:r>
              <a:rPr lang="ru-RU" dirty="0"/>
              <a:t>[ж:]</a:t>
            </a:r>
            <a:r>
              <a:rPr lang="ru-RU" dirty="0" err="1"/>
              <a:t>ет</a:t>
            </a:r>
            <a:r>
              <a:rPr lang="ru-RU" dirty="0"/>
              <a:t>, позже - </a:t>
            </a:r>
            <a:r>
              <a:rPr lang="en-US" dirty="0"/>
              <a:t> </a:t>
            </a:r>
            <a:r>
              <a:rPr lang="ru-RU" dirty="0"/>
              <a:t>	по[ж:]е; </a:t>
            </a:r>
            <a:r>
              <a:rPr lang="ru-RU" dirty="0" err="1"/>
              <a:t>жж</a:t>
            </a:r>
            <a:r>
              <a:rPr lang="en-US" dirty="0"/>
              <a:t> </a:t>
            </a:r>
            <a:r>
              <a:rPr lang="ru-RU" dirty="0"/>
              <a:t>- [ж:]: жжённый - [ж:]</a:t>
            </a:r>
            <a:r>
              <a:rPr lang="ru-RU" dirty="0" err="1"/>
              <a:t>ённый</a:t>
            </a:r>
            <a:r>
              <a:rPr lang="ru-RU" dirty="0"/>
              <a:t>, жужжать- </a:t>
            </a:r>
            <a:r>
              <a:rPr lang="ru-RU" dirty="0" err="1"/>
              <a:t>жу</a:t>
            </a:r>
            <a:r>
              <a:rPr lang="ru-RU" dirty="0"/>
              <a:t>[ж:]</a:t>
            </a:r>
            <a:r>
              <a:rPr lang="ru-RU" dirty="0" err="1"/>
              <a:t>ать</a:t>
            </a:r>
            <a:r>
              <a:rPr lang="ru-RU" dirty="0"/>
              <a:t>.</a:t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526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EDFCF-F59D-4669-B4F4-E91E78C2A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0625" y="959126"/>
            <a:ext cx="9601200" cy="4939748"/>
          </a:xfrm>
        </p:spPr>
        <p:txBody>
          <a:bodyPr/>
          <a:lstStyle/>
          <a:p>
            <a:r>
              <a:rPr lang="ru-RU" dirty="0"/>
              <a:t>На стыке корня и суффикса </a:t>
            </a:r>
            <a:r>
              <a:rPr lang="ru-RU" b="1" dirty="0" err="1"/>
              <a:t>сч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зч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	</a:t>
            </a:r>
            <a:r>
              <a:rPr lang="ru-RU" dirty="0"/>
              <a:t> - [ш’:] : переписчик- </a:t>
            </a:r>
            <a:r>
              <a:rPr lang="ru-RU" dirty="0" err="1"/>
              <a:t>перепи</a:t>
            </a:r>
            <a:r>
              <a:rPr lang="ru-RU" dirty="0"/>
              <a:t>[ш':]</a:t>
            </a:r>
            <a:r>
              <a:rPr lang="ru-RU" dirty="0" err="1"/>
              <a:t>ик</a:t>
            </a:r>
            <a:r>
              <a:rPr lang="ru-RU" dirty="0"/>
              <a:t>, подносчик - </a:t>
            </a:r>
            <a:r>
              <a:rPr lang="ru-RU" dirty="0" err="1"/>
              <a:t>подно</a:t>
            </a:r>
            <a:r>
              <a:rPr lang="en-US" dirty="0"/>
              <a:t>[ш':] </a:t>
            </a:r>
            <a:r>
              <a:rPr lang="en-US" dirty="0" err="1"/>
              <a:t>ик</a:t>
            </a:r>
            <a:r>
              <a:rPr lang="en-US" dirty="0"/>
              <a:t>, </a:t>
            </a:r>
            <a:r>
              <a:rPr lang="en-US" dirty="0" err="1"/>
              <a:t>грузчик</a:t>
            </a:r>
            <a:r>
              <a:rPr lang="en-US" dirty="0"/>
              <a:t>-</a:t>
            </a:r>
            <a:r>
              <a:rPr lang="ru-RU" dirty="0"/>
              <a:t>	</a:t>
            </a:r>
            <a:r>
              <a:rPr lang="en-US" dirty="0" err="1"/>
              <a:t>гру</a:t>
            </a:r>
            <a:r>
              <a:rPr lang="en-US" dirty="0"/>
              <a:t>[ш':]</a:t>
            </a:r>
            <a:r>
              <a:rPr lang="en-US" dirty="0" err="1"/>
              <a:t>ик</a:t>
            </a:r>
            <a:r>
              <a:rPr lang="en-US" dirty="0"/>
              <a:t>, </a:t>
            </a:r>
            <a:r>
              <a:rPr lang="en-US" dirty="0" err="1"/>
              <a:t>резчик</a:t>
            </a:r>
            <a:r>
              <a:rPr lang="en-US" dirty="0"/>
              <a:t> - </a:t>
            </a:r>
            <a:r>
              <a:rPr lang="en-US" dirty="0" err="1"/>
              <a:t>ре</a:t>
            </a:r>
            <a:r>
              <a:rPr lang="en-US" dirty="0"/>
              <a:t>[ш':]</a:t>
            </a:r>
            <a:r>
              <a:rPr lang="en-US" dirty="0" err="1"/>
              <a:t>ик</a:t>
            </a:r>
            <a:r>
              <a:rPr lang="en-US" dirty="0"/>
              <a:t>, </a:t>
            </a:r>
            <a:r>
              <a:rPr lang="en-US" dirty="0" err="1"/>
              <a:t>навязчивый</a:t>
            </a:r>
            <a:r>
              <a:rPr lang="en-US" dirty="0"/>
              <a:t> - </a:t>
            </a:r>
            <a:r>
              <a:rPr lang="en-US" dirty="0" err="1"/>
              <a:t>навя</a:t>
            </a:r>
            <a:r>
              <a:rPr lang="en-US" dirty="0"/>
              <a:t>[ш':]</a:t>
            </a:r>
            <a:r>
              <a:rPr lang="en-US" dirty="0" err="1"/>
              <a:t>ивый</a:t>
            </a:r>
            <a:r>
              <a:rPr lang="en-US" dirty="0"/>
              <a:t>.</a:t>
            </a:r>
          </a:p>
          <a:p>
            <a:pPr fontAlgn="base"/>
            <a:r>
              <a:rPr lang="ru-RU" dirty="0"/>
              <a:t>На стыке приставки и корня </a:t>
            </a:r>
            <a:r>
              <a:rPr lang="ru-RU" b="1" dirty="0" err="1"/>
              <a:t>сч</a:t>
            </a:r>
            <a:r>
              <a:rPr lang="ru-RU" b="1" dirty="0"/>
              <a:t>:</a:t>
            </a:r>
          </a:p>
          <a:p>
            <a:pPr marL="0" indent="0" fontAlgn="base">
              <a:buNone/>
            </a:pPr>
            <a:r>
              <a:rPr lang="ru-RU" b="1" dirty="0"/>
              <a:t>	- </a:t>
            </a:r>
            <a:r>
              <a:rPr lang="ru-RU" dirty="0"/>
              <a:t>[</a:t>
            </a:r>
            <a:r>
              <a:rPr lang="ru-RU" dirty="0" err="1"/>
              <a:t>ш'ч</a:t>
            </a:r>
            <a:r>
              <a:rPr lang="ru-RU" dirty="0"/>
              <a:t>]: бесчеловечность - бе[</a:t>
            </a:r>
            <a:r>
              <a:rPr lang="ru-RU" dirty="0" err="1"/>
              <a:t>ш'ч</a:t>
            </a:r>
            <a:r>
              <a:rPr lang="ru-RU" dirty="0"/>
              <a:t>]</a:t>
            </a:r>
            <a:r>
              <a:rPr lang="ru-RU" dirty="0" err="1"/>
              <a:t>еловечность</a:t>
            </a:r>
            <a:r>
              <a:rPr lang="ru-RU" dirty="0"/>
              <a:t>, бесчинство - бе[</a:t>
            </a:r>
            <a:r>
              <a:rPr lang="ru-RU" dirty="0" err="1"/>
              <a:t>ш'ч</a:t>
            </a:r>
            <a:r>
              <a:rPr lang="ru-RU" dirty="0"/>
              <a:t>]</a:t>
            </a:r>
            <a:r>
              <a:rPr lang="ru-RU" dirty="0" err="1"/>
              <a:t>инство</a:t>
            </a:r>
            <a:r>
              <a:rPr lang="ru-RU" dirty="0"/>
              <a:t>, 	исчеркать - и[</a:t>
            </a:r>
            <a:r>
              <a:rPr lang="ru-RU" dirty="0" err="1"/>
              <a:t>ш'ч</a:t>
            </a:r>
            <a:r>
              <a:rPr lang="ru-RU" dirty="0"/>
              <a:t>]</a:t>
            </a:r>
            <a:r>
              <a:rPr lang="ru-RU" dirty="0" err="1"/>
              <a:t>еркать</a:t>
            </a:r>
            <a:r>
              <a:rPr lang="ru-RU" dirty="0"/>
              <a:t>, расчертить - р</a:t>
            </a:r>
            <a:r>
              <a:rPr lang="en-US" dirty="0"/>
              <a:t>а[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ертить</a:t>
            </a:r>
            <a:r>
              <a:rPr lang="en-US" dirty="0"/>
              <a:t>.</a:t>
            </a:r>
            <a:endParaRPr lang="ru-RU" dirty="0"/>
          </a:p>
          <a:p>
            <a:pPr fontAlgn="base"/>
            <a:r>
              <a:rPr lang="ru-RU" dirty="0"/>
              <a:t>На стыке предлога и последующего слова </a:t>
            </a:r>
            <a:r>
              <a:rPr lang="ru-RU" b="1" dirty="0" err="1"/>
              <a:t>сч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зч</a:t>
            </a:r>
            <a:r>
              <a:rPr lang="en-US" dirty="0"/>
              <a:t> </a:t>
            </a:r>
            <a:endParaRPr lang="ru-RU" dirty="0"/>
          </a:p>
          <a:p>
            <a:pPr marL="0" indent="0" fontAlgn="base">
              <a:buNone/>
            </a:pPr>
            <a:r>
              <a:rPr lang="ru-RU" dirty="0"/>
              <a:t>	- [</a:t>
            </a:r>
            <a:r>
              <a:rPr lang="ru-RU" dirty="0" err="1"/>
              <a:t>ш'ч</a:t>
            </a:r>
            <a:r>
              <a:rPr lang="ru-RU" dirty="0"/>
              <a:t>]: с чувством - [</a:t>
            </a:r>
            <a:r>
              <a:rPr lang="ru-RU" dirty="0" err="1"/>
              <a:t>ш'ч</a:t>
            </a:r>
            <a:r>
              <a:rPr lang="ru-RU" dirty="0"/>
              <a:t>]</a:t>
            </a:r>
            <a:r>
              <a:rPr lang="ru-RU" dirty="0" err="1"/>
              <a:t>увст</a:t>
            </a:r>
            <a:r>
              <a:rPr lang="en-US" dirty="0" err="1"/>
              <a:t>вом</a:t>
            </a:r>
            <a:r>
              <a:rPr lang="en-US" dirty="0"/>
              <a:t>, с </a:t>
            </a:r>
            <a:r>
              <a:rPr lang="en-US" dirty="0" err="1"/>
              <a:t>честью</a:t>
            </a:r>
            <a:r>
              <a:rPr lang="en-US" dirty="0"/>
              <a:t> - 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естью</a:t>
            </a:r>
            <a:r>
              <a:rPr lang="en-US" dirty="0"/>
              <a:t>, с </a:t>
            </a:r>
            <a:r>
              <a:rPr lang="en-US" dirty="0" err="1"/>
              <a:t>Чичериным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/>
              <a:t>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ичериным</a:t>
            </a:r>
            <a:r>
              <a:rPr lang="en-US" dirty="0"/>
              <a:t>,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чашки</a:t>
            </a:r>
            <a:r>
              <a:rPr lang="en-US" dirty="0"/>
              <a:t> - и[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ашки</a:t>
            </a:r>
            <a:r>
              <a:rPr lang="en-US" dirty="0"/>
              <a:t>,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часов</a:t>
            </a:r>
            <a:r>
              <a:rPr lang="en-US" dirty="0"/>
              <a:t> - </a:t>
            </a:r>
            <a:r>
              <a:rPr lang="en-US" dirty="0" err="1"/>
              <a:t>бе</a:t>
            </a:r>
            <a:r>
              <a:rPr lang="en-US" dirty="0"/>
              <a:t>[</a:t>
            </a:r>
            <a:r>
              <a:rPr lang="en-US" dirty="0" err="1"/>
              <a:t>ш'ч</a:t>
            </a:r>
            <a:r>
              <a:rPr lang="en-US" dirty="0"/>
              <a:t>]</a:t>
            </a:r>
            <a:r>
              <a:rPr lang="en-US" dirty="0" err="1"/>
              <a:t>асов</a:t>
            </a:r>
            <a:endParaRPr lang="en-US" dirty="0"/>
          </a:p>
          <a:p>
            <a:pPr marL="0" indent="0">
              <a:buNone/>
            </a:pP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447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45373-8020-4EF4-9A3D-4C1785408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21635"/>
            <a:ext cx="9601200" cy="5045765"/>
          </a:xfrm>
        </p:spPr>
        <p:txBody>
          <a:bodyPr>
            <a:normAutofit/>
          </a:bodyPr>
          <a:lstStyle/>
          <a:p>
            <a:pPr fontAlgn="base"/>
            <a:r>
              <a:rPr lang="ru-RU" b="1" dirty="0"/>
              <a:t>-</a:t>
            </a:r>
            <a:r>
              <a:rPr lang="ru-RU" b="1" dirty="0" err="1"/>
              <a:t>жч</a:t>
            </a:r>
            <a:r>
              <a:rPr lang="ru-RU" b="1" dirty="0"/>
              <a:t>- </a:t>
            </a:r>
          </a:p>
          <a:p>
            <a:pPr marL="0" indent="0" fontAlgn="base">
              <a:buNone/>
            </a:pPr>
            <a:r>
              <a:rPr lang="ru-RU" b="1" dirty="0"/>
              <a:t>	- </a:t>
            </a:r>
            <a:r>
              <a:rPr lang="ru-RU" dirty="0"/>
              <a:t>[ш':]: </a:t>
            </a:r>
            <a:r>
              <a:rPr lang="ru-RU" dirty="0" err="1"/>
              <a:t>мужчи</a:t>
            </a:r>
            <a:r>
              <a:rPr lang="en-US" dirty="0" err="1"/>
              <a:t>на</a:t>
            </a:r>
            <a:r>
              <a:rPr lang="en-US" dirty="0"/>
              <a:t> - </a:t>
            </a:r>
            <a:r>
              <a:rPr lang="en-US" dirty="0" err="1"/>
              <a:t>му</a:t>
            </a:r>
            <a:r>
              <a:rPr lang="en-US" dirty="0"/>
              <a:t>[ш':]</a:t>
            </a:r>
            <a:r>
              <a:rPr lang="en-US" dirty="0" err="1"/>
              <a:t>ина</a:t>
            </a:r>
            <a:r>
              <a:rPr lang="en-US" dirty="0"/>
              <a:t>, </a:t>
            </a:r>
            <a:r>
              <a:rPr lang="en-US" dirty="0" err="1"/>
              <a:t>перебежчик</a:t>
            </a:r>
            <a:r>
              <a:rPr lang="en-US" dirty="0"/>
              <a:t> - </a:t>
            </a:r>
            <a:r>
              <a:rPr lang="en-US" dirty="0" err="1"/>
              <a:t>перебе</a:t>
            </a:r>
            <a:r>
              <a:rPr lang="en-US" dirty="0"/>
              <a:t>[ш':]</a:t>
            </a:r>
            <a:r>
              <a:rPr lang="en-US" dirty="0" err="1"/>
              <a:t>ик</a:t>
            </a:r>
            <a:r>
              <a:rPr lang="en-US" dirty="0"/>
              <a:t>.</a:t>
            </a:r>
            <a:endParaRPr lang="ru-RU" dirty="0"/>
          </a:p>
          <a:p>
            <a:pPr fontAlgn="base"/>
            <a:r>
              <a:rPr lang="ru-RU" b="1" dirty="0"/>
              <a:t>-</a:t>
            </a:r>
            <a:r>
              <a:rPr lang="ru-RU" b="1" dirty="0" err="1"/>
              <a:t>сщ</a:t>
            </a:r>
            <a:r>
              <a:rPr lang="ru-RU" b="1" dirty="0"/>
              <a:t>-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/>
              <a:t>-</a:t>
            </a:r>
            <a:r>
              <a:rPr lang="ru-RU" b="1" dirty="0" err="1"/>
              <a:t>зщ</a:t>
            </a:r>
            <a:r>
              <a:rPr lang="ru-RU" b="1" dirty="0"/>
              <a:t>-</a:t>
            </a:r>
          </a:p>
          <a:p>
            <a:pPr marL="0" indent="0" fontAlgn="base">
              <a:buNone/>
            </a:pPr>
            <a:r>
              <a:rPr lang="ru-RU" b="1" dirty="0"/>
              <a:t>	- </a:t>
            </a:r>
            <a:r>
              <a:rPr lang="ru-RU" dirty="0"/>
              <a:t>[ш':]: </a:t>
            </a:r>
            <a:r>
              <a:rPr lang="ru-RU" dirty="0" err="1"/>
              <a:t>исщ</a:t>
            </a:r>
            <a:r>
              <a:rPr lang="en-US" dirty="0" err="1"/>
              <a:t>ипать</a:t>
            </a:r>
            <a:r>
              <a:rPr lang="en-US" dirty="0"/>
              <a:t> - и[ш':]</a:t>
            </a:r>
            <a:r>
              <a:rPr lang="en-US" dirty="0" err="1"/>
              <a:t>ипать</a:t>
            </a:r>
            <a:r>
              <a:rPr lang="en-US" dirty="0"/>
              <a:t>, </a:t>
            </a:r>
            <a:r>
              <a:rPr lang="en-US" dirty="0" err="1"/>
              <a:t>расщепить</a:t>
            </a:r>
            <a:r>
              <a:rPr lang="en-US" dirty="0"/>
              <a:t> - </a:t>
            </a:r>
            <a:r>
              <a:rPr lang="en-US" dirty="0" err="1"/>
              <a:t>ра</a:t>
            </a:r>
            <a:r>
              <a:rPr lang="en-US" dirty="0"/>
              <a:t>[ш':]</a:t>
            </a:r>
            <a:r>
              <a:rPr lang="en-US" dirty="0" err="1"/>
              <a:t>епить</a:t>
            </a:r>
            <a:r>
              <a:rPr lang="en-US" dirty="0"/>
              <a:t>, с </a:t>
            </a:r>
            <a:r>
              <a:rPr lang="en-US" dirty="0" err="1"/>
              <a:t>щукой</a:t>
            </a:r>
            <a:r>
              <a:rPr lang="en-US" dirty="0"/>
              <a:t> - [ш':]</a:t>
            </a:r>
            <a:r>
              <a:rPr lang="en-US" dirty="0" err="1"/>
              <a:t>укой</a:t>
            </a:r>
            <a:r>
              <a:rPr lang="en-US" dirty="0"/>
              <a:t>, с </a:t>
            </a:r>
            <a:r>
              <a:rPr lang="ru-RU" dirty="0"/>
              <a:t>	</a:t>
            </a:r>
            <a:r>
              <a:rPr lang="en-US" dirty="0" err="1"/>
              <a:t>Щорсом</a:t>
            </a:r>
            <a:r>
              <a:rPr lang="en-US" dirty="0"/>
              <a:t> - [ш':]</a:t>
            </a:r>
            <a:r>
              <a:rPr lang="en-US" dirty="0" err="1"/>
              <a:t>орсом</a:t>
            </a:r>
            <a:r>
              <a:rPr lang="en-US" dirty="0"/>
              <a:t>,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щавеля</a:t>
            </a:r>
            <a:r>
              <a:rPr lang="en-US" dirty="0"/>
              <a:t> - и[ш':]</a:t>
            </a:r>
            <a:r>
              <a:rPr lang="en-US" dirty="0" err="1"/>
              <a:t>авеля</a:t>
            </a:r>
            <a:r>
              <a:rPr lang="en-US" dirty="0"/>
              <a:t>,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/>
              <a:t>щёлочи</a:t>
            </a:r>
            <a:r>
              <a:rPr lang="en-US" dirty="0"/>
              <a:t> - </a:t>
            </a:r>
            <a:r>
              <a:rPr lang="en-US" dirty="0" err="1"/>
              <a:t>бе</a:t>
            </a:r>
            <a:r>
              <a:rPr lang="en-US" dirty="0"/>
              <a:t>[ш':]</a:t>
            </a:r>
            <a:r>
              <a:rPr lang="en-US" dirty="0" err="1"/>
              <a:t>ёлочи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близ</a:t>
            </a:r>
            <a:r>
              <a:rPr lang="en-US" dirty="0"/>
              <a:t> </a:t>
            </a:r>
            <a:r>
              <a:rPr lang="en-US" dirty="0" err="1"/>
              <a:t>Щёлкова</a:t>
            </a:r>
            <a:r>
              <a:rPr lang="en-US" dirty="0"/>
              <a:t> - </a:t>
            </a:r>
            <a:r>
              <a:rPr lang="en-US" dirty="0" err="1"/>
              <a:t>бли</a:t>
            </a:r>
            <a:r>
              <a:rPr lang="en-US" dirty="0"/>
              <a:t>[ш':]</a:t>
            </a:r>
            <a:r>
              <a:rPr lang="en-US" dirty="0" err="1"/>
              <a:t>ёлкова</a:t>
            </a:r>
            <a:r>
              <a:rPr lang="en-US" dirty="0"/>
              <a:t>,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Щецина</a:t>
            </a:r>
            <a:r>
              <a:rPr lang="en-US" dirty="0"/>
              <a:t> - и [ш':]</a:t>
            </a:r>
            <a:r>
              <a:rPr lang="en-US" dirty="0" err="1"/>
              <a:t>ецина</a:t>
            </a:r>
            <a:r>
              <a:rPr lang="en-US" dirty="0"/>
              <a:t>.</a:t>
            </a:r>
            <a:br>
              <a:rPr lang="ru-RU" dirty="0"/>
            </a:br>
            <a:endParaRPr lang="en-US" dirty="0"/>
          </a:p>
          <a:p>
            <a:r>
              <a:rPr lang="ru-RU" b="1" dirty="0"/>
              <a:t>-</a:t>
            </a:r>
            <a:r>
              <a:rPr lang="ru-RU" b="1" dirty="0" err="1"/>
              <a:t>тц</a:t>
            </a:r>
            <a:r>
              <a:rPr lang="ru-RU" b="1" dirty="0"/>
              <a:t>-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/>
              <a:t>-</a:t>
            </a:r>
            <a:r>
              <a:rPr lang="ru-RU" b="1" dirty="0" err="1"/>
              <a:t>дц</a:t>
            </a:r>
            <a:r>
              <a:rPr lang="ru-RU" b="1" dirty="0"/>
              <a:t>-</a:t>
            </a:r>
          </a:p>
          <a:p>
            <a:pPr marL="0" indent="0">
              <a:buNone/>
            </a:pPr>
            <a:r>
              <a:rPr lang="ru-RU" dirty="0"/>
              <a:t>	- [ц]: </a:t>
            </a:r>
            <a:r>
              <a:rPr lang="ru-RU" dirty="0" err="1"/>
              <a:t>отц</a:t>
            </a:r>
            <a:r>
              <a:rPr lang="en-US" dirty="0" err="1"/>
              <a:t>едить</a:t>
            </a:r>
            <a:r>
              <a:rPr lang="en-US" dirty="0"/>
              <a:t> - о[ц:]</a:t>
            </a:r>
            <a:r>
              <a:rPr lang="en-US" dirty="0" err="1"/>
              <a:t>едить</a:t>
            </a:r>
            <a:r>
              <a:rPr lang="en-US" dirty="0"/>
              <a:t>, </a:t>
            </a:r>
            <a:r>
              <a:rPr lang="en-US" dirty="0" err="1"/>
              <a:t>отцовство</a:t>
            </a:r>
            <a:r>
              <a:rPr lang="en-US" dirty="0"/>
              <a:t> - о[ц:]</a:t>
            </a:r>
            <a:r>
              <a:rPr lang="en-US" dirty="0" err="1"/>
              <a:t>овство</a:t>
            </a:r>
            <a:r>
              <a:rPr lang="en-US" dirty="0"/>
              <a:t>, </a:t>
            </a:r>
            <a:r>
              <a:rPr lang="en-US" dirty="0" err="1"/>
              <a:t>ситца</a:t>
            </a:r>
            <a:r>
              <a:rPr lang="en-US" dirty="0"/>
              <a:t> - </a:t>
            </a:r>
            <a:r>
              <a:rPr lang="en-US" dirty="0" err="1"/>
              <a:t>си</a:t>
            </a:r>
            <a:r>
              <a:rPr lang="en-US" dirty="0"/>
              <a:t>[ц:]а,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центра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/>
              <a:t>о[ц:]</a:t>
            </a:r>
            <a:r>
              <a:rPr lang="en-US" dirty="0" err="1"/>
              <a:t>ентра</a:t>
            </a:r>
            <a:r>
              <a:rPr lang="en-US" dirty="0"/>
              <a:t>,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Целинограда</a:t>
            </a:r>
            <a:r>
              <a:rPr lang="en-US" dirty="0"/>
              <a:t> - о[ц:]</a:t>
            </a:r>
            <a:r>
              <a:rPr lang="en-US" dirty="0" err="1"/>
              <a:t>елинограда</a:t>
            </a:r>
            <a:r>
              <a:rPr lang="en-US" dirty="0"/>
              <a:t>,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Цхалтубо</a:t>
            </a:r>
            <a:r>
              <a:rPr lang="en-US" dirty="0"/>
              <a:t> - о[ц:]</a:t>
            </a:r>
            <a:r>
              <a:rPr lang="en-US" dirty="0" err="1"/>
              <a:t>халтубо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колодца</a:t>
            </a:r>
            <a:r>
              <a:rPr lang="en-US" dirty="0"/>
              <a:t> - </a:t>
            </a:r>
            <a:r>
              <a:rPr lang="en-US" dirty="0" err="1"/>
              <a:t>коло</a:t>
            </a:r>
            <a:r>
              <a:rPr lang="en-US" dirty="0"/>
              <a:t>[ц:]а, </a:t>
            </a:r>
            <a:r>
              <a:rPr lang="en-US" dirty="0" err="1"/>
              <a:t>полководцы</a:t>
            </a:r>
            <a:r>
              <a:rPr lang="en-US" dirty="0"/>
              <a:t> - </a:t>
            </a:r>
            <a:r>
              <a:rPr lang="en-US" dirty="0" err="1"/>
              <a:t>полково</a:t>
            </a:r>
            <a:r>
              <a:rPr lang="en-US" dirty="0"/>
              <a:t>[ц:]ы, </a:t>
            </a:r>
            <a:r>
              <a:rPr lang="en-US" dirty="0" err="1"/>
              <a:t>двадцать</a:t>
            </a:r>
            <a:r>
              <a:rPr lang="en-US" dirty="0"/>
              <a:t> - </a:t>
            </a:r>
            <a:r>
              <a:rPr lang="en-US" dirty="0" err="1"/>
              <a:t>два</a:t>
            </a:r>
            <a:r>
              <a:rPr lang="en-US" dirty="0"/>
              <a:t>[ц:]</a:t>
            </a:r>
            <a:r>
              <a:rPr lang="en-US" dirty="0" err="1"/>
              <a:t>ать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тридцать</a:t>
            </a:r>
            <a:r>
              <a:rPr lang="en-US" dirty="0"/>
              <a:t> - </a:t>
            </a:r>
            <a:r>
              <a:rPr lang="en-US" dirty="0" err="1"/>
              <a:t>три</a:t>
            </a:r>
            <a:r>
              <a:rPr lang="en-US" dirty="0"/>
              <a:t>[ц:]</a:t>
            </a:r>
            <a:r>
              <a:rPr lang="en-US" dirty="0" err="1"/>
              <a:t>ать</a:t>
            </a:r>
            <a:r>
              <a:rPr lang="en-US" dirty="0"/>
              <a:t>, </a:t>
            </a:r>
            <a:r>
              <a:rPr lang="en-US" dirty="0" err="1"/>
              <a:t>Подцероб</a:t>
            </a:r>
            <a:r>
              <a:rPr lang="en-US" dirty="0"/>
              <a:t> - </a:t>
            </a:r>
            <a:r>
              <a:rPr lang="en-US" dirty="0" err="1"/>
              <a:t>по</a:t>
            </a:r>
            <a:r>
              <a:rPr lang="en-US" dirty="0"/>
              <a:t>[ц:]</a:t>
            </a:r>
            <a:r>
              <a:rPr lang="en-US" dirty="0" err="1"/>
              <a:t>ероб</a:t>
            </a:r>
            <a:r>
              <a:rPr lang="en-US" dirty="0"/>
              <a:t>,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Цюрихом-по</a:t>
            </a:r>
            <a:r>
              <a:rPr lang="en-US" dirty="0"/>
              <a:t>[ц':]</a:t>
            </a:r>
            <a:r>
              <a:rPr lang="en-US" dirty="0" err="1"/>
              <a:t>юрихом</a:t>
            </a:r>
            <a:r>
              <a:rPr lang="en-US" dirty="0"/>
              <a:t>. 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!!! </a:t>
            </a:r>
            <a:r>
              <a:rPr lang="en-US" dirty="0" err="1"/>
              <a:t>Произношение</a:t>
            </a:r>
            <a:r>
              <a:rPr lang="en-US" dirty="0"/>
              <a:t> </a:t>
            </a:r>
            <a:r>
              <a:rPr lang="en-US" dirty="0" err="1"/>
              <a:t>слов</a:t>
            </a:r>
            <a:r>
              <a:rPr lang="en-US" dirty="0"/>
              <a:t> </a:t>
            </a:r>
            <a:r>
              <a:rPr lang="en-US" dirty="0" err="1"/>
              <a:t>двадцать</a:t>
            </a:r>
            <a:r>
              <a:rPr lang="en-US" dirty="0"/>
              <a:t> и </a:t>
            </a:r>
            <a:r>
              <a:rPr lang="en-US" dirty="0" err="1"/>
              <a:t>тридцать</a:t>
            </a:r>
            <a:r>
              <a:rPr lang="en-US" dirty="0"/>
              <a:t> с </a:t>
            </a:r>
            <a:r>
              <a:rPr lang="en-US" dirty="0" err="1"/>
              <a:t>одиночным</a:t>
            </a:r>
            <a:r>
              <a:rPr lang="en-US" dirty="0"/>
              <a:t> [ц] </a:t>
            </a:r>
            <a:r>
              <a:rPr lang="en-US" dirty="0" err="1"/>
              <a:t>неправильно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320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DB131-A3FD-4348-A063-404E5DCDF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51722"/>
            <a:ext cx="9601200" cy="4515678"/>
          </a:xfrm>
        </p:spPr>
        <p:txBody>
          <a:bodyPr/>
          <a:lstStyle/>
          <a:p>
            <a:r>
              <a:rPr lang="ru-RU" b="1" dirty="0"/>
              <a:t>-тс-</a:t>
            </a:r>
            <a:r>
              <a:rPr lang="en-US" dirty="0"/>
              <a:t> </a:t>
            </a:r>
            <a:r>
              <a:rPr lang="ru-RU" dirty="0"/>
              <a:t>в форме 3 л. ед. и мн. ч. </a:t>
            </a:r>
            <a:r>
              <a:rPr lang="ru-RU" dirty="0" err="1"/>
              <a:t>гла</a:t>
            </a:r>
            <a:r>
              <a:rPr lang="en-US" dirty="0" err="1"/>
              <a:t>голов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стыке</a:t>
            </a:r>
            <a:r>
              <a:rPr lang="en-US" dirty="0"/>
              <a:t> </a:t>
            </a:r>
            <a:r>
              <a:rPr lang="en-US" dirty="0" err="1"/>
              <a:t>личного</a:t>
            </a:r>
            <a:r>
              <a:rPr lang="en-US" dirty="0"/>
              <a:t> </a:t>
            </a:r>
            <a:r>
              <a:rPr lang="en-US" dirty="0" err="1"/>
              <a:t>окончания</a:t>
            </a:r>
            <a:r>
              <a:rPr lang="en-US" dirty="0"/>
              <a:t> и </a:t>
            </a:r>
            <a:r>
              <a:rPr lang="en-US" dirty="0" err="1"/>
              <a:t>возвратной</a:t>
            </a:r>
            <a:r>
              <a:rPr lang="en-US" dirty="0"/>
              <a:t> </a:t>
            </a:r>
            <a:r>
              <a:rPr lang="en-US" dirty="0" err="1"/>
              <a:t>частицы</a:t>
            </a:r>
            <a:r>
              <a:rPr lang="en-US" dirty="0"/>
              <a:t>, а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месте</a:t>
            </a:r>
            <a:r>
              <a:rPr lang="en-US" dirty="0"/>
              <a:t> </a:t>
            </a:r>
            <a:r>
              <a:rPr lang="en-US" dirty="0" err="1"/>
              <a:t>сочетания</a:t>
            </a:r>
            <a:r>
              <a:rPr lang="en-US" dirty="0"/>
              <a:t> </a:t>
            </a:r>
            <a:r>
              <a:rPr lang="ru-RU" b="1" dirty="0" err="1"/>
              <a:t>тьс</a:t>
            </a:r>
            <a:r>
              <a:rPr lang="en-US" dirty="0"/>
              <a:t> </a:t>
            </a:r>
            <a:r>
              <a:rPr lang="ru-RU" dirty="0"/>
              <a:t>в </a:t>
            </a:r>
            <a:r>
              <a:rPr lang="ru-RU" dirty="0" err="1"/>
              <a:t>инфини</a:t>
            </a:r>
            <a:r>
              <a:rPr lang="en-US" dirty="0" err="1"/>
              <a:t>тиве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	- </a:t>
            </a:r>
            <a:r>
              <a:rPr lang="en-US" dirty="0"/>
              <a:t>[ц:]: </a:t>
            </a:r>
            <a:r>
              <a:rPr lang="en-US" dirty="0" err="1"/>
              <a:t>внедряется</a:t>
            </a:r>
            <a:r>
              <a:rPr lang="en-US" dirty="0"/>
              <a:t> - </a:t>
            </a:r>
            <a:r>
              <a:rPr lang="en-US" dirty="0" err="1"/>
              <a:t>внедряе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en-US" dirty="0" err="1"/>
              <a:t>доверяется</a:t>
            </a:r>
            <a:r>
              <a:rPr lang="en-US" dirty="0"/>
              <a:t> - </a:t>
            </a:r>
            <a:r>
              <a:rPr lang="en-US" dirty="0" err="1"/>
              <a:t>доверяе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en-US" dirty="0" err="1"/>
              <a:t>обмениваются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обмениваю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en-US" dirty="0" err="1"/>
              <a:t>сплачиваются</a:t>
            </a:r>
            <a:r>
              <a:rPr lang="en-US" dirty="0"/>
              <a:t> - </a:t>
            </a:r>
            <a:r>
              <a:rPr lang="en-US" dirty="0" err="1"/>
              <a:t>сплачиваю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en-US" dirty="0" err="1"/>
              <a:t>обветриваться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обветрива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en-US" dirty="0" err="1"/>
              <a:t>выбиваться</a:t>
            </a:r>
            <a:r>
              <a:rPr lang="en-US" dirty="0"/>
              <a:t> - </a:t>
            </a:r>
            <a:r>
              <a:rPr lang="en-US" dirty="0" err="1"/>
              <a:t>выбива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en-US" dirty="0" err="1"/>
              <a:t>прогуливаться</a:t>
            </a:r>
            <a:r>
              <a:rPr lang="en-US" dirty="0"/>
              <a:t> - </a:t>
            </a:r>
            <a:r>
              <a:rPr lang="en-US" dirty="0" err="1"/>
              <a:t>прогулива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], </a:t>
            </a:r>
            <a:r>
              <a:rPr lang="ru-RU" dirty="0"/>
              <a:t>	</a:t>
            </a:r>
            <a:r>
              <a:rPr lang="en-US" dirty="0" err="1"/>
              <a:t>сговариваться</a:t>
            </a:r>
            <a:r>
              <a:rPr lang="en-US" dirty="0"/>
              <a:t> - </a:t>
            </a:r>
            <a:r>
              <a:rPr lang="en-US" dirty="0" err="1"/>
              <a:t>сговарива</a:t>
            </a:r>
            <a:r>
              <a:rPr lang="en-US" dirty="0"/>
              <a:t>[</a:t>
            </a:r>
            <a:r>
              <a:rPr lang="en-US" dirty="0" err="1"/>
              <a:t>ц:ъ</a:t>
            </a:r>
            <a:r>
              <a:rPr lang="en-US" dirty="0"/>
              <a:t>].</a:t>
            </a:r>
            <a:endParaRPr lang="ru-RU" dirty="0"/>
          </a:p>
          <a:p>
            <a:r>
              <a:rPr lang="ru-RU" b="1" dirty="0"/>
              <a:t>тс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дс</a:t>
            </a:r>
            <a:r>
              <a:rPr lang="en-US" dirty="0"/>
              <a:t> </a:t>
            </a:r>
            <a:r>
              <a:rPr lang="ru-RU" dirty="0"/>
              <a:t>после глас</a:t>
            </a:r>
            <a:r>
              <a:rPr lang="en-US" dirty="0" err="1"/>
              <a:t>ного</a:t>
            </a:r>
            <a:r>
              <a:rPr lang="en-US" dirty="0"/>
              <a:t> </a:t>
            </a:r>
            <a:r>
              <a:rPr lang="en-US" dirty="0" err="1"/>
              <a:t>перед</a:t>
            </a:r>
            <a:r>
              <a:rPr lang="en-US" dirty="0"/>
              <a:t> </a:t>
            </a:r>
            <a:r>
              <a:rPr lang="en-US" dirty="0" err="1"/>
              <a:t>согласным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стыке</a:t>
            </a:r>
            <a:r>
              <a:rPr lang="en-US" dirty="0"/>
              <a:t> </a:t>
            </a:r>
            <a:r>
              <a:rPr lang="en-US" dirty="0" err="1"/>
              <a:t>корня</a:t>
            </a:r>
            <a:r>
              <a:rPr lang="en-US" dirty="0"/>
              <a:t> и </a:t>
            </a:r>
            <a:r>
              <a:rPr lang="en-US" dirty="0" err="1"/>
              <a:t>суффикса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en-US" dirty="0"/>
              <a:t>[ц]: </a:t>
            </a:r>
            <a:r>
              <a:rPr lang="en-US" dirty="0" err="1"/>
              <a:t>братство</a:t>
            </a:r>
            <a:r>
              <a:rPr lang="en-US" dirty="0"/>
              <a:t> - </a:t>
            </a:r>
            <a:r>
              <a:rPr lang="en-US" dirty="0" err="1"/>
              <a:t>бра</a:t>
            </a:r>
            <a:r>
              <a:rPr lang="en-US" dirty="0"/>
              <a:t>[ц]</a:t>
            </a:r>
            <a:r>
              <a:rPr lang="en-US" dirty="0" err="1"/>
              <a:t>тво</a:t>
            </a:r>
            <a:r>
              <a:rPr lang="en-US" dirty="0"/>
              <a:t>, </a:t>
            </a:r>
            <a:r>
              <a:rPr lang="en-US" dirty="0" err="1"/>
              <a:t>соседство</a:t>
            </a:r>
            <a:r>
              <a:rPr lang="en-US" dirty="0"/>
              <a:t> - </a:t>
            </a:r>
            <a:r>
              <a:rPr lang="en-US" dirty="0" err="1"/>
              <a:t>сосе</a:t>
            </a:r>
            <a:r>
              <a:rPr lang="en-US" dirty="0"/>
              <a:t>[ц]</a:t>
            </a:r>
            <a:r>
              <a:rPr lang="en-US" dirty="0" err="1"/>
              <a:t>тво</a:t>
            </a:r>
            <a:r>
              <a:rPr lang="en-US" dirty="0"/>
              <a:t>; </a:t>
            </a:r>
            <a:r>
              <a:rPr lang="en-US" dirty="0" err="1"/>
              <a:t>городской</a:t>
            </a:r>
            <a:r>
              <a:rPr lang="en-US" dirty="0"/>
              <a:t> - </a:t>
            </a:r>
            <a:r>
              <a:rPr lang="en-US" dirty="0" err="1"/>
              <a:t>горо</a:t>
            </a:r>
            <a:r>
              <a:rPr lang="en-US" dirty="0"/>
              <a:t>[ц]</a:t>
            </a:r>
            <a:r>
              <a:rPr lang="en-US" dirty="0" err="1"/>
              <a:t>кой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заводской</a:t>
            </a:r>
            <a:r>
              <a:rPr lang="en-US" dirty="0"/>
              <a:t>- </a:t>
            </a:r>
            <a:r>
              <a:rPr lang="en-US" dirty="0" err="1"/>
              <a:t>заво</a:t>
            </a:r>
            <a:r>
              <a:rPr lang="en-US" dirty="0"/>
              <a:t>[ц]</a:t>
            </a:r>
            <a:r>
              <a:rPr lang="en-US" dirty="0" err="1"/>
              <a:t>кой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09336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5CB4F-0429-43AF-A8BD-FE2D63DB3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89113"/>
            <a:ext cx="9601200" cy="5178287"/>
          </a:xfrm>
        </p:spPr>
        <p:txBody>
          <a:bodyPr>
            <a:normAutofit/>
          </a:bodyPr>
          <a:lstStyle/>
          <a:p>
            <a:r>
              <a:rPr lang="ru-RU" dirty="0"/>
              <a:t>В сочетаниях</a:t>
            </a:r>
            <a:r>
              <a:rPr lang="en-US" dirty="0"/>
              <a:t> </a:t>
            </a:r>
            <a:r>
              <a:rPr lang="ru-RU" b="1" dirty="0" err="1"/>
              <a:t>тск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дск</a:t>
            </a:r>
            <a:r>
              <a:rPr lang="ru-RU" b="1" dirty="0"/>
              <a:t>, тс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b="1" dirty="0" err="1"/>
              <a:t>дс</a:t>
            </a:r>
            <a:r>
              <a:rPr lang="ru-RU" b="1" dirty="0"/>
              <a:t>:</a:t>
            </a:r>
          </a:p>
          <a:p>
            <a:pPr marL="0" indent="0">
              <a:buNone/>
            </a:pPr>
            <a:r>
              <a:rPr lang="ru-RU" b="1" dirty="0"/>
              <a:t>	-</a:t>
            </a:r>
            <a:r>
              <a:rPr lang="ru-RU" dirty="0"/>
              <a:t>[ц]: Братск - бра[ц]к, </a:t>
            </a:r>
            <a:r>
              <a:rPr lang="ru-RU" dirty="0" err="1"/>
              <a:t>Гжатск</a:t>
            </a:r>
            <a:r>
              <a:rPr lang="ru-RU" dirty="0"/>
              <a:t> - </a:t>
            </a:r>
            <a:r>
              <a:rPr lang="ru-RU" dirty="0" err="1"/>
              <a:t>гжа</a:t>
            </a:r>
            <a:r>
              <a:rPr lang="ru-RU" dirty="0"/>
              <a:t>[ц]к, Кисловодск - </a:t>
            </a:r>
            <a:r>
              <a:rPr lang="ru-RU" dirty="0" err="1"/>
              <a:t>кисл</a:t>
            </a:r>
            <a:r>
              <a:rPr lang="en-US" dirty="0" err="1"/>
              <a:t>ово</a:t>
            </a:r>
            <a:r>
              <a:rPr lang="en-US" dirty="0"/>
              <a:t>[ц]к, </a:t>
            </a:r>
            <a:r>
              <a:rPr lang="ru-RU" dirty="0"/>
              <a:t>	</a:t>
            </a:r>
            <a:r>
              <a:rPr lang="en-US" dirty="0" err="1"/>
              <a:t>Петрозаводск</a:t>
            </a:r>
            <a:r>
              <a:rPr lang="en-US" dirty="0"/>
              <a:t> - </a:t>
            </a:r>
            <a:r>
              <a:rPr lang="en-US" dirty="0" err="1"/>
              <a:t>петрозаво</a:t>
            </a:r>
            <a:r>
              <a:rPr lang="en-US" dirty="0"/>
              <a:t>[ц]к.</a:t>
            </a:r>
            <a:endParaRPr lang="ru-RU" dirty="0"/>
          </a:p>
          <a:p>
            <a:r>
              <a:rPr lang="ru-RU" b="1" dirty="0"/>
              <a:t>-</a:t>
            </a:r>
            <a:r>
              <a:rPr lang="ru-RU" b="1" dirty="0" err="1"/>
              <a:t>тч</a:t>
            </a:r>
            <a:r>
              <a:rPr lang="ru-RU" b="1" dirty="0"/>
              <a:t>-</a:t>
            </a:r>
            <a:r>
              <a:rPr lang="en-US" dirty="0"/>
              <a:t> </a:t>
            </a:r>
            <a:r>
              <a:rPr lang="ru-RU" dirty="0"/>
              <a:t>и</a:t>
            </a:r>
            <a:r>
              <a:rPr lang="en-US" dirty="0"/>
              <a:t> </a:t>
            </a:r>
            <a:r>
              <a:rPr lang="ru-RU" dirty="0"/>
              <a:t>-</a:t>
            </a:r>
            <a:r>
              <a:rPr lang="ru-RU" b="1" dirty="0" err="1"/>
              <a:t>дч</a:t>
            </a:r>
            <a:r>
              <a:rPr lang="ru-RU" b="1" dirty="0"/>
              <a:t>-:</a:t>
            </a:r>
          </a:p>
          <a:p>
            <a:pPr marL="0" indent="0">
              <a:buNone/>
            </a:pPr>
            <a:r>
              <a:rPr lang="ru-RU" b="1" dirty="0"/>
              <a:t>	- </a:t>
            </a:r>
            <a:r>
              <a:rPr lang="en-US" dirty="0"/>
              <a:t>[ч</a:t>
            </a:r>
            <a:r>
              <a:rPr lang="ru-RU" dirty="0"/>
              <a:t>:</a:t>
            </a:r>
            <a:r>
              <a:rPr lang="en-US" dirty="0"/>
              <a:t>]: </a:t>
            </a:r>
            <a:r>
              <a:rPr lang="en-US" dirty="0" err="1"/>
              <a:t>ветчина</a:t>
            </a:r>
            <a:r>
              <a:rPr lang="en-US" dirty="0"/>
              <a:t> - </a:t>
            </a:r>
            <a:r>
              <a:rPr lang="en-US" dirty="0" err="1"/>
              <a:t>ве</a:t>
            </a:r>
            <a:r>
              <a:rPr lang="en-US" dirty="0"/>
              <a:t>[ч:]</a:t>
            </a:r>
            <a:r>
              <a:rPr lang="en-US" dirty="0" err="1"/>
              <a:t>ина</a:t>
            </a:r>
            <a:r>
              <a:rPr lang="en-US" dirty="0"/>
              <a:t>, </a:t>
            </a:r>
            <a:r>
              <a:rPr lang="en-US" dirty="0" err="1"/>
              <a:t>лётчик</a:t>
            </a:r>
            <a:r>
              <a:rPr lang="en-US" dirty="0"/>
              <a:t> - </a:t>
            </a:r>
            <a:r>
              <a:rPr lang="en-US" dirty="0" err="1"/>
              <a:t>лё</a:t>
            </a:r>
            <a:r>
              <a:rPr lang="en-US" dirty="0"/>
              <a:t>[ч:]</a:t>
            </a:r>
            <a:r>
              <a:rPr lang="en-US" dirty="0" err="1"/>
              <a:t>ик</a:t>
            </a:r>
            <a:r>
              <a:rPr lang="en-US" dirty="0"/>
              <a:t>, </a:t>
            </a:r>
            <a:r>
              <a:rPr lang="en-US" dirty="0" err="1"/>
              <a:t>отчество</a:t>
            </a:r>
            <a:r>
              <a:rPr lang="en-US" dirty="0"/>
              <a:t> - о[ч:]</a:t>
            </a:r>
            <a:r>
              <a:rPr lang="en-US" dirty="0" err="1"/>
              <a:t>ество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опрометчивый</a:t>
            </a:r>
            <a:r>
              <a:rPr lang="en-US" dirty="0"/>
              <a:t> - </a:t>
            </a:r>
            <a:r>
              <a:rPr lang="en-US" dirty="0" err="1"/>
              <a:t>опроме</a:t>
            </a:r>
            <a:r>
              <a:rPr lang="en-US" dirty="0"/>
              <a:t>[ч:]</a:t>
            </a:r>
            <a:r>
              <a:rPr lang="en-US" dirty="0" err="1"/>
              <a:t>ивый</a:t>
            </a:r>
            <a:r>
              <a:rPr lang="en-US" dirty="0"/>
              <a:t>, </a:t>
            </a:r>
            <a:r>
              <a:rPr lang="en-US" dirty="0" err="1"/>
              <a:t>матч</a:t>
            </a:r>
            <a:r>
              <a:rPr lang="en-US" dirty="0"/>
              <a:t> - </a:t>
            </a:r>
            <a:r>
              <a:rPr lang="en-US" dirty="0" err="1"/>
              <a:t>ма</a:t>
            </a:r>
            <a:r>
              <a:rPr lang="en-US" dirty="0"/>
              <a:t>[ч:], </a:t>
            </a:r>
            <a:r>
              <a:rPr lang="en-US" dirty="0" err="1"/>
              <a:t>путч</a:t>
            </a:r>
            <a:r>
              <a:rPr lang="en-US" dirty="0"/>
              <a:t> - </a:t>
            </a:r>
            <a:r>
              <a:rPr lang="en-US" dirty="0" err="1"/>
              <a:t>пу</a:t>
            </a:r>
            <a:r>
              <a:rPr lang="en-US" dirty="0"/>
              <a:t>[ч:], </a:t>
            </a:r>
            <a:r>
              <a:rPr lang="en-US" dirty="0" err="1"/>
              <a:t>скетч</a:t>
            </a:r>
            <a:r>
              <a:rPr lang="en-US" dirty="0"/>
              <a:t> - </a:t>
            </a:r>
            <a:r>
              <a:rPr lang="en-US" dirty="0" err="1"/>
              <a:t>ске</a:t>
            </a:r>
            <a:r>
              <a:rPr lang="en-US" dirty="0"/>
              <a:t>[ч:], </a:t>
            </a:r>
            <a:r>
              <a:rPr lang="ru-RU" dirty="0"/>
              <a:t>	</a:t>
            </a:r>
            <a:r>
              <a:rPr lang="en-US" dirty="0" err="1"/>
              <a:t>Ротчев</a:t>
            </a:r>
            <a:r>
              <a:rPr lang="en-US" dirty="0"/>
              <a:t> - </a:t>
            </a:r>
            <a:r>
              <a:rPr lang="en-US" dirty="0" err="1"/>
              <a:t>ро</a:t>
            </a:r>
            <a:r>
              <a:rPr lang="en-US" dirty="0"/>
              <a:t>[ч:]</a:t>
            </a:r>
            <a:r>
              <a:rPr lang="en-US" dirty="0" err="1"/>
              <a:t>ев</a:t>
            </a:r>
            <a:r>
              <a:rPr lang="en-US" dirty="0"/>
              <a:t>; </a:t>
            </a:r>
            <a:r>
              <a:rPr lang="en-US" dirty="0" err="1"/>
              <a:t>зодчий</a:t>
            </a:r>
            <a:r>
              <a:rPr lang="en-US" dirty="0"/>
              <a:t> - </a:t>
            </a:r>
            <a:r>
              <a:rPr lang="en-US" dirty="0" err="1"/>
              <a:t>зо</a:t>
            </a:r>
            <a:r>
              <a:rPr lang="en-US" dirty="0"/>
              <a:t>[ч:]</a:t>
            </a:r>
            <a:r>
              <a:rPr lang="en-US" dirty="0" err="1"/>
              <a:t>ий</a:t>
            </a:r>
            <a:r>
              <a:rPr lang="en-US" dirty="0"/>
              <a:t>, </a:t>
            </a:r>
            <a:r>
              <a:rPr lang="en-US" dirty="0" err="1"/>
              <a:t>находчивый</a:t>
            </a:r>
            <a:r>
              <a:rPr lang="en-US" dirty="0"/>
              <a:t> - </a:t>
            </a:r>
            <a:r>
              <a:rPr lang="en-US" dirty="0" err="1"/>
              <a:t>нахо</a:t>
            </a:r>
            <a:r>
              <a:rPr lang="en-US" dirty="0"/>
              <a:t>[ч:]</a:t>
            </a:r>
            <a:r>
              <a:rPr lang="en-US" dirty="0" err="1"/>
              <a:t>ивый</a:t>
            </a:r>
            <a:r>
              <a:rPr lang="en-US" dirty="0"/>
              <a:t>, </a:t>
            </a:r>
            <a:r>
              <a:rPr lang="en-US" dirty="0" err="1"/>
              <a:t>подчеркнуть</a:t>
            </a:r>
            <a:r>
              <a:rPr lang="en-US" dirty="0"/>
              <a:t> - </a:t>
            </a:r>
            <a:r>
              <a:rPr lang="ru-RU" dirty="0"/>
              <a:t>	</a:t>
            </a:r>
            <a:r>
              <a:rPr lang="en-US" dirty="0" err="1"/>
              <a:t>по</a:t>
            </a:r>
            <a:r>
              <a:rPr lang="en-US" dirty="0"/>
              <a:t>[ч:]</a:t>
            </a:r>
            <a:r>
              <a:rPr lang="en-US" dirty="0" err="1"/>
              <a:t>еркнуть</a:t>
            </a:r>
            <a:r>
              <a:rPr lang="en-US" dirty="0"/>
              <a:t>, </a:t>
            </a:r>
            <a:r>
              <a:rPr lang="en-US" dirty="0" err="1"/>
              <a:t>Солодча</a:t>
            </a:r>
            <a:r>
              <a:rPr lang="en-US" dirty="0"/>
              <a:t> - </a:t>
            </a:r>
            <a:r>
              <a:rPr lang="en-US" dirty="0" err="1"/>
              <a:t>соло</a:t>
            </a:r>
            <a:r>
              <a:rPr lang="en-US" dirty="0"/>
              <a:t>[ч:]а.</a:t>
            </a:r>
            <a:endParaRPr lang="ru-RU" dirty="0"/>
          </a:p>
          <a:p>
            <a:pPr fontAlgn="base"/>
            <a:r>
              <a:rPr lang="ru-RU" b="1" dirty="0"/>
              <a:t>- </a:t>
            </a:r>
            <a:r>
              <a:rPr lang="ru-RU" b="1" dirty="0" err="1"/>
              <a:t>кк</a:t>
            </a:r>
            <a:r>
              <a:rPr lang="ru-RU" b="1" dirty="0"/>
              <a:t>- :</a:t>
            </a:r>
          </a:p>
          <a:p>
            <a:pPr marL="0" indent="0" fontAlgn="base">
              <a:buNone/>
            </a:pPr>
            <a:r>
              <a:rPr lang="ru-RU" b="1" dirty="0"/>
              <a:t>	- </a:t>
            </a:r>
            <a:r>
              <a:rPr lang="ru-RU" dirty="0"/>
              <a:t>[к:]: к кому - [к:]ому, к кабинету - [к:]</a:t>
            </a:r>
            <a:r>
              <a:rPr lang="ru-RU" dirty="0" err="1"/>
              <a:t>абинету</a:t>
            </a:r>
            <a:r>
              <a:rPr lang="ru-RU" dirty="0"/>
              <a:t>, к компании - [к:]</a:t>
            </a:r>
            <a:r>
              <a:rPr lang="ru-RU" dirty="0" err="1"/>
              <a:t>омпании</a:t>
            </a:r>
            <a:r>
              <a:rPr lang="ru-RU" dirty="0"/>
              <a:t>. </a:t>
            </a:r>
          </a:p>
          <a:p>
            <a:pPr marL="0" indent="0" fontAlgn="base">
              <a:buNone/>
            </a:pPr>
            <a:r>
              <a:rPr lang="ru-RU" dirty="0"/>
              <a:t>!!! Сочетание</a:t>
            </a:r>
            <a:r>
              <a:rPr lang="en-US" dirty="0"/>
              <a:t> </a:t>
            </a:r>
            <a:r>
              <a:rPr lang="ru-RU" b="1" dirty="0" err="1"/>
              <a:t>кк</a:t>
            </a:r>
            <a:r>
              <a:rPr lang="en-US" dirty="0"/>
              <a:t> </a:t>
            </a:r>
            <a:r>
              <a:rPr lang="ru-RU" dirty="0"/>
              <a:t>не до</a:t>
            </a:r>
            <a:r>
              <a:rPr lang="en-US" dirty="0" err="1"/>
              <a:t>лжно</a:t>
            </a:r>
            <a:r>
              <a:rPr lang="en-US" dirty="0"/>
              <a:t> </a:t>
            </a:r>
            <a:r>
              <a:rPr lang="en-US" dirty="0" err="1"/>
              <a:t>произноситься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[</a:t>
            </a:r>
            <a:r>
              <a:rPr lang="en-US" dirty="0" err="1"/>
              <a:t>хк</a:t>
            </a:r>
            <a:r>
              <a:rPr lang="en-US" dirty="0"/>
              <a:t>]: к </a:t>
            </a:r>
            <a:r>
              <a:rPr lang="en-US" dirty="0" err="1"/>
              <a:t>камню</a:t>
            </a:r>
            <a:r>
              <a:rPr lang="en-US" dirty="0"/>
              <a:t>- [х-к]</a:t>
            </a:r>
            <a:r>
              <a:rPr lang="en-US" dirty="0" err="1"/>
              <a:t>амню</a:t>
            </a:r>
            <a:r>
              <a:rPr lang="en-US" dirty="0"/>
              <a:t>, к </a:t>
            </a:r>
            <a:r>
              <a:rPr lang="en-US" dirty="0" err="1"/>
              <a:t>концу</a:t>
            </a:r>
            <a:r>
              <a:rPr lang="en-US" dirty="0"/>
              <a:t> - [х-к]</a:t>
            </a:r>
            <a:r>
              <a:rPr lang="en-US" dirty="0" err="1"/>
              <a:t>онцу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44272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993D0-D8D8-46DD-A25D-CF54DB1DF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31234"/>
            <a:ext cx="9601200" cy="4436165"/>
          </a:xfrm>
        </p:spPr>
        <p:txBody>
          <a:bodyPr/>
          <a:lstStyle/>
          <a:p>
            <a:r>
              <a:rPr lang="en-US" dirty="0"/>
              <a:t>В </a:t>
            </a:r>
            <a:r>
              <a:rPr lang="en-US" dirty="0" err="1"/>
              <a:t>сочетании</a:t>
            </a:r>
            <a:r>
              <a:rPr lang="en-US" dirty="0"/>
              <a:t> </a:t>
            </a:r>
            <a:r>
              <a:rPr lang="en-US" dirty="0" err="1"/>
              <a:t>согласных</a:t>
            </a:r>
            <a:r>
              <a:rPr lang="en-US" dirty="0"/>
              <a:t> </a:t>
            </a:r>
            <a:r>
              <a:rPr lang="ru-RU" b="1" dirty="0" err="1"/>
              <a:t>стн</a:t>
            </a:r>
            <a:r>
              <a:rPr lang="en-US" dirty="0"/>
              <a:t> </a:t>
            </a:r>
            <a:r>
              <a:rPr lang="ru-RU" dirty="0"/>
              <a:t>не произносится [т]:</a:t>
            </a:r>
          </a:p>
          <a:p>
            <a:pPr marL="0" indent="0">
              <a:buNone/>
            </a:pPr>
            <a:r>
              <a:rPr lang="ru-RU" dirty="0"/>
              <a:t>	- вестник - </a:t>
            </a:r>
            <a:r>
              <a:rPr lang="ru-RU" dirty="0" err="1"/>
              <a:t>ве</a:t>
            </a:r>
            <a:r>
              <a:rPr lang="ru-RU" dirty="0"/>
              <a:t>[</a:t>
            </a:r>
            <a:r>
              <a:rPr lang="ru-RU" dirty="0" err="1"/>
              <a:t>с'н</a:t>
            </a:r>
            <a:r>
              <a:rPr lang="ru-RU" dirty="0"/>
              <a:t>']</a:t>
            </a:r>
            <a:r>
              <a:rPr lang="ru-RU" dirty="0" err="1"/>
              <a:t>ик</a:t>
            </a:r>
            <a:r>
              <a:rPr lang="ru-RU" dirty="0"/>
              <a:t>, скоростник - скоро[</a:t>
            </a:r>
            <a:r>
              <a:rPr lang="ru-RU" dirty="0" err="1"/>
              <a:t>с'н</a:t>
            </a:r>
            <a:r>
              <a:rPr lang="ru-RU" dirty="0"/>
              <a:t>']</a:t>
            </a:r>
            <a:r>
              <a:rPr lang="ru-RU" dirty="0" err="1"/>
              <a:t>ик</a:t>
            </a:r>
            <a:r>
              <a:rPr lang="ru-RU" dirty="0"/>
              <a:t>, воз</a:t>
            </a:r>
            <a:r>
              <a:rPr lang="en-US" dirty="0" err="1"/>
              <a:t>растной</a:t>
            </a:r>
            <a:r>
              <a:rPr lang="en-US" dirty="0"/>
              <a:t> - </a:t>
            </a:r>
            <a:r>
              <a:rPr lang="en-US" dirty="0" err="1"/>
              <a:t>возра</a:t>
            </a:r>
            <a:r>
              <a:rPr lang="en-US" dirty="0"/>
              <a:t>[</a:t>
            </a:r>
            <a:r>
              <a:rPr lang="en-US" dirty="0" err="1"/>
              <a:t>сн</a:t>
            </a:r>
            <a:r>
              <a:rPr lang="en-US" dirty="0"/>
              <a:t>]</a:t>
            </a:r>
            <a:r>
              <a:rPr lang="en-US" dirty="0" err="1"/>
              <a:t>ой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радостный</a:t>
            </a:r>
            <a:r>
              <a:rPr lang="en-US" dirty="0"/>
              <a:t> - </a:t>
            </a:r>
            <a:r>
              <a:rPr lang="en-US" dirty="0" err="1"/>
              <a:t>радо</a:t>
            </a:r>
            <a:r>
              <a:rPr lang="en-US" dirty="0"/>
              <a:t>[</a:t>
            </a:r>
            <a:r>
              <a:rPr lang="en-US" dirty="0" err="1"/>
              <a:t>сн</a:t>
            </a:r>
            <a:r>
              <a:rPr lang="en-US" dirty="0"/>
              <a:t>]</a:t>
            </a:r>
            <a:r>
              <a:rPr lang="en-US" dirty="0" err="1"/>
              <a:t>ый</a:t>
            </a:r>
            <a:r>
              <a:rPr lang="en-US" dirty="0"/>
              <a:t>, </a:t>
            </a:r>
            <a:r>
              <a:rPr lang="en-US" dirty="0" err="1"/>
              <a:t>честный</a:t>
            </a:r>
            <a:r>
              <a:rPr lang="en-US" dirty="0"/>
              <a:t> - </a:t>
            </a:r>
            <a:r>
              <a:rPr lang="en-US" dirty="0" err="1"/>
              <a:t>че</a:t>
            </a:r>
            <a:r>
              <a:rPr lang="en-US" dirty="0"/>
              <a:t>[</a:t>
            </a:r>
            <a:r>
              <a:rPr lang="en-US" dirty="0" err="1"/>
              <a:t>сн</a:t>
            </a:r>
            <a:r>
              <a:rPr lang="en-US" dirty="0"/>
              <a:t>]</a:t>
            </a:r>
            <a:r>
              <a:rPr lang="en-US" dirty="0" err="1"/>
              <a:t>ый</a:t>
            </a:r>
            <a:r>
              <a:rPr lang="en-US" dirty="0"/>
              <a:t>, </a:t>
            </a:r>
            <a:r>
              <a:rPr lang="en-US" dirty="0" err="1"/>
              <a:t>шестнадцать</a:t>
            </a:r>
            <a:r>
              <a:rPr lang="en-US" dirty="0"/>
              <a:t> - </a:t>
            </a:r>
            <a:r>
              <a:rPr lang="en-US" dirty="0" err="1"/>
              <a:t>ше</a:t>
            </a:r>
            <a:r>
              <a:rPr lang="en-US" dirty="0"/>
              <a:t>[</a:t>
            </a:r>
            <a:r>
              <a:rPr lang="en-US" dirty="0" err="1"/>
              <a:t>сн</a:t>
            </a:r>
            <a:r>
              <a:rPr lang="en-US" dirty="0"/>
              <a:t>]</a:t>
            </a:r>
            <a:r>
              <a:rPr lang="en-US" dirty="0" err="1"/>
              <a:t>адцать</a:t>
            </a:r>
            <a:r>
              <a:rPr lang="en-US" dirty="0"/>
              <a:t>, </a:t>
            </a:r>
            <a:r>
              <a:rPr lang="ru-RU" dirty="0"/>
              <a:t>	</a:t>
            </a:r>
            <a:r>
              <a:rPr lang="en-US" dirty="0" err="1"/>
              <a:t>хлестнуть</a:t>
            </a:r>
            <a:r>
              <a:rPr lang="en-US" dirty="0"/>
              <a:t> - </a:t>
            </a:r>
            <a:r>
              <a:rPr lang="en-US" dirty="0" err="1"/>
              <a:t>хле</a:t>
            </a:r>
            <a:r>
              <a:rPr lang="en-US" dirty="0"/>
              <a:t>[</a:t>
            </a:r>
            <a:r>
              <a:rPr lang="en-US" dirty="0" err="1"/>
              <a:t>сн</a:t>
            </a:r>
            <a:r>
              <a:rPr lang="en-US" dirty="0"/>
              <a:t>]</a:t>
            </a:r>
            <a:r>
              <a:rPr lang="en-US" dirty="0" err="1"/>
              <a:t>уть</a:t>
            </a:r>
            <a:r>
              <a:rPr lang="en-US" dirty="0"/>
              <a:t>, </a:t>
            </a:r>
            <a:r>
              <a:rPr lang="en-US" dirty="0" err="1"/>
              <a:t>хрустнуть</a:t>
            </a:r>
            <a:r>
              <a:rPr lang="en-US" dirty="0"/>
              <a:t> - </a:t>
            </a:r>
            <a:r>
              <a:rPr lang="en-US" dirty="0" err="1"/>
              <a:t>хру</a:t>
            </a:r>
            <a:r>
              <a:rPr lang="en-US" dirty="0"/>
              <a:t>[</a:t>
            </a:r>
            <a:r>
              <a:rPr lang="en-US" dirty="0" err="1"/>
              <a:t>сн</a:t>
            </a:r>
            <a:r>
              <a:rPr lang="en-US" dirty="0"/>
              <a:t>]</a:t>
            </a:r>
            <a:r>
              <a:rPr lang="en-US" dirty="0" err="1"/>
              <a:t>уть</a:t>
            </a:r>
            <a:r>
              <a:rPr lang="en-US" dirty="0"/>
              <a:t>, </a:t>
            </a:r>
            <a:r>
              <a:rPr lang="en-US" dirty="0" err="1"/>
              <a:t>Постников</a:t>
            </a:r>
            <a:r>
              <a:rPr lang="en-US" dirty="0"/>
              <a:t> - </a:t>
            </a:r>
            <a:r>
              <a:rPr lang="en-US" dirty="0" err="1"/>
              <a:t>по</a:t>
            </a:r>
            <a:r>
              <a:rPr lang="en-US" dirty="0"/>
              <a:t>[</a:t>
            </a:r>
            <a:r>
              <a:rPr lang="en-US" dirty="0" err="1"/>
              <a:t>с'н</a:t>
            </a:r>
            <a:r>
              <a:rPr lang="en-US" dirty="0"/>
              <a:t>']</a:t>
            </a:r>
            <a:r>
              <a:rPr lang="en-US" dirty="0" err="1"/>
              <a:t>иков</a:t>
            </a:r>
            <a:r>
              <a:rPr lang="en-US" dirty="0"/>
              <a:t>.</a:t>
            </a:r>
            <a:br>
              <a:rPr lang="en-US" dirty="0"/>
            </a:br>
            <a:br>
              <a:rPr lang="en-US" dirty="0"/>
            </a:br>
            <a:r>
              <a:rPr lang="ru-RU" dirty="0"/>
              <a:t>!!! </a:t>
            </a:r>
            <a:r>
              <a:rPr lang="en-US" dirty="0"/>
              <a:t> </a:t>
            </a:r>
            <a:r>
              <a:rPr lang="en-US" dirty="0" err="1"/>
              <a:t>косный</a:t>
            </a:r>
            <a:r>
              <a:rPr lang="en-US" dirty="0"/>
              <a:t> и </a:t>
            </a:r>
            <a:r>
              <a:rPr lang="ru-RU" dirty="0"/>
              <a:t>костный - ко[</a:t>
            </a:r>
            <a:r>
              <a:rPr lang="ru-RU" dirty="0" err="1"/>
              <a:t>сн</a:t>
            </a:r>
            <a:r>
              <a:rPr lang="ru-RU" dirty="0"/>
              <a:t>]</a:t>
            </a:r>
            <a:r>
              <a:rPr lang="ru-RU" dirty="0" err="1"/>
              <a:t>ый</a:t>
            </a:r>
            <a:r>
              <a:rPr lang="ru-RU" dirty="0"/>
              <a:t>, </a:t>
            </a:r>
          </a:p>
          <a:p>
            <a:pPr marL="0" indent="0">
              <a:buNone/>
            </a:pPr>
            <a:r>
              <a:rPr lang="ru-RU" dirty="0"/>
              <a:t>!!! свиснуть (от "свисать") и свистнуть ("от "свистеть") - </a:t>
            </a:r>
            <a:r>
              <a:rPr lang="ru-RU" dirty="0" err="1"/>
              <a:t>сви</a:t>
            </a:r>
            <a:r>
              <a:rPr lang="ru-RU" dirty="0"/>
              <a:t>[</a:t>
            </a:r>
            <a:r>
              <a:rPr lang="ru-RU" dirty="0" err="1"/>
              <a:t>сн</a:t>
            </a:r>
            <a:r>
              <a:rPr lang="ru-RU" dirty="0"/>
              <a:t>]</a:t>
            </a:r>
            <a:r>
              <a:rPr lang="ru-RU" dirty="0" err="1"/>
              <a:t>уть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!!! </a:t>
            </a:r>
            <a:r>
              <a:rPr lang="ru-RU" b="1" dirty="0" err="1"/>
              <a:t>стн</a:t>
            </a:r>
            <a:r>
              <a:rPr lang="en-US" dirty="0"/>
              <a:t> </a:t>
            </a:r>
            <a:r>
              <a:rPr lang="ru-RU" dirty="0"/>
              <a:t>не утрачивается полностью: глистный, клинолистный, ком</a:t>
            </a:r>
            <a:r>
              <a:rPr lang="en-US" dirty="0" err="1"/>
              <a:t>постный</a:t>
            </a:r>
            <a:r>
              <a:rPr lang="en-US" dirty="0"/>
              <a:t> и </a:t>
            </a:r>
            <a:r>
              <a:rPr lang="en-US" dirty="0" err="1"/>
              <a:t>др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350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C20FD-E602-45FC-B77A-4C12A2CCB4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33670"/>
            <a:ext cx="9601200" cy="4833730"/>
          </a:xfrm>
        </p:spPr>
        <p:txBody>
          <a:bodyPr/>
          <a:lstStyle/>
          <a:p>
            <a:r>
              <a:rPr lang="ru-RU" dirty="0"/>
              <a:t>В</a:t>
            </a:r>
            <a:r>
              <a:rPr lang="ru-RU" b="1" dirty="0"/>
              <a:t> –</a:t>
            </a:r>
            <a:r>
              <a:rPr lang="ru-RU" b="1" dirty="0" err="1"/>
              <a:t>здн</a:t>
            </a:r>
            <a:r>
              <a:rPr lang="ru-RU" b="1" dirty="0"/>
              <a:t>- </a:t>
            </a:r>
            <a:r>
              <a:rPr lang="ru-RU" dirty="0"/>
              <a:t>не произносится [д]:</a:t>
            </a:r>
          </a:p>
          <a:p>
            <a:pPr marL="0" indent="0">
              <a:buNone/>
            </a:pPr>
            <a:r>
              <a:rPr lang="ru-RU" dirty="0"/>
              <a:t>	- праздный - </a:t>
            </a:r>
            <a:r>
              <a:rPr lang="ru-RU" dirty="0" err="1"/>
              <a:t>пра</a:t>
            </a:r>
            <a:r>
              <a:rPr lang="ru-RU" dirty="0"/>
              <a:t>[</a:t>
            </a:r>
            <a:r>
              <a:rPr lang="ru-RU" dirty="0" err="1"/>
              <a:t>зн</a:t>
            </a:r>
            <a:r>
              <a:rPr lang="ru-RU" dirty="0"/>
              <a:t>]</a:t>
            </a:r>
            <a:r>
              <a:rPr lang="ru-RU" dirty="0" err="1"/>
              <a:t>ый</a:t>
            </a:r>
            <a:r>
              <a:rPr lang="ru-RU" dirty="0"/>
              <a:t>, звездный - </a:t>
            </a:r>
            <a:r>
              <a:rPr lang="ru-RU" dirty="0" err="1"/>
              <a:t>зве</a:t>
            </a:r>
            <a:r>
              <a:rPr lang="ru-RU" dirty="0"/>
              <a:t>[</a:t>
            </a:r>
            <a:r>
              <a:rPr lang="ru-RU" dirty="0" err="1"/>
              <a:t>зн</a:t>
            </a:r>
            <a:r>
              <a:rPr lang="ru-RU" dirty="0"/>
              <a:t>]</a:t>
            </a:r>
            <a:r>
              <a:rPr lang="ru-RU" dirty="0" err="1"/>
              <a:t>ый</a:t>
            </a:r>
            <a:r>
              <a:rPr lang="ru-RU" dirty="0"/>
              <a:t>, наездник - </a:t>
            </a:r>
            <a:r>
              <a:rPr lang="ru-RU" dirty="0" err="1"/>
              <a:t>нае</a:t>
            </a:r>
            <a:r>
              <a:rPr lang="ru-RU" dirty="0"/>
              <a:t> [</a:t>
            </a:r>
            <a:r>
              <a:rPr lang="ru-RU" dirty="0" err="1"/>
              <a:t>з'н</a:t>
            </a:r>
            <a:r>
              <a:rPr lang="ru-RU" dirty="0"/>
              <a:t>']</a:t>
            </a:r>
            <a:r>
              <a:rPr lang="ru-RU" dirty="0" err="1"/>
              <a:t>ик</a:t>
            </a:r>
            <a:r>
              <a:rPr lang="ru-RU" dirty="0"/>
              <a:t>.</a:t>
            </a:r>
          </a:p>
          <a:p>
            <a:pPr marL="0" indent="0">
              <a:buNone/>
            </a:pPr>
            <a:br>
              <a:rPr lang="ru-RU" dirty="0"/>
            </a:br>
            <a:r>
              <a:rPr lang="ru-RU" dirty="0"/>
              <a:t>!!! : [д] сохраняется в бездна, безвозмездный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В –</a:t>
            </a:r>
            <a:r>
              <a:rPr lang="ru-RU" b="1" dirty="0" err="1"/>
              <a:t>стл</a:t>
            </a:r>
            <a:r>
              <a:rPr lang="ru-RU" b="1" dirty="0"/>
              <a:t>- </a:t>
            </a:r>
            <a:r>
              <a:rPr lang="ru-RU" dirty="0"/>
              <a:t>не произносится [т]: </a:t>
            </a:r>
          </a:p>
          <a:p>
            <a:pPr marL="0" indent="0">
              <a:buNone/>
            </a:pPr>
            <a:r>
              <a:rPr lang="ru-RU" dirty="0"/>
              <a:t>	-жалостливый - жало[</a:t>
            </a:r>
            <a:r>
              <a:rPr lang="ru-RU" dirty="0" err="1"/>
              <a:t>с'л</a:t>
            </a:r>
            <a:r>
              <a:rPr lang="ru-RU" dirty="0"/>
              <a:t>']</a:t>
            </a:r>
            <a:r>
              <a:rPr lang="ru-RU" dirty="0" err="1"/>
              <a:t>ивый</a:t>
            </a:r>
            <a:r>
              <a:rPr lang="ru-RU" dirty="0"/>
              <a:t>, участливый - уча[</a:t>
            </a:r>
            <a:r>
              <a:rPr lang="ru-RU" dirty="0" err="1"/>
              <a:t>с'л</a:t>
            </a:r>
            <a:r>
              <a:rPr lang="ru-RU" dirty="0"/>
              <a:t>']</a:t>
            </a:r>
            <a:r>
              <a:rPr lang="ru-RU" dirty="0" err="1"/>
              <a:t>ивый</a:t>
            </a:r>
            <a:r>
              <a:rPr lang="ru-RU" dirty="0"/>
              <a:t>, завистливый - 	</a:t>
            </a:r>
            <a:r>
              <a:rPr lang="ru-RU" dirty="0" err="1"/>
              <a:t>зави</a:t>
            </a:r>
            <a:r>
              <a:rPr lang="ru-RU" dirty="0"/>
              <a:t>[</a:t>
            </a:r>
            <a:r>
              <a:rPr lang="ru-RU" dirty="0" err="1"/>
              <a:t>с'л</a:t>
            </a:r>
            <a:r>
              <a:rPr lang="ru-RU" dirty="0"/>
              <a:t>']</a:t>
            </a:r>
            <a:r>
              <a:rPr lang="ru-RU" dirty="0" err="1"/>
              <a:t>ивый</a:t>
            </a:r>
            <a:r>
              <a:rPr lang="ru-RU" dirty="0"/>
              <a:t>, счастливый - </a:t>
            </a:r>
            <a:r>
              <a:rPr lang="ru-RU" dirty="0" err="1"/>
              <a:t>сча</a:t>
            </a:r>
            <a:r>
              <a:rPr lang="ru-RU" dirty="0"/>
              <a:t>[</a:t>
            </a:r>
            <a:r>
              <a:rPr lang="ru-RU" dirty="0" err="1"/>
              <a:t>ст</a:t>
            </a:r>
            <a:r>
              <a:rPr lang="ru-RU" dirty="0"/>
              <a:t>']</a:t>
            </a:r>
            <a:r>
              <a:rPr lang="ru-RU" dirty="0" err="1"/>
              <a:t>ивый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!!! [т] сохраняется в костлявый - ко[</a:t>
            </a:r>
            <a:r>
              <a:rPr lang="ru-RU" dirty="0" err="1"/>
              <a:t>стл</a:t>
            </a:r>
            <a:r>
              <a:rPr lang="ru-RU" dirty="0"/>
              <a:t>']</a:t>
            </a:r>
            <a:r>
              <a:rPr lang="ru-RU" dirty="0" err="1"/>
              <a:t>явый</a:t>
            </a:r>
            <a:r>
              <a:rPr lang="ru-RU" dirty="0"/>
              <a:t>, постлать - по[</a:t>
            </a:r>
            <a:r>
              <a:rPr lang="ru-RU" dirty="0" err="1"/>
              <a:t>стл</a:t>
            </a:r>
            <a:r>
              <a:rPr lang="ru-RU" dirty="0"/>
              <a:t>]</a:t>
            </a:r>
            <a:r>
              <a:rPr lang="ru-RU" dirty="0" err="1"/>
              <a:t>ать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9227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05948"/>
            <a:ext cx="9601200" cy="466145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https://diktory.com/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dirty="0" err="1">
                <a:solidFill>
                  <a:schemeClr val="tx1"/>
                </a:solidFill>
              </a:rPr>
              <a:t>Брызгунова</a:t>
            </a:r>
            <a:r>
              <a:rPr lang="ru-RU" dirty="0">
                <a:solidFill>
                  <a:schemeClr val="tx1"/>
                </a:solidFill>
              </a:rPr>
              <a:t>, Е.А., Звуки и интонация русской речи. Москва: Русский язык, 1977.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>
                <a:solidFill>
                  <a:schemeClr val="tx1"/>
                </a:solidFill>
              </a:rPr>
              <a:t>Одинцова И.В. Звуки. Ритмика. Интонация. Москва: Флинта: Наука, 2014.</a:t>
            </a:r>
          </a:p>
          <a:p>
            <a:r>
              <a:rPr lang="ru-RU" dirty="0" err="1">
                <a:solidFill>
                  <a:schemeClr val="tx1"/>
                </a:solidFill>
              </a:rPr>
              <a:t>Бархударова</a:t>
            </a:r>
            <a:r>
              <a:rPr lang="ru-RU" dirty="0">
                <a:solidFill>
                  <a:schemeClr val="tx1"/>
                </a:solidFill>
              </a:rPr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>
                <a:solidFill>
                  <a:schemeClr val="tx1"/>
                </a:solidFill>
              </a:rPr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>
                <a:solidFill>
                  <a:schemeClr val="tx1"/>
                </a:solidFill>
              </a:rPr>
              <a:t>Кедрова Г. Е., Потапов В. В., Егоров А. М., Омельянова Е. Б. Фонетика русского языка. </a:t>
            </a:r>
            <a:r>
              <a:rPr lang="tr-TR" dirty="0">
                <a:solidFill>
                  <a:schemeClr val="tx1"/>
                </a:solidFill>
              </a:rPr>
              <a:t>Web</a:t>
            </a:r>
            <a:r>
              <a:rPr lang="ru-RU" dirty="0">
                <a:solidFill>
                  <a:schemeClr val="tx1"/>
                </a:solidFill>
              </a:rPr>
              <a:t>:. http://www.philol.msu.ru/~fonetica/index1.htm .</a:t>
            </a: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1076</TotalTime>
  <Words>1370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Franklin Gothic Book</vt:lpstr>
      <vt:lpstr>Crop</vt:lpstr>
      <vt:lpstr>Фонетика II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244</cp:revision>
  <dcterms:created xsi:type="dcterms:W3CDTF">2020-03-24T12:01:02Z</dcterms:created>
  <dcterms:modified xsi:type="dcterms:W3CDTF">2020-05-04T16:40:46Z</dcterms:modified>
</cp:coreProperties>
</file>