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2D03ED-F142-45BF-B3BF-DC3F8AD54DDA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82C5CE-D67B-4C60-BAC3-A64DFA54958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ABBÂSÎLER-KÜLTÜR VE MEDENİYET </a:t>
            </a:r>
            <a:r>
              <a:rPr lang="tr-TR" dirty="0" smtClean="0"/>
              <a:t>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Abbâsîlerde</a:t>
            </a:r>
            <a:r>
              <a:rPr lang="tr-TR" dirty="0"/>
              <a:t> düşüncenin ve bilimin gelişmesine etki eden </a:t>
            </a:r>
            <a:r>
              <a:rPr lang="tr-TR" dirty="0" smtClean="0"/>
              <a:t>faktörler:</a:t>
            </a:r>
          </a:p>
          <a:p>
            <a:r>
              <a:rPr lang="tr-TR" dirty="0" smtClean="0"/>
              <a:t>1. </a:t>
            </a:r>
            <a:r>
              <a:rPr lang="tr-TR" dirty="0"/>
              <a:t>fethedilen ülkelerin entelektüel birikimine ilgi </a:t>
            </a:r>
            <a:r>
              <a:rPr lang="tr-TR" dirty="0" smtClean="0"/>
              <a:t>duyma</a:t>
            </a:r>
          </a:p>
          <a:p>
            <a:r>
              <a:rPr lang="tr-TR" dirty="0"/>
              <a:t>İranlılar vasıtasıyla </a:t>
            </a:r>
            <a:r>
              <a:rPr lang="tr-TR" dirty="0" err="1"/>
              <a:t>Sâsânî</a:t>
            </a:r>
            <a:r>
              <a:rPr lang="tr-TR" dirty="0"/>
              <a:t> (İran) bürokrasisi ve kültürü yeni imparatorluğa </a:t>
            </a:r>
            <a:r>
              <a:rPr lang="tr-TR" dirty="0" smtClean="0"/>
              <a:t>taşındı.</a:t>
            </a:r>
            <a:r>
              <a:rPr lang="tr-TR" dirty="0"/>
              <a:t> </a:t>
            </a:r>
            <a:r>
              <a:rPr lang="tr-TR" dirty="0" err="1"/>
              <a:t>İbnü’l</a:t>
            </a:r>
            <a:r>
              <a:rPr lang="tr-TR" dirty="0"/>
              <a:t>-Mukaffa (ö. 140/757) tarafından </a:t>
            </a:r>
            <a:r>
              <a:rPr lang="tr-TR" i="1" dirty="0" err="1"/>
              <a:t>Siyeru</a:t>
            </a:r>
            <a:r>
              <a:rPr lang="tr-TR" i="1" dirty="0"/>
              <a:t> </a:t>
            </a:r>
            <a:r>
              <a:rPr lang="tr-TR" i="1" dirty="0" err="1"/>
              <a:t>Muluki’l</a:t>
            </a:r>
            <a:r>
              <a:rPr lang="tr-TR" i="1" dirty="0"/>
              <a:t>-Acem, </a:t>
            </a:r>
            <a:r>
              <a:rPr lang="tr-TR" dirty="0"/>
              <a:t>Farsçadan Arapçaya tercüme edildi. Yine </a:t>
            </a:r>
            <a:r>
              <a:rPr lang="tr-TR" dirty="0" err="1"/>
              <a:t>İbnü’l</a:t>
            </a:r>
            <a:r>
              <a:rPr lang="tr-TR" dirty="0"/>
              <a:t>- Mukaffa, </a:t>
            </a:r>
            <a:r>
              <a:rPr lang="tr-TR" dirty="0" err="1"/>
              <a:t>Hind</a:t>
            </a:r>
            <a:r>
              <a:rPr lang="tr-TR" dirty="0"/>
              <a:t> masallarını içeren </a:t>
            </a:r>
            <a:r>
              <a:rPr lang="tr-TR" i="1" dirty="0" err="1"/>
              <a:t>Kelile</a:t>
            </a:r>
            <a:r>
              <a:rPr lang="tr-TR" i="1" dirty="0"/>
              <a:t> ve</a:t>
            </a:r>
            <a:r>
              <a:rPr lang="tr-TR" dirty="0"/>
              <a:t> </a:t>
            </a:r>
            <a:r>
              <a:rPr lang="tr-TR" i="1" dirty="0" err="1"/>
              <a:t>Dimne</a:t>
            </a:r>
            <a:r>
              <a:rPr lang="tr-TR" dirty="0" err="1"/>
              <a:t>’yi</a:t>
            </a:r>
            <a:r>
              <a:rPr lang="tr-TR" dirty="0"/>
              <a:t> de çevirdi. </a:t>
            </a:r>
            <a:endParaRPr lang="tr-TR" dirty="0" smtClean="0"/>
          </a:p>
          <a:p>
            <a:r>
              <a:rPr lang="tr-TR" dirty="0" smtClean="0"/>
              <a:t>2. </a:t>
            </a:r>
            <a:r>
              <a:rPr lang="tr-TR" dirty="0"/>
              <a:t>zındıklığın büyük bir suç kabul edilmesi, kelâmcıları, zındıklar hakkında reddiye yazmaya götürdü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Şuûbiyye</a:t>
            </a:r>
            <a:endParaRPr lang="tr-TR" dirty="0" smtClean="0"/>
          </a:p>
          <a:p>
            <a:r>
              <a:rPr lang="tr-TR" dirty="0" smtClean="0"/>
              <a:t>4. tercümeler</a:t>
            </a:r>
          </a:p>
          <a:p>
            <a:r>
              <a:rPr lang="tr-TR" dirty="0" smtClean="0"/>
              <a:t>5. Düşünce ekolleri (mezhepler)</a:t>
            </a:r>
          </a:p>
          <a:p>
            <a:r>
              <a:rPr lang="tr-TR" dirty="0" smtClean="0"/>
              <a:t>Bilimler: 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: </a:t>
            </a:r>
            <a:r>
              <a:rPr lang="tr-TR" dirty="0" err="1" smtClean="0"/>
              <a:t>Mukatil</a:t>
            </a:r>
            <a:r>
              <a:rPr lang="tr-TR" dirty="0" smtClean="0"/>
              <a:t> b. Süleyman (150/767): </a:t>
            </a:r>
            <a:r>
              <a:rPr lang="tr-TR" dirty="0" err="1" smtClean="0"/>
              <a:t>Kur’an’ı</a:t>
            </a:r>
            <a:r>
              <a:rPr lang="tr-TR" dirty="0" smtClean="0"/>
              <a:t> baştan sona tefsir eden ilk müfessir.</a:t>
            </a:r>
          </a:p>
          <a:p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/>
              <a:t>tamamının </a:t>
            </a:r>
            <a:r>
              <a:rPr lang="tr-TR" dirty="0" smtClean="0"/>
              <a:t>ayetlerinin </a:t>
            </a:r>
            <a:r>
              <a:rPr lang="tr-TR" dirty="0"/>
              <a:t>sırasına göre tefsiri, ilk defa bu dönemde el-</a:t>
            </a:r>
            <a:r>
              <a:rPr lang="tr-TR" dirty="0" err="1"/>
              <a:t>Ferrâ</a:t>
            </a:r>
            <a:r>
              <a:rPr lang="tr-TR" dirty="0"/>
              <a:t> (ö. 207/824) </a:t>
            </a:r>
            <a:r>
              <a:rPr lang="tr-TR" dirty="0" smtClean="0"/>
              <a:t>: </a:t>
            </a:r>
            <a:r>
              <a:rPr lang="tr-TR" i="1" dirty="0" err="1"/>
              <a:t>Meani’l</a:t>
            </a:r>
            <a:r>
              <a:rPr lang="tr-TR" i="1" dirty="0"/>
              <a:t>-</a:t>
            </a:r>
            <a:r>
              <a:rPr lang="tr-TR" i="1" dirty="0" err="1"/>
              <a:t>Kur’an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/>
              <a:t>Taberî’nin</a:t>
            </a:r>
            <a:r>
              <a:rPr lang="tr-TR" dirty="0"/>
              <a:t> rivayet tefsiri olarak kabul edilen </a:t>
            </a:r>
            <a:r>
              <a:rPr lang="tr-TR" i="1" dirty="0" err="1"/>
              <a:t>Câmiu’l</a:t>
            </a:r>
            <a:r>
              <a:rPr lang="tr-TR" i="1" dirty="0"/>
              <a:t>-</a:t>
            </a:r>
            <a:r>
              <a:rPr lang="tr-TR" i="1" dirty="0" err="1"/>
              <a:t>beyân</a:t>
            </a:r>
            <a:r>
              <a:rPr lang="tr-TR" i="1" dirty="0"/>
              <a:t> </a:t>
            </a:r>
            <a:r>
              <a:rPr lang="tr-TR" i="1" dirty="0" err="1"/>
              <a:t>fî</a:t>
            </a:r>
            <a:r>
              <a:rPr lang="tr-TR" i="1" dirty="0"/>
              <a:t> </a:t>
            </a:r>
            <a:r>
              <a:rPr lang="tr-TR" i="1" dirty="0" err="1"/>
              <a:t>tefsîri’l</a:t>
            </a:r>
            <a:r>
              <a:rPr lang="tr-TR" i="1" dirty="0"/>
              <a:t>-</a:t>
            </a:r>
            <a:r>
              <a:rPr lang="tr-TR" i="1" dirty="0" err="1"/>
              <a:t>Kur’an</a:t>
            </a: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Dirayet </a:t>
            </a:r>
            <a:r>
              <a:rPr lang="tr-TR" dirty="0" smtClean="0"/>
              <a:t>tefsirleri: </a:t>
            </a:r>
            <a:r>
              <a:rPr lang="tr-TR" dirty="0" err="1"/>
              <a:t>Mahmud</a:t>
            </a:r>
            <a:r>
              <a:rPr lang="tr-TR" dirty="0"/>
              <a:t> ez-</a:t>
            </a:r>
            <a:r>
              <a:rPr lang="tr-TR" dirty="0" err="1"/>
              <a:t>Zemahşerî</a:t>
            </a:r>
            <a:r>
              <a:rPr lang="tr-TR" dirty="0"/>
              <a:t> (ö.538/1144)’ye ait olan </a:t>
            </a:r>
            <a:r>
              <a:rPr lang="tr-TR" i="1" dirty="0"/>
              <a:t>el-</a:t>
            </a:r>
            <a:r>
              <a:rPr lang="tr-TR" i="1" dirty="0" err="1"/>
              <a:t>Keşşâf</a:t>
            </a:r>
            <a:r>
              <a:rPr lang="tr-TR" dirty="0" err="1"/>
              <a:t>’tır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/>
              <a:t>Fahreddin</a:t>
            </a:r>
            <a:r>
              <a:rPr lang="tr-TR" dirty="0"/>
              <a:t> er-</a:t>
            </a:r>
            <a:r>
              <a:rPr lang="tr-TR" dirty="0" err="1"/>
              <a:t>Râzî</a:t>
            </a:r>
            <a:r>
              <a:rPr lang="tr-TR" dirty="0"/>
              <a:t> (ö. 606/1209)’</a:t>
            </a:r>
            <a:r>
              <a:rPr lang="tr-TR" dirty="0" err="1"/>
              <a:t>nin</a:t>
            </a:r>
            <a:r>
              <a:rPr lang="tr-TR" dirty="0"/>
              <a:t> </a:t>
            </a:r>
            <a:r>
              <a:rPr lang="tr-TR" i="1" dirty="0" err="1"/>
              <a:t>Mefâtîhu’l</a:t>
            </a:r>
            <a:r>
              <a:rPr lang="tr-TR" i="1" dirty="0"/>
              <a:t>-</a:t>
            </a:r>
            <a:r>
              <a:rPr lang="tr-TR" i="1" dirty="0" err="1"/>
              <a:t>gayb</a:t>
            </a:r>
            <a:r>
              <a:rPr lang="tr-TR" i="1" dirty="0"/>
              <a:t> </a:t>
            </a:r>
            <a:r>
              <a:rPr lang="tr-TR" dirty="0"/>
              <a:t>adlı dirayet tefsiri, </a:t>
            </a:r>
          </a:p>
          <a:p>
            <a:pPr lvl="0"/>
            <a:r>
              <a:rPr lang="tr-TR" dirty="0" err="1"/>
              <a:t>Tahavî</a:t>
            </a:r>
            <a:r>
              <a:rPr lang="tr-TR" dirty="0"/>
              <a:t>, </a:t>
            </a:r>
            <a:r>
              <a:rPr lang="tr-TR" dirty="0" err="1"/>
              <a:t>Cessâs</a:t>
            </a:r>
            <a:r>
              <a:rPr lang="tr-TR" dirty="0"/>
              <a:t> ve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Bekîr</a:t>
            </a:r>
            <a:r>
              <a:rPr lang="tr-TR" dirty="0"/>
              <a:t> </a:t>
            </a:r>
            <a:r>
              <a:rPr lang="tr-TR" dirty="0" err="1"/>
              <a:t>İbnü’l</a:t>
            </a:r>
            <a:r>
              <a:rPr lang="tr-TR" dirty="0"/>
              <a:t>-Arabî’nin </a:t>
            </a:r>
            <a:r>
              <a:rPr lang="tr-TR" i="1" dirty="0" err="1"/>
              <a:t>Ahkâmü’l</a:t>
            </a:r>
            <a:r>
              <a:rPr lang="tr-TR" i="1" dirty="0"/>
              <a:t>-</a:t>
            </a:r>
            <a:r>
              <a:rPr lang="tr-TR" i="1" dirty="0" err="1"/>
              <a:t>Kur’an</a:t>
            </a:r>
            <a:r>
              <a:rPr lang="tr-TR" dirty="0"/>
              <a:t> adlı fıkıh tefsirleri, </a:t>
            </a:r>
          </a:p>
          <a:p>
            <a:pPr lvl="0"/>
            <a:r>
              <a:rPr lang="tr-TR" dirty="0" err="1"/>
              <a:t>Sehl</a:t>
            </a:r>
            <a:r>
              <a:rPr lang="tr-TR" dirty="0"/>
              <a:t> et-</a:t>
            </a:r>
            <a:r>
              <a:rPr lang="tr-TR" dirty="0" err="1"/>
              <a:t>Tüsterî’nin</a:t>
            </a:r>
            <a:r>
              <a:rPr lang="tr-TR" dirty="0"/>
              <a:t> </a:t>
            </a:r>
            <a:r>
              <a:rPr lang="tr-TR" i="1" dirty="0" err="1"/>
              <a:t>Tefsîr</a:t>
            </a:r>
            <a:r>
              <a:rPr lang="tr-TR" dirty="0"/>
              <a:t> adlı tasavvufî tefsiri, </a:t>
            </a:r>
          </a:p>
          <a:p>
            <a:pPr lvl="0"/>
            <a:r>
              <a:rPr lang="tr-TR" dirty="0" err="1"/>
              <a:t>Sülemî’nin</a:t>
            </a:r>
            <a:r>
              <a:rPr lang="tr-TR" dirty="0"/>
              <a:t> </a:t>
            </a:r>
            <a:r>
              <a:rPr lang="tr-TR" i="1" dirty="0" err="1"/>
              <a:t>Hakâiku’t</a:t>
            </a:r>
            <a:r>
              <a:rPr lang="tr-TR" i="1" dirty="0"/>
              <a:t>-</a:t>
            </a:r>
            <a:r>
              <a:rPr lang="tr-TR" i="1" dirty="0" err="1"/>
              <a:t>tefsîr</a:t>
            </a:r>
            <a:r>
              <a:rPr lang="tr-TR" dirty="0"/>
              <a:t> adlı tasavvufî tefsiri,</a:t>
            </a:r>
          </a:p>
          <a:p>
            <a:r>
              <a:rPr lang="tr-TR" dirty="0" err="1"/>
              <a:t>Kuşeyrî’nin</a:t>
            </a:r>
            <a:r>
              <a:rPr lang="tr-TR" dirty="0"/>
              <a:t> </a:t>
            </a:r>
            <a:r>
              <a:rPr lang="tr-TR" i="1" dirty="0" err="1"/>
              <a:t>Letâ’ifül</a:t>
            </a:r>
            <a:r>
              <a:rPr lang="tr-TR" i="1" dirty="0"/>
              <a:t>-</a:t>
            </a:r>
            <a:r>
              <a:rPr lang="tr-TR" i="1" dirty="0" err="1"/>
              <a:t>işârât</a:t>
            </a:r>
            <a:r>
              <a:rPr lang="tr-TR" i="1" dirty="0"/>
              <a:t> </a:t>
            </a:r>
            <a:r>
              <a:rPr lang="tr-TR" dirty="0"/>
              <a:t>adlı tasavvufî tefsiri.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Hadis: </a:t>
            </a:r>
            <a:r>
              <a:rPr lang="tr-TR" dirty="0"/>
              <a:t>eserler </a:t>
            </a:r>
            <a:r>
              <a:rPr lang="tr-TR" dirty="0" err="1"/>
              <a:t>Buharî</a:t>
            </a:r>
            <a:r>
              <a:rPr lang="tr-TR" dirty="0"/>
              <a:t> (ö. 256/869), Müslim (261/874),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Dâvûd</a:t>
            </a:r>
            <a:r>
              <a:rPr lang="tr-TR" dirty="0"/>
              <a:t> (ö. 275/888), </a:t>
            </a:r>
            <a:r>
              <a:rPr lang="tr-TR" dirty="0" err="1"/>
              <a:t>Tirmizî</a:t>
            </a:r>
            <a:r>
              <a:rPr lang="tr-TR" dirty="0"/>
              <a:t> (ö.279/892), </a:t>
            </a:r>
            <a:r>
              <a:rPr lang="tr-TR" dirty="0" err="1"/>
              <a:t>Nesâî</a:t>
            </a:r>
            <a:r>
              <a:rPr lang="tr-TR" dirty="0"/>
              <a:t> (ö. 302/815) ve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Mâce</a:t>
            </a:r>
            <a:r>
              <a:rPr lang="tr-TR" dirty="0"/>
              <a:t> (ö. 273/886) adlı bilim insanlarına aitti. </a:t>
            </a:r>
            <a:r>
              <a:rPr lang="tr-TR" dirty="0" err="1"/>
              <a:t>Buharî</a:t>
            </a:r>
            <a:r>
              <a:rPr lang="tr-TR" dirty="0"/>
              <a:t> ve Müslim’e ait olan ve adları </a:t>
            </a:r>
            <a:r>
              <a:rPr lang="tr-TR" i="1" dirty="0"/>
              <a:t>el-</a:t>
            </a:r>
            <a:r>
              <a:rPr lang="tr-TR" i="1" dirty="0" err="1"/>
              <a:t>Câmi’u’s</a:t>
            </a:r>
            <a:r>
              <a:rPr lang="tr-TR" i="1" dirty="0"/>
              <a:t>- </a:t>
            </a:r>
            <a:r>
              <a:rPr lang="tr-TR" i="1" dirty="0" err="1"/>
              <a:t>Sahîh</a:t>
            </a:r>
            <a:r>
              <a:rPr lang="tr-TR" dirty="0"/>
              <a:t> olan iki mecmua, sahih/</a:t>
            </a:r>
            <a:r>
              <a:rPr lang="tr-TR" dirty="0" err="1"/>
              <a:t>sahihayn</a:t>
            </a:r>
            <a:r>
              <a:rPr lang="tr-TR" dirty="0"/>
              <a:t> olarak otorite kabul edildi. </a:t>
            </a:r>
            <a:endParaRPr lang="tr-TR" dirty="0" smtClean="0"/>
          </a:p>
          <a:p>
            <a:r>
              <a:rPr lang="tr-TR" dirty="0" err="1" smtClean="0"/>
              <a:t>Mâlik</a:t>
            </a:r>
            <a:r>
              <a:rPr lang="tr-TR" dirty="0" smtClean="0"/>
              <a:t> b. Enes(ö.179/795)</a:t>
            </a:r>
            <a:r>
              <a:rPr lang="tr-TR" i="1" dirty="0" smtClean="0"/>
              <a:t> </a:t>
            </a:r>
            <a:r>
              <a:rPr lang="tr-TR" i="1" dirty="0" err="1" smtClean="0"/>
              <a:t>Muvatta</a:t>
            </a:r>
            <a:endParaRPr lang="tr-TR" i="1" dirty="0" smtClean="0"/>
          </a:p>
          <a:p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Hanbel</a:t>
            </a:r>
            <a:r>
              <a:rPr lang="tr-TR" dirty="0" smtClean="0"/>
              <a:t> (ö.241/855), </a:t>
            </a:r>
            <a:r>
              <a:rPr lang="tr-TR" i="1" dirty="0" err="1" smtClean="0"/>
              <a:t>Müsned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Kuleynî</a:t>
            </a:r>
            <a:r>
              <a:rPr lang="tr-TR" dirty="0" smtClean="0"/>
              <a:t> (ö.329/941) </a:t>
            </a:r>
            <a:r>
              <a:rPr lang="tr-TR" i="1" dirty="0" smtClean="0"/>
              <a:t>el-</a:t>
            </a:r>
            <a:r>
              <a:rPr lang="tr-TR" i="1" dirty="0" err="1" smtClean="0"/>
              <a:t>Kâfî</a:t>
            </a:r>
            <a:r>
              <a:rPr lang="tr-TR" dirty="0" smtClean="0"/>
              <a:t>’/Şiî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Fıkıh:</a:t>
            </a:r>
            <a:r>
              <a:rPr lang="tr-TR" dirty="0" err="1" smtClean="0"/>
              <a:t>Ebû</a:t>
            </a:r>
            <a:r>
              <a:rPr lang="tr-TR" dirty="0" smtClean="0"/>
              <a:t> Hanife (ö. 150/767), İmam </a:t>
            </a:r>
            <a:r>
              <a:rPr lang="tr-TR" dirty="0" err="1" smtClean="0"/>
              <a:t>Mâlik</a:t>
            </a:r>
            <a:r>
              <a:rPr lang="tr-TR" dirty="0" smtClean="0"/>
              <a:t> (ö. 179/795), Şafiî (ö. 204/819) ve </a:t>
            </a:r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Hanbel</a:t>
            </a:r>
            <a:r>
              <a:rPr lang="tr-TR" dirty="0" smtClean="0"/>
              <a:t> (ö. 241/855) </a:t>
            </a:r>
          </a:p>
          <a:p>
            <a:r>
              <a:rPr lang="tr-TR" dirty="0" err="1" smtClean="0"/>
              <a:t>Dâvûd</a:t>
            </a:r>
            <a:r>
              <a:rPr lang="tr-TR" dirty="0" smtClean="0"/>
              <a:t> b. Ali (ö.270/884) </a:t>
            </a:r>
            <a:r>
              <a:rPr lang="tr-TR" i="1" dirty="0" err="1" smtClean="0"/>
              <a:t>Zâhiriyye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Ebû</a:t>
            </a:r>
            <a:r>
              <a:rPr lang="tr-TR" dirty="0" smtClean="0"/>
              <a:t> Yusuf (ö. 182/798)</a:t>
            </a:r>
            <a:r>
              <a:rPr lang="tr-TR" i="1" dirty="0" smtClean="0"/>
              <a:t> </a:t>
            </a:r>
            <a:r>
              <a:rPr lang="tr-TR" i="1" dirty="0" err="1" smtClean="0"/>
              <a:t>Kitâbu’l</a:t>
            </a:r>
            <a:r>
              <a:rPr lang="tr-TR" i="1" dirty="0" smtClean="0"/>
              <a:t>-</a:t>
            </a:r>
            <a:r>
              <a:rPr lang="tr-TR" i="1" dirty="0" err="1" smtClean="0"/>
              <a:t>Harac</a:t>
            </a:r>
            <a:r>
              <a:rPr lang="tr-TR" i="1" dirty="0" smtClean="0"/>
              <a:t> </a:t>
            </a:r>
            <a:r>
              <a:rPr lang="tr-TR" dirty="0" smtClean="0"/>
              <a:t>(Vergiler Kitabı), devlet yönetimi hakkında bir fakih (dinî hukuk bilgini) tarafından yazılmış ilk eser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Kelâm:</a:t>
            </a:r>
          </a:p>
          <a:p>
            <a:r>
              <a:rPr lang="tr-TR" dirty="0" err="1" smtClean="0"/>
              <a:t>Mu’tezile</a:t>
            </a:r>
            <a:r>
              <a:rPr lang="tr-TR" dirty="0" smtClean="0"/>
              <a:t> kelâmcıları :</a:t>
            </a:r>
            <a:r>
              <a:rPr lang="tr-TR" dirty="0" err="1" smtClean="0"/>
              <a:t>Câhız</a:t>
            </a:r>
            <a:r>
              <a:rPr lang="tr-TR" dirty="0" smtClean="0"/>
              <a:t>(ö.255/869), </a:t>
            </a:r>
            <a:r>
              <a:rPr lang="tr-TR" dirty="0" err="1" smtClean="0"/>
              <a:t>Ebü’l</a:t>
            </a:r>
            <a:r>
              <a:rPr lang="tr-TR" dirty="0" smtClean="0"/>
              <a:t>-</a:t>
            </a:r>
            <a:r>
              <a:rPr lang="tr-TR" dirty="0" err="1" smtClean="0"/>
              <a:t>Huzeyl</a:t>
            </a:r>
            <a:r>
              <a:rPr lang="tr-TR" dirty="0" smtClean="0"/>
              <a:t> el-</a:t>
            </a:r>
            <a:r>
              <a:rPr lang="tr-TR" dirty="0" err="1" smtClean="0"/>
              <a:t>Allâf</a:t>
            </a:r>
            <a:r>
              <a:rPr lang="tr-TR" dirty="0" smtClean="0"/>
              <a:t> (ö.235/850), </a:t>
            </a:r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Ebî</a:t>
            </a:r>
            <a:r>
              <a:rPr lang="tr-TR" dirty="0" smtClean="0"/>
              <a:t> </a:t>
            </a:r>
            <a:r>
              <a:rPr lang="tr-TR" dirty="0" err="1" smtClean="0"/>
              <a:t>Duâd</a:t>
            </a:r>
            <a:r>
              <a:rPr lang="tr-TR" dirty="0" smtClean="0"/>
              <a:t> (ö.240/854),  </a:t>
            </a:r>
            <a:r>
              <a:rPr lang="tr-TR" dirty="0" err="1" smtClean="0"/>
              <a:t>Nazzâm</a:t>
            </a:r>
            <a:r>
              <a:rPr lang="tr-TR" dirty="0" smtClean="0"/>
              <a:t>(ö.231/845), </a:t>
            </a:r>
            <a:r>
              <a:rPr lang="tr-TR" dirty="0" err="1" smtClean="0"/>
              <a:t>Bişr</a:t>
            </a:r>
            <a:r>
              <a:rPr lang="tr-TR" dirty="0" smtClean="0"/>
              <a:t> el-</a:t>
            </a:r>
            <a:r>
              <a:rPr lang="tr-TR" dirty="0" err="1" smtClean="0"/>
              <a:t>Merisî</a:t>
            </a:r>
            <a:r>
              <a:rPr lang="tr-TR" dirty="0" smtClean="0"/>
              <a:t>(ö.218/833), </a:t>
            </a:r>
            <a:r>
              <a:rPr lang="tr-TR" dirty="0" err="1" smtClean="0"/>
              <a:t>Bişr</a:t>
            </a:r>
            <a:r>
              <a:rPr lang="tr-TR" dirty="0" smtClean="0"/>
              <a:t> b. Mu‘</a:t>
            </a:r>
            <a:r>
              <a:rPr lang="tr-TR" dirty="0" err="1" smtClean="0"/>
              <a:t>temir</a:t>
            </a:r>
            <a:r>
              <a:rPr lang="tr-TR" dirty="0" smtClean="0"/>
              <a:t> (ö.210/825),  </a:t>
            </a:r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Ebî</a:t>
            </a:r>
            <a:r>
              <a:rPr lang="tr-TR" dirty="0" smtClean="0"/>
              <a:t> </a:t>
            </a:r>
            <a:r>
              <a:rPr lang="tr-TR" dirty="0" err="1" smtClean="0"/>
              <a:t>Duâd</a:t>
            </a:r>
            <a:r>
              <a:rPr lang="tr-TR" dirty="0" smtClean="0"/>
              <a:t>(ö.240/854), </a:t>
            </a:r>
            <a:endParaRPr lang="tr-TR" b="1" dirty="0" smtClean="0"/>
          </a:p>
          <a:p>
            <a:r>
              <a:rPr lang="tr-TR" dirty="0" err="1" smtClean="0"/>
              <a:t>Semarkantlı</a:t>
            </a:r>
            <a:r>
              <a:rPr lang="tr-TR" dirty="0" smtClean="0"/>
              <a:t>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Mansûr</a:t>
            </a:r>
            <a:r>
              <a:rPr lang="tr-TR" dirty="0" smtClean="0"/>
              <a:t> el-</a:t>
            </a:r>
            <a:r>
              <a:rPr lang="tr-TR" dirty="0" err="1" smtClean="0"/>
              <a:t>Mâtürîdî</a:t>
            </a:r>
            <a:r>
              <a:rPr lang="tr-TR" dirty="0" smtClean="0"/>
              <a:t> (ö.333/944) tarafından başlatılan Hanefî-</a:t>
            </a:r>
            <a:r>
              <a:rPr lang="tr-TR" dirty="0" err="1" smtClean="0"/>
              <a:t>Maturidî</a:t>
            </a:r>
            <a:r>
              <a:rPr lang="tr-TR" dirty="0" smtClean="0"/>
              <a:t> geleneği ile </a:t>
            </a:r>
            <a:r>
              <a:rPr lang="tr-TR" dirty="0" err="1" smtClean="0"/>
              <a:t>Ebü’l</a:t>
            </a:r>
            <a:r>
              <a:rPr lang="tr-TR" dirty="0" smtClean="0"/>
              <a:t>-Hasan el-</a:t>
            </a:r>
            <a:r>
              <a:rPr lang="tr-TR" dirty="0" err="1" smtClean="0"/>
              <a:t>Eş’arî</a:t>
            </a:r>
            <a:r>
              <a:rPr lang="tr-TR" dirty="0" smtClean="0"/>
              <a:t> (ö. 330/941) tarafından kurulan </a:t>
            </a:r>
            <a:r>
              <a:rPr lang="tr-TR" dirty="0" err="1" smtClean="0"/>
              <a:t>Eş’arî</a:t>
            </a:r>
            <a:r>
              <a:rPr lang="tr-TR" dirty="0" smtClean="0"/>
              <a:t> ekolü kelâm ilminin en büyük okulları haline geldi.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Tarih ve Tarih Yazıcılığı: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İshâk</a:t>
            </a:r>
            <a:r>
              <a:rPr lang="tr-TR" dirty="0" smtClean="0"/>
              <a:t> (ö. 152/769)’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i="1" dirty="0" err="1" smtClean="0"/>
              <a:t>Sire</a:t>
            </a:r>
            <a:r>
              <a:rPr lang="tr-TR" dirty="0" err="1" smtClean="0"/>
              <a:t>’sidir</a:t>
            </a:r>
            <a:r>
              <a:rPr lang="tr-TR" dirty="0" smtClean="0"/>
              <a:t>.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Hişâm</a:t>
            </a:r>
            <a:r>
              <a:rPr lang="tr-TR" dirty="0" smtClean="0"/>
              <a:t> (ö. 218/833)’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i="1" dirty="0" err="1" smtClean="0"/>
              <a:t>Siretu’n</a:t>
            </a:r>
            <a:r>
              <a:rPr lang="tr-TR" i="1" dirty="0" smtClean="0"/>
              <a:t>-</a:t>
            </a:r>
            <a:r>
              <a:rPr lang="tr-TR" i="1" dirty="0" err="1" smtClean="0"/>
              <a:t>Nebeviyye</a:t>
            </a:r>
            <a:r>
              <a:rPr lang="tr-TR" dirty="0" err="1" smtClean="0"/>
              <a:t>’sidir</a:t>
            </a:r>
            <a:r>
              <a:rPr lang="tr-TR" dirty="0" smtClean="0"/>
              <a:t>. Yazar bu eserdeki tarihi bilgileri ağırlıklı olarak </a:t>
            </a:r>
            <a:r>
              <a:rPr lang="tr-TR" dirty="0" err="1" smtClean="0"/>
              <a:t>Ziyâd</a:t>
            </a:r>
            <a:r>
              <a:rPr lang="tr-TR" dirty="0" smtClean="0"/>
              <a:t> b. Abdullah (ö.183/799) kanalıyla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İshâk’tan</a:t>
            </a:r>
            <a:r>
              <a:rPr lang="tr-TR" dirty="0" smtClean="0"/>
              <a:t> edinmiştir.</a:t>
            </a:r>
          </a:p>
          <a:p>
            <a:r>
              <a:rPr lang="tr-TR" dirty="0" err="1" smtClean="0"/>
              <a:t>Vâkidî</a:t>
            </a:r>
            <a:r>
              <a:rPr lang="tr-TR" dirty="0" smtClean="0"/>
              <a:t> (ö.207/ 822) de bu dönemin önemli tarih yazarları arasında yer alır. Bağdat’ta 231/ 845 yılında vefat eden ve </a:t>
            </a:r>
            <a:r>
              <a:rPr lang="tr-TR" dirty="0" err="1" smtClean="0"/>
              <a:t>Vâkidî’nin</a:t>
            </a:r>
            <a:r>
              <a:rPr lang="tr-TR" dirty="0" smtClean="0"/>
              <a:t> kâtipliğini yapmış olan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Sa’d’ın</a:t>
            </a:r>
            <a:r>
              <a:rPr lang="tr-TR" dirty="0" smtClean="0"/>
              <a:t>, Hz. Muhammed ve arkadaşlarının hayatı ve yaşayışlarından bahseden </a:t>
            </a:r>
            <a:r>
              <a:rPr lang="tr-TR" i="1" dirty="0" err="1" smtClean="0"/>
              <a:t>Tabakat</a:t>
            </a:r>
            <a:r>
              <a:rPr lang="tr-TR" i="1" dirty="0" smtClean="0"/>
              <a:t> </a:t>
            </a:r>
            <a:r>
              <a:rPr lang="tr-TR" dirty="0" smtClean="0"/>
              <a:t>adlı eseri alanında ilktir.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501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ABBÂSÎLER-KÜLTÜR VE MEDENİYET I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ABBÂSÎLER-KÜLTÜR VE MEDENİYET </dc:title>
  <dc:creator>pc</dc:creator>
  <cp:lastModifiedBy>pc</cp:lastModifiedBy>
  <cp:revision>15</cp:revision>
  <dcterms:created xsi:type="dcterms:W3CDTF">2017-11-29T12:17:16Z</dcterms:created>
  <dcterms:modified xsi:type="dcterms:W3CDTF">2018-01-12T13:18:18Z</dcterms:modified>
</cp:coreProperties>
</file>