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3314" autoAdjust="0"/>
  </p:normalViewPr>
  <p:slideViewPr>
    <p:cSldViewPr snapToGrid="0">
      <p:cViewPr varScale="1">
        <p:scale>
          <a:sx n="58" d="100"/>
          <a:sy n="58" d="100"/>
        </p:scale>
        <p:origin x="964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73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67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612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260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464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3213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954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706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86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79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83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32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4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81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1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56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06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4303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65254"/>
            <a:ext cx="11026718" cy="5829146"/>
          </a:xfrm>
        </p:spPr>
        <p:txBody>
          <a:bodyPr>
            <a:normAutofit/>
          </a:bodyPr>
          <a:lstStyle/>
          <a:p>
            <a:pPr algn="ctr"/>
            <a:br>
              <a:rPr lang="tr-TR" sz="5400" b="1" dirty="0"/>
            </a:br>
            <a:r>
              <a:rPr lang="tr-TR" sz="5400" b="1" dirty="0"/>
              <a:t>SÖZLEŞMELERİN GEÇERSİZİLİĞİ/</a:t>
            </a:r>
            <a:br>
              <a:rPr lang="tr-TR" sz="5400" b="1" dirty="0"/>
            </a:br>
            <a:r>
              <a:rPr lang="tr-TR" sz="5400" b="1" dirty="0"/>
              <a:t>SÖZLEŞMELERDE HÜKÜMSÜZLÜK (BUTLAN VE İPTAL KABİLİYETİ)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202988" cy="12311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5400" b="1" dirty="0"/>
              <a:t>BORÇLAR HUKUKU: 6. HAFTA</a:t>
            </a:r>
          </a:p>
        </p:txBody>
      </p:sp>
    </p:spTree>
    <p:extLst>
      <p:ext uri="{BB962C8B-B14F-4D97-AF65-F5344CB8AC3E}">
        <p14:creationId xmlns:p14="http://schemas.microsoft.com/office/powerpoint/2010/main" val="304007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A-BUTLAN (KESİN HÜKÜMSÜZLÜK)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5000" b="1" dirty="0"/>
              <a:t>Batıl (kesin hükümsüz) sözleşmeler (hukuki işlemler), belli bir sakatlık nedeniyle, baştan itibaren kendisine bağlanan hukuki sonuçları doğurmayan ve geçerli hale getirilemeyen işlemlerdir</a:t>
            </a:r>
          </a:p>
        </p:txBody>
      </p:sp>
    </p:spTree>
    <p:extLst>
      <p:ext uri="{BB962C8B-B14F-4D97-AF65-F5344CB8AC3E}">
        <p14:creationId xmlns:p14="http://schemas.microsoft.com/office/powerpoint/2010/main" val="1734397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BUTLAN SEBEPLERİ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sz="5000" b="1" dirty="0"/>
              <a:t>Başlıca butlan sebepleri, şöyle sıralanabilir:</a:t>
            </a:r>
          </a:p>
          <a:p>
            <a:pPr marL="0" indent="0" algn="just">
              <a:buNone/>
            </a:pPr>
            <a:endParaRPr lang="tr-TR" sz="5000" b="1" dirty="0"/>
          </a:p>
          <a:p>
            <a:pPr marL="0" indent="0" algn="just">
              <a:buNone/>
            </a:pPr>
            <a:r>
              <a:rPr lang="tr-TR" sz="5000" b="1" dirty="0"/>
              <a:t>-Ehliyetsizlik (temyiz kudretinden yoksunluk nedeniyle tam ehliyetsiz olma hali),</a:t>
            </a:r>
          </a:p>
          <a:p>
            <a:pPr marL="0" indent="0" algn="just">
              <a:buNone/>
            </a:pPr>
            <a:r>
              <a:rPr lang="tr-TR" sz="5000" b="1" dirty="0"/>
              <a:t>-Şekle aykırılık,</a:t>
            </a:r>
          </a:p>
          <a:p>
            <a:pPr marL="0" indent="0" algn="just">
              <a:buNone/>
            </a:pPr>
            <a:r>
              <a:rPr lang="tr-TR" sz="5000" b="1" dirty="0"/>
              <a:t>-Muvazaa (danışıklılık),</a:t>
            </a:r>
          </a:p>
          <a:p>
            <a:pPr marL="0" indent="0" algn="just">
              <a:buNone/>
            </a:pPr>
            <a:r>
              <a:rPr lang="tr-TR" sz="5000" b="1" dirty="0"/>
              <a:t>-Sözleşmenin konusunun emredici hükümlere, kamu düzenine, ahlâka, kişilik haklarına aykırı veya imkansız olması.</a:t>
            </a:r>
          </a:p>
          <a:p>
            <a:pPr algn="just">
              <a:buFontTx/>
              <a:buChar char="-"/>
            </a:pPr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3808671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BUTLAN SEBEPLERİ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sz="5000" b="1" dirty="0"/>
              <a:t>Başlıca butlan sebepleri, şöyle sıralanabilir:</a:t>
            </a:r>
          </a:p>
          <a:p>
            <a:pPr marL="0" indent="0" algn="just">
              <a:buNone/>
            </a:pPr>
            <a:endParaRPr lang="tr-TR" sz="5000" b="1" dirty="0"/>
          </a:p>
          <a:p>
            <a:pPr marL="0" indent="0" algn="just">
              <a:buNone/>
            </a:pPr>
            <a:r>
              <a:rPr lang="tr-TR" sz="5000" b="1" dirty="0"/>
              <a:t>-Ehliyetsizlik (temyiz kudretinden yoksunluk nedeniyle tam ehliyetsiz olma hali),</a:t>
            </a:r>
          </a:p>
          <a:p>
            <a:pPr marL="0" indent="0" algn="just">
              <a:buNone/>
            </a:pPr>
            <a:r>
              <a:rPr lang="tr-TR" sz="5000" b="1" dirty="0"/>
              <a:t>-Şekle aykırılık,</a:t>
            </a:r>
          </a:p>
          <a:p>
            <a:pPr marL="0" indent="0" algn="just">
              <a:buNone/>
            </a:pPr>
            <a:r>
              <a:rPr lang="tr-TR" sz="5000" b="1" dirty="0"/>
              <a:t>-Muvazaa (danışıklılık),</a:t>
            </a:r>
          </a:p>
          <a:p>
            <a:pPr marL="0" indent="0" algn="just">
              <a:buNone/>
            </a:pPr>
            <a:r>
              <a:rPr lang="tr-TR" sz="5000" b="1" dirty="0"/>
              <a:t>-Sözleşmenin konusunun emredici hükümlere, kamu düzenine, ahlâka, kişilik haklarına aykırı veya imkansız olması.</a:t>
            </a:r>
          </a:p>
          <a:p>
            <a:pPr algn="just">
              <a:buFontTx/>
              <a:buChar char="-"/>
            </a:pPr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1921467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BUTLANIN SONUÇLARI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sz="5000" b="1" dirty="0"/>
              <a:t>Butlanın Borçlar Hukukundaki başlıca sonuçları bunlardır:</a:t>
            </a:r>
          </a:p>
          <a:p>
            <a:pPr algn="just"/>
            <a:r>
              <a:rPr lang="tr-TR" sz="5000" b="1" dirty="0"/>
              <a:t>Batıl işlemler, kesin hükümsüzdür. </a:t>
            </a:r>
          </a:p>
          <a:p>
            <a:pPr algn="just"/>
            <a:r>
              <a:rPr lang="tr-TR" sz="5000" b="1" dirty="0"/>
              <a:t>Baştan itibaren hiçbir hukuki sonuç doğurmaz. </a:t>
            </a:r>
          </a:p>
          <a:p>
            <a:pPr algn="just"/>
            <a:r>
              <a:rPr lang="tr-TR" sz="5000" b="1" dirty="0"/>
              <a:t>İşlem belli bir zamanın geçmesiyle veya butlan sebebinin ortadan kalkmasıyla geçerli hale gelmez. </a:t>
            </a:r>
          </a:p>
          <a:p>
            <a:pPr algn="just"/>
            <a:r>
              <a:rPr lang="tr-TR" sz="5000" b="1" dirty="0"/>
              <a:t>Gerekli şartlara uyularak yeniden yapılması gerekir. </a:t>
            </a:r>
          </a:p>
          <a:p>
            <a:pPr algn="just"/>
            <a:r>
              <a:rPr lang="tr-TR" sz="5000" b="1" dirty="0"/>
              <a:t>Butlanı sadece taraflar değil, yararı olan üçüncü kişiler de ileri sürebilirler. Butlan ileri sürülmemiş bile olsa, davada yargıç butlan sebebini kendiliğinden (</a:t>
            </a:r>
            <a:r>
              <a:rPr lang="tr-TR" sz="5000" b="1" dirty="0" err="1"/>
              <a:t>re'sen</a:t>
            </a:r>
            <a:r>
              <a:rPr lang="tr-TR" sz="5000" b="1" dirty="0"/>
              <a:t>) dikkate alır. </a:t>
            </a:r>
          </a:p>
        </p:txBody>
      </p:sp>
    </p:spTree>
    <p:extLst>
      <p:ext uri="{BB962C8B-B14F-4D97-AF65-F5344CB8AC3E}">
        <p14:creationId xmlns:p14="http://schemas.microsoft.com/office/powerpoint/2010/main" val="3136663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b="1" dirty="0"/>
              <a:t>B-İptal kabiliyeti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sz="5000" b="1" dirty="0"/>
              <a:t>Bu tarz hükümsüzlük, çeşitli şekillerde karşımıza çıkmaktadır. </a:t>
            </a:r>
          </a:p>
          <a:p>
            <a:pPr algn="just"/>
            <a:r>
              <a:rPr lang="tr-TR" sz="5000" b="1" dirty="0"/>
              <a:t>Ortak yönleri, sakat olan sözleşmenin (işlemin) tam olarak hükümsüz hale gelmesi için, eksik bulunan geçerlilik şartı ile korunan tarafa bir iptal hakkı tanınmış olmasıdır. </a:t>
            </a:r>
          </a:p>
          <a:p>
            <a:pPr algn="just"/>
            <a:r>
              <a:rPr lang="tr-TR" sz="5000" b="1" dirty="0"/>
              <a:t>Bu, bozucu yenilik doğuran bir haktır. </a:t>
            </a:r>
          </a:p>
          <a:p>
            <a:pPr algn="just"/>
            <a:r>
              <a:rPr lang="tr-TR" sz="5000" b="1" dirty="0"/>
              <a:t>Bu hakkın (iptal hakkının) kullanılmasıyla, sözleşme kesin olarak hükümsüz hale gelir. </a:t>
            </a:r>
          </a:p>
          <a:p>
            <a:pPr algn="just"/>
            <a:r>
              <a:rPr lang="tr-TR" sz="5000" b="1" dirty="0"/>
              <a:t>Bu tür işlemlere, feshedilebilen işlemler de denir.</a:t>
            </a:r>
          </a:p>
        </p:txBody>
      </p:sp>
    </p:spTree>
    <p:extLst>
      <p:ext uri="{BB962C8B-B14F-4D97-AF65-F5344CB8AC3E}">
        <p14:creationId xmlns:p14="http://schemas.microsoft.com/office/powerpoint/2010/main" val="2432048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b="1" dirty="0"/>
              <a:t>B-İptal kabiliyeti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sz="5000" b="1" dirty="0"/>
              <a:t>İrade fesadı hallerinde, iptal hakkı sahibi (hataya düşen, hile sonucu yanıltılan veya korkutulan taraf) sözleşmeyle baştan itibaren bağlı değildir. Buna karşılık, karşı taraf sözleşmeyle bağlıdır. </a:t>
            </a:r>
          </a:p>
          <a:p>
            <a:pPr algn="just"/>
            <a:r>
              <a:rPr lang="tr-TR" sz="5000" b="1" dirty="0"/>
              <a:t>İrade fesadına uğrayan taraf hata ve hilede öğrenme tarihinden itibaren, korkutmada ise bunun etkisinin ortadan kalktığı tarihten itibaren 1 yıl içinde sözleşmeyi iptal etmezse, sözleşmeye icazet vermiş sayılır ve sözleşme, onun bakımından da bağlayıcı hale gelir. </a:t>
            </a:r>
          </a:p>
        </p:txBody>
      </p:sp>
    </p:spTree>
    <p:extLst>
      <p:ext uri="{BB962C8B-B14F-4D97-AF65-F5344CB8AC3E}">
        <p14:creationId xmlns:p14="http://schemas.microsoft.com/office/powerpoint/2010/main" val="3737993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b="1" dirty="0"/>
              <a:t>B-İptal kabiliyeti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sz="5000" b="1" dirty="0"/>
              <a:t>Aksine süresi içinde iptal (fesih) hakkını kullanırsa, sözleşme kesin olarak hükümsüz hale gelir. </a:t>
            </a:r>
          </a:p>
          <a:p>
            <a:pPr algn="just"/>
            <a:r>
              <a:rPr lang="tr-TR" sz="5000" b="1" dirty="0"/>
              <a:t>Bu 1 yıllık süre, hak düşürücü süredir. İptal hakkı kural olarak karşı tarafa yöneltilen tek taraflı beyanla kullanılır, dava açılması gerekmez. </a:t>
            </a:r>
          </a:p>
          <a:p>
            <a:pPr algn="just"/>
            <a:r>
              <a:rPr lang="tr-TR" sz="5000" b="1" dirty="0"/>
              <a:t>Kişi iptal hakkını kullanmadıkça, yargıç bunu kendiliğinden dikkate alamaz. Bu durumda, bir düzelebilir hükümsüzlükten söz edilmektedir (bkz. BK m. 39).</a:t>
            </a:r>
          </a:p>
        </p:txBody>
      </p:sp>
    </p:spTree>
    <p:extLst>
      <p:ext uri="{BB962C8B-B14F-4D97-AF65-F5344CB8AC3E}">
        <p14:creationId xmlns:p14="http://schemas.microsoft.com/office/powerpoint/2010/main" val="1831025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b="1" dirty="0"/>
              <a:t>B-İptal kabiliyeti HALLERİ: GABİN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92500"/>
          </a:bodyPr>
          <a:lstStyle/>
          <a:p>
            <a:pPr algn="just"/>
            <a:r>
              <a:rPr lang="tr-TR" sz="5000" b="1" dirty="0"/>
              <a:t>İptal kabiliyetinin söz konusu olduğu hallerden biri diğeri de, BK m.28'de düzenlenen gabin (sömürme) halidir.</a:t>
            </a:r>
          </a:p>
          <a:p>
            <a:pPr algn="just"/>
            <a:r>
              <a:rPr lang="tr-TR" sz="5000" b="1" dirty="0"/>
              <a:t> Gabinde de sömürülen tarafa bir iptal hakkı tanınmakla birlikte, burada durum irade fesadı hallerinden biraz daha farklıdır (bozulabilir geçerlilik).</a:t>
            </a:r>
          </a:p>
        </p:txBody>
      </p:sp>
    </p:spTree>
    <p:extLst>
      <p:ext uri="{BB962C8B-B14F-4D97-AF65-F5344CB8AC3E}">
        <p14:creationId xmlns:p14="http://schemas.microsoft.com/office/powerpoint/2010/main" val="396901684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473</Words>
  <Application>Microsoft Office PowerPoint</Application>
  <PresentationFormat>Geniş ekran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Dilim</vt:lpstr>
      <vt:lpstr> SÖZLEŞMELERİN GEÇERSİZİLİĞİ/ SÖZLEŞMELERDE HÜKÜMSÜZLÜK (BUTLAN VE İPTAL KABİLİYETİ)</vt:lpstr>
      <vt:lpstr>A-BUTLAN (KESİN HÜKÜMSÜZLÜK)</vt:lpstr>
      <vt:lpstr>BUTLAN SEBEPLERİ</vt:lpstr>
      <vt:lpstr>BUTLAN SEBEPLERİ</vt:lpstr>
      <vt:lpstr>BUTLANIN SONUÇLARI</vt:lpstr>
      <vt:lpstr>B-İptal kabiliyeti</vt:lpstr>
      <vt:lpstr>B-İptal kabiliyeti</vt:lpstr>
      <vt:lpstr>B-İptal kabiliyeti</vt:lpstr>
      <vt:lpstr>B-İptal kabiliyeti HALLERİ: GABİN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Reside.Adal.Dundar</dc:creator>
  <cp:lastModifiedBy>Reside.Adal.Dundar</cp:lastModifiedBy>
  <cp:revision>49</cp:revision>
  <dcterms:created xsi:type="dcterms:W3CDTF">2021-09-15T13:57:36Z</dcterms:created>
  <dcterms:modified xsi:type="dcterms:W3CDTF">2021-09-16T09:18:50Z</dcterms:modified>
</cp:coreProperties>
</file>