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5"/>
  </p:notesMasterIdLst>
  <p:sldIdLst>
    <p:sldId id="256" r:id="rId2"/>
    <p:sldId id="279" r:id="rId3"/>
    <p:sldId id="320" r:id="rId4"/>
    <p:sldId id="285" r:id="rId5"/>
    <p:sldId id="312" r:id="rId6"/>
    <p:sldId id="313" r:id="rId7"/>
    <p:sldId id="310" r:id="rId8"/>
    <p:sldId id="315" r:id="rId9"/>
    <p:sldId id="316" r:id="rId10"/>
    <p:sldId id="326" r:id="rId11"/>
    <p:sldId id="314" r:id="rId12"/>
    <p:sldId id="318" r:id="rId13"/>
    <p:sldId id="319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87" autoAdjust="0"/>
    <p:restoredTop sz="94646"/>
  </p:normalViewPr>
  <p:slideViewPr>
    <p:cSldViewPr>
      <p:cViewPr varScale="1">
        <p:scale>
          <a:sx n="108" d="100"/>
          <a:sy n="108" d="100"/>
        </p:scale>
        <p:origin x="220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D384AC-609B-4BC3-A793-00C68BDF1273}" type="datetimeFigureOut">
              <a:rPr lang="en-GB" smtClean="0"/>
              <a:pPr/>
              <a:t>25/06/2020</a:t>
            </a:fld>
            <a:endParaRPr lang="en-GB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B738B-5F79-49AC-95E6-4299D93744B1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989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58E2F16-0CA7-A742-B77B-EB3B9377D6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DDC896C-3896-E240-B446-09CCD795FD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DC57939-8BD3-6B46-976D-1BFB2373A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5C37158-54BA-E740-8726-083E08609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0FC5263-47DC-374D-98D2-B279AA902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763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6E144A6-B40E-B64F-8207-C4289077A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FFF77A92-414B-1440-96D5-5C5376792E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78C3F1F-6371-314B-832A-EA1DF7E78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CA5168F-025E-044F-A6F0-BCB8C6275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0C12D36-7E28-7747-8DB7-DE9460F12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5538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4709585-86C6-0F46-B6CD-32472892E3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C72EE78-C4DE-5142-957D-AC1EC65D4F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994C40F-0185-4142-B4D4-3B31B4BDCB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E88C6CF-5490-0143-9091-E8E8D07A9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6D0A91-BE0F-A24B-94E9-7E82163A4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4381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172B5B9-F15C-9648-8633-6A2987630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072BF3D-CF26-8B41-B3B7-C99C29D321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FE3F7CC-8B39-6F41-9DA0-345500D9A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CA72ADA-F703-904E-9455-1F35050D92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94315C1-7438-174E-B9F1-E7073CD9A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2978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A3B4DF2-CD76-D649-A508-30B5BC366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D9D2FC1-C03B-B94C-BEDA-21C609D4D1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65366-CA02-1C42-A521-F0D66C3BA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A28B07D-147E-6E41-AE82-6D7A22BA7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0C172FC-4ED0-1749-B76F-F210BCA14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4900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3298B91-63D2-5545-916A-FA1C83CA4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BC90D74-D744-494C-A5E4-4708F4F6D8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F51A8D9-4986-8246-A699-7D02D814F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CBAE924-2547-D841-A45F-69580C9B1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8A80957-8064-D349-89FD-0A3C4A34E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80BF5A8-ACD2-2B4E-AA43-8C23CFD7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4648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A36A281-1A0F-DD48-9430-ACE54A39F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CC6D096-8008-0949-8B1E-0486ED8BE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A87E4EA-DD94-6B4C-893B-DC70DDDF43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0B5480E7-17BA-5344-B763-1071845ED9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726F6B1-A955-2E47-8AD8-ACD0D50F77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77E70F0-08BD-704E-92EA-4A8D529FF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25.06.2020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E16C39C-8B48-E048-AB3E-911931733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0593AED-15C8-4D4E-A0FF-45BC578B4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1589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E5A2984-04E4-644B-AE4A-B48D19BF5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2FC5BB8-3154-9E49-A17F-66530298D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25.06.2020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65CB917-B6B7-1445-BEBD-187A850D0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27580FC-E5BF-8B47-BC82-DA40B4E93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6062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58CD23A-1441-7E4C-914A-88C5AF540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25.06.2020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156356A-E49C-A045-8E66-6D2703B29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AB38BA7-864A-D640-BA45-BAA1542AED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0071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EE970F7-A909-C54B-81F0-FDCEDD08B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C86FBA-48A4-8244-9F15-6A2571424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2A4277AA-29D5-B941-927B-15C3CC3B3C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6970AFB-1270-D94F-A1FC-680A314542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CEFD567-48FC-B044-A4A2-CB241A089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95D257D-1617-7544-B66A-EEDF4E2D5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8154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570E06-7D9B-C84C-8B5E-8434D99ACC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7DDBC15-0164-2A40-BD4A-5BEFB4186F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B90710D-4703-5747-A4BE-470397D70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E6C54FD-3968-8141-AFAB-EC0912BFA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25.06.2020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97F5D6A-10FA-8E4B-AF6B-133BA7290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7989CA3-3686-B446-B788-3CDA3F748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7269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7214AE6D-BCE0-8E42-B857-87E9F9E7C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7F2B52-B93B-9041-8D4C-DBC2F75286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07F945B-6B2A-3F4F-8ED2-5ED886D95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25.06.2020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C3EDEF6-2432-2847-A069-05C1AECBB2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D5AAE7F-1795-C348-8E44-4669947735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688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395536" y="2132856"/>
            <a:ext cx="8352928" cy="3054201"/>
          </a:xfrm>
        </p:spPr>
        <p:txBody>
          <a:bodyPr>
            <a:noAutofit/>
          </a:bodyPr>
          <a:lstStyle/>
          <a:p>
            <a:pPr algn="ctr"/>
            <a:br>
              <a:rPr lang="tr-TR" sz="4800" dirty="0">
                <a:latin typeface="+mn-lt"/>
              </a:rPr>
            </a:br>
            <a:br>
              <a:rPr lang="tr-TR" sz="4800" dirty="0">
                <a:latin typeface="+mn-lt"/>
              </a:rPr>
            </a:br>
            <a:r>
              <a:rPr lang="en-US" sz="4800" dirty="0">
                <a:latin typeface="+mn-lt"/>
              </a:rPr>
              <a:t>OLGUBİLİM </a:t>
            </a:r>
            <a:br>
              <a:rPr lang="en-US" sz="4800" dirty="0">
                <a:latin typeface="+mn-lt"/>
              </a:rPr>
            </a:br>
            <a:r>
              <a:rPr lang="en-US" sz="4800" dirty="0">
                <a:latin typeface="+mn-lt"/>
              </a:rPr>
              <a:t>(</a:t>
            </a:r>
            <a:r>
              <a:rPr lang="tr-TR" sz="4800" dirty="0">
                <a:latin typeface="+mn-lt"/>
              </a:rPr>
              <a:t>FENOMENOLOJİ</a:t>
            </a:r>
            <a:r>
              <a:rPr lang="en-US" sz="4800" dirty="0">
                <a:latin typeface="+mn-lt"/>
              </a:rPr>
              <a:t>)</a:t>
            </a:r>
            <a:br>
              <a:rPr lang="en-GB" sz="4800" dirty="0">
                <a:latin typeface="+mn-lt"/>
              </a:rPr>
            </a:br>
            <a:br>
              <a:rPr lang="en-GB" sz="4800" dirty="0">
                <a:latin typeface="+mn-lt"/>
              </a:rPr>
            </a:br>
            <a:endParaRPr lang="en-GB" sz="4800" dirty="0"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39552" y="1816363"/>
            <a:ext cx="799288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Araştırmacı çoğu zaman </a:t>
            </a:r>
            <a:r>
              <a:rPr lang="tr-TR" sz="2000" b="1" dirty="0"/>
              <a:t>deneklerle birebir görüşme</a:t>
            </a:r>
            <a:r>
              <a:rPr lang="tr-TR" sz="2000" dirty="0"/>
              <a:t> yapmaktadır</a:t>
            </a:r>
            <a:r>
              <a:rPr lang="en-US" sz="2000" dirty="0"/>
              <a:t> </a:t>
            </a:r>
            <a:r>
              <a:rPr lang="en-US" sz="2000" dirty="0" err="1"/>
              <a:t>ve</a:t>
            </a:r>
            <a:r>
              <a:rPr lang="en-US" sz="2000" dirty="0"/>
              <a:t> g</a:t>
            </a:r>
            <a:r>
              <a:rPr lang="tr-TR" sz="2000" dirty="0" err="1"/>
              <a:t>örüşmede</a:t>
            </a:r>
            <a:r>
              <a:rPr lang="tr-TR" sz="2000" dirty="0"/>
              <a:t> </a:t>
            </a:r>
            <a:r>
              <a:rPr lang="tr-TR" sz="2000" b="1" dirty="0"/>
              <a:t>“yarı-yapılandırılmış görüşme” tekniği </a:t>
            </a:r>
            <a:r>
              <a:rPr lang="tr-TR" sz="2000" dirty="0"/>
              <a:t>kullanılmaktadır. </a:t>
            </a: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b="1" dirty="0"/>
              <a:t>Odak-grup çalışmaları </a:t>
            </a:r>
            <a:r>
              <a:rPr lang="tr-TR" sz="2000" dirty="0"/>
              <a:t>yer yer uygulanıyor olsa da </a:t>
            </a:r>
            <a:r>
              <a:rPr lang="tr-TR" sz="2000" b="1" dirty="0"/>
              <a:t>fazla tercih edilmemektedir. </a:t>
            </a:r>
            <a:r>
              <a:rPr lang="tr-TR" sz="2000" dirty="0"/>
              <a:t>Bunun en önemli nedeni deneklerin </a:t>
            </a:r>
            <a:r>
              <a:rPr lang="tr-TR" sz="2000" b="1" dirty="0"/>
              <a:t>grup içerisinde </a:t>
            </a:r>
            <a:r>
              <a:rPr lang="tr-TR" sz="2000" dirty="0"/>
              <a:t>kimi zaman </a:t>
            </a:r>
            <a:r>
              <a:rPr lang="tr-TR" sz="2000" b="1" dirty="0"/>
              <a:t>kendi gerçek duygu ve düşüncelerini </a:t>
            </a:r>
            <a:r>
              <a:rPr lang="tr-TR" sz="2000" dirty="0"/>
              <a:t>ifade etmekte </a:t>
            </a:r>
            <a:r>
              <a:rPr lang="tr-TR" sz="2000" b="1" dirty="0"/>
              <a:t>zorlanmalarıdır. </a:t>
            </a:r>
            <a:endParaRPr lang="en-US" sz="20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Görüşme esnasında araştırmacı deneğe </a:t>
            </a:r>
            <a:r>
              <a:rPr lang="tr-TR" sz="2000" b="1" dirty="0"/>
              <a:t>açık uçlu sorular sormaktadır. </a:t>
            </a:r>
            <a:endParaRPr lang="en-US" sz="20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Görüşme süresi </a:t>
            </a:r>
            <a:r>
              <a:rPr lang="tr-TR" sz="2000" b="1" dirty="0"/>
              <a:t>en az bir saat sürmekte </a:t>
            </a:r>
            <a:r>
              <a:rPr lang="tr-TR" sz="2000" dirty="0"/>
              <a:t>olup, </a:t>
            </a:r>
            <a:r>
              <a:rPr lang="tr-TR" sz="2000" b="1" dirty="0"/>
              <a:t>konunun özelliğine bağlı </a:t>
            </a:r>
            <a:r>
              <a:rPr lang="tr-TR" sz="2000" dirty="0"/>
              <a:t>olarak yoğun bir şekilde gerçekleşmektedir (Smith ve </a:t>
            </a:r>
            <a:r>
              <a:rPr lang="tr-TR" sz="2000" dirty="0" err="1"/>
              <a:t>Eatough</a:t>
            </a:r>
            <a:r>
              <a:rPr lang="tr-TR" sz="2000" dirty="0"/>
              <a:t>, 2007).</a:t>
            </a:r>
          </a:p>
        </p:txBody>
      </p:sp>
      <p:sp>
        <p:nvSpPr>
          <p:cNvPr id="5" name="Başlık 1"/>
          <p:cNvSpPr>
            <a:spLocks noGrp="1"/>
          </p:cNvSpPr>
          <p:nvPr>
            <p:ph type="title"/>
          </p:nvPr>
        </p:nvSpPr>
        <p:spPr>
          <a:xfrm>
            <a:off x="313184" y="634008"/>
            <a:ext cx="8435280" cy="1066800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+mn-lt"/>
              </a:rPr>
              <a:t>2</a:t>
            </a:r>
            <a:r>
              <a:rPr lang="es-ES" sz="3200" b="1" dirty="0">
                <a:latin typeface="+mn-lt"/>
              </a:rPr>
              <a:t>.</a:t>
            </a:r>
            <a:r>
              <a:rPr lang="tr-TR" sz="3200" b="1" dirty="0">
                <a:latin typeface="+mn-lt"/>
              </a:rPr>
              <a:t>3</a:t>
            </a:r>
            <a:r>
              <a:rPr lang="es-ES" sz="3200" b="1" dirty="0">
                <a:latin typeface="+mn-lt"/>
              </a:rPr>
              <a:t> Veri Toplama </a:t>
            </a:r>
          </a:p>
        </p:txBody>
      </p:sp>
    </p:spTree>
    <p:extLst>
      <p:ext uri="{BB962C8B-B14F-4D97-AF65-F5344CB8AC3E}">
        <p14:creationId xmlns:p14="http://schemas.microsoft.com/office/powerpoint/2010/main" val="24077865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13184" y="345976"/>
            <a:ext cx="8435280" cy="1066800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+mn-lt"/>
              </a:rPr>
              <a:t>2</a:t>
            </a:r>
            <a:r>
              <a:rPr lang="es-ES" sz="3200" b="1" dirty="0">
                <a:latin typeface="+mn-lt"/>
              </a:rPr>
              <a:t>.</a:t>
            </a:r>
            <a:r>
              <a:rPr lang="tr-TR" sz="3200" b="1" dirty="0">
                <a:latin typeface="+mn-lt"/>
              </a:rPr>
              <a:t>4</a:t>
            </a:r>
            <a:r>
              <a:rPr lang="es-ES" sz="3200" b="1" dirty="0">
                <a:latin typeface="+mn-lt"/>
              </a:rPr>
              <a:t> </a:t>
            </a:r>
            <a:r>
              <a:rPr lang="tr-TR" sz="3200" b="1" dirty="0">
                <a:latin typeface="+mn-lt"/>
              </a:rPr>
              <a:t>Analiz</a:t>
            </a:r>
            <a:endParaRPr lang="es-ES" sz="3200" b="1" dirty="0">
              <a:latin typeface="+mn-lt"/>
            </a:endParaRPr>
          </a:p>
        </p:txBody>
      </p:sp>
      <p:sp>
        <p:nvSpPr>
          <p:cNvPr id="5" name="4 Dikdörtgen"/>
          <p:cNvSpPr/>
          <p:nvPr/>
        </p:nvSpPr>
        <p:spPr>
          <a:xfrm>
            <a:off x="251520" y="1340768"/>
            <a:ext cx="867645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Deneklerle yapılan görüşme sonrasında kaydedilen </a:t>
            </a:r>
            <a:r>
              <a:rPr lang="tr-TR" sz="2000" b="1" dirty="0"/>
              <a:t>görüşme notları</a:t>
            </a:r>
            <a:r>
              <a:rPr lang="tr-TR" sz="2000" dirty="0"/>
              <a:t>, araştırmanın amacına uygun olarak </a:t>
            </a:r>
            <a:r>
              <a:rPr lang="tr-TR" sz="2000" b="1" dirty="0"/>
              <a:t>analiz edilmektedir.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Analiz sürecinde ilk olarak </a:t>
            </a:r>
            <a:r>
              <a:rPr lang="tr-TR" sz="2000" b="1" dirty="0"/>
              <a:t>birbirine yakın veriler belirli gruplar altında kategorilere ayırmakta </a:t>
            </a:r>
            <a:r>
              <a:rPr lang="tr-TR" sz="2000" dirty="0"/>
              <a:t>ve bu kategorilere dayalı olarak </a:t>
            </a:r>
            <a:r>
              <a:rPr lang="tr-TR" sz="2000" b="1" dirty="0"/>
              <a:t>temaları</a:t>
            </a:r>
            <a:r>
              <a:rPr lang="en-US" sz="2000" dirty="0"/>
              <a:t> </a:t>
            </a:r>
            <a:r>
              <a:rPr lang="tr-TR" sz="2000" dirty="0"/>
              <a:t>ortaya çıkarılmaktadır.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Daha sonra bu </a:t>
            </a:r>
            <a:r>
              <a:rPr lang="tr-TR" sz="2000" b="1" dirty="0"/>
              <a:t>temalar mevcut veriler ile kontrol edilmektedir</a:t>
            </a:r>
            <a:r>
              <a:rPr lang="tr-TR" sz="2000" dirty="0"/>
              <a:t>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Bu aşamada eğer gerek duyuluyor ise </a:t>
            </a:r>
            <a:r>
              <a:rPr lang="tr-TR" sz="2000" b="1" dirty="0"/>
              <a:t>temalar yeniden gözden geçirilmektedir.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Son aşamada ise araştırmacı </a:t>
            </a:r>
            <a:r>
              <a:rPr lang="tr-TR" sz="2000" b="1" dirty="0"/>
              <a:t>kendi cümleleri ile deneklerin konuya ilişkin algılarını yorumlamakta ve </a:t>
            </a:r>
            <a:r>
              <a:rPr lang="tr-TR" sz="2000" b="1" dirty="0" err="1"/>
              <a:t>raporlaştırmaktadır</a:t>
            </a:r>
            <a:r>
              <a:rPr lang="tr-TR" sz="2000" b="1" dirty="0"/>
              <a:t> </a:t>
            </a:r>
            <a:r>
              <a:rPr lang="tr-TR" sz="2000" dirty="0"/>
              <a:t>(Smith ve </a:t>
            </a:r>
            <a:r>
              <a:rPr lang="tr-TR" sz="2000" dirty="0" err="1"/>
              <a:t>Eatough</a:t>
            </a:r>
            <a:r>
              <a:rPr lang="tr-TR" sz="2000" dirty="0"/>
              <a:t>, 2007). </a:t>
            </a:r>
          </a:p>
        </p:txBody>
      </p:sp>
    </p:spTree>
    <p:extLst>
      <p:ext uri="{BB962C8B-B14F-4D97-AF65-F5344CB8AC3E}">
        <p14:creationId xmlns:p14="http://schemas.microsoft.com/office/powerpoint/2010/main" val="17235126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345976"/>
            <a:ext cx="8686800" cy="1066800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+mn-lt"/>
              </a:rPr>
              <a:t>3</a:t>
            </a:r>
            <a:r>
              <a:rPr lang="en-US" sz="2400" b="1" dirty="0">
                <a:latin typeface="+mn-lt"/>
              </a:rPr>
              <a:t>. </a:t>
            </a:r>
            <a:r>
              <a:rPr lang="tr-TR" sz="2400" b="1" dirty="0">
                <a:latin typeface="+mn-lt"/>
              </a:rPr>
              <a:t>SONUÇ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251520" y="1340768"/>
            <a:ext cx="871296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err="1"/>
              <a:t>Fenomenolojik</a:t>
            </a:r>
            <a:r>
              <a:rPr lang="en-US" sz="2000" dirty="0"/>
              <a:t> </a:t>
            </a:r>
            <a:r>
              <a:rPr lang="en-US" sz="2000" dirty="0" err="1"/>
              <a:t>analiz</a:t>
            </a:r>
            <a:r>
              <a:rPr lang="en-US" sz="2000" dirty="0"/>
              <a:t> </a:t>
            </a:r>
            <a:r>
              <a:rPr lang="tr-TR" sz="2000" b="1" dirty="0"/>
              <a:t>deneklerle yapılan ve onların incelenen olay ve olgulara ilişkin öznel bakış açılarını </a:t>
            </a:r>
            <a:r>
              <a:rPr lang="tr-TR" sz="2000" dirty="0"/>
              <a:t>ortaya koymaya çalışan bir analiz yöntemidir. </a:t>
            </a:r>
            <a:endParaRPr lang="en-US" sz="2000" dirty="0"/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Ü</a:t>
            </a:r>
            <a:r>
              <a:rPr lang="tr-TR" sz="2000" dirty="0" err="1"/>
              <a:t>retilen</a:t>
            </a:r>
            <a:r>
              <a:rPr lang="tr-TR" sz="2000" dirty="0"/>
              <a:t> </a:t>
            </a:r>
            <a:r>
              <a:rPr lang="tr-TR" sz="2000" b="1" dirty="0"/>
              <a:t>bilgilerin geçerliliğinin sağlanmasında </a:t>
            </a:r>
            <a:r>
              <a:rPr lang="tr-TR" sz="2000" dirty="0"/>
              <a:t>iki yöntem kullanılmaktadır. </a:t>
            </a:r>
            <a:endParaRPr lang="en-US" sz="2000" dirty="0"/>
          </a:p>
          <a:p>
            <a:pPr algn="just"/>
            <a:endParaRPr lang="en-US" sz="2000" dirty="0"/>
          </a:p>
          <a:p>
            <a:pPr algn="just"/>
            <a:r>
              <a:rPr lang="tr-TR" sz="2000" dirty="0"/>
              <a:t>Bunlardan birincisi “</a:t>
            </a:r>
            <a:r>
              <a:rPr lang="tr-TR" sz="2000" b="1" dirty="0" err="1"/>
              <a:t>özneiçi</a:t>
            </a:r>
            <a:r>
              <a:rPr lang="tr-TR" sz="2000" b="1" dirty="0"/>
              <a:t> </a:t>
            </a:r>
            <a:r>
              <a:rPr lang="tr-TR" sz="2000" b="1" dirty="0" err="1"/>
              <a:t>geçerlilik”</a:t>
            </a:r>
            <a:r>
              <a:rPr lang="tr-TR" sz="2000" dirty="0" err="1"/>
              <a:t>tir</a:t>
            </a:r>
            <a:r>
              <a:rPr lang="tr-TR" sz="2000" dirty="0"/>
              <a:t>. Bu geçerlilik türünde deneğin farklı durumlarda ortaya çıkan benzer davranışları algılama ve tanımlamadaki tutarlılığı incelenmektedir. </a:t>
            </a:r>
            <a:endParaRPr lang="en-US" sz="2000" dirty="0"/>
          </a:p>
          <a:p>
            <a:pPr algn="just"/>
            <a:endParaRPr lang="en-US" sz="2000" dirty="0"/>
          </a:p>
          <a:p>
            <a:pPr algn="just"/>
            <a:r>
              <a:rPr lang="tr-TR" sz="2000" dirty="0"/>
              <a:t>İkinci geçerlilik yöntemi ise “</a:t>
            </a:r>
            <a:r>
              <a:rPr lang="tr-TR" sz="2000" b="1" dirty="0" err="1"/>
              <a:t>öznelerarası</a:t>
            </a:r>
            <a:r>
              <a:rPr lang="tr-TR" sz="2000" b="1" dirty="0"/>
              <a:t> </a:t>
            </a:r>
            <a:r>
              <a:rPr lang="tr-TR" sz="2000" b="1" dirty="0" err="1"/>
              <a:t>geçerlilik”</a:t>
            </a:r>
            <a:r>
              <a:rPr lang="tr-TR" sz="2000" dirty="0" err="1"/>
              <a:t>tir</a:t>
            </a:r>
            <a:r>
              <a:rPr lang="tr-TR" sz="2000" dirty="0"/>
              <a:t>. Bu geçerlilik yönteminde ise belirlenmiş bir verinin deneyimli </a:t>
            </a:r>
            <a:r>
              <a:rPr lang="tr-TR" sz="2000" dirty="0" err="1"/>
              <a:t>fenomenologlar</a:t>
            </a:r>
            <a:r>
              <a:rPr lang="tr-TR" sz="2000" dirty="0"/>
              <a:t> tarafından bağımsız olarak değerlendirilmesi ve sonuçların karşılaştırılması yapılmaktadır (</a:t>
            </a:r>
            <a:r>
              <a:rPr lang="tr-TR" sz="2000" dirty="0" err="1"/>
              <a:t>Hall</a:t>
            </a:r>
            <a:r>
              <a:rPr lang="tr-TR" sz="2000" dirty="0"/>
              <a:t> ve </a:t>
            </a:r>
            <a:r>
              <a:rPr lang="tr-TR" sz="2000" dirty="0" err="1"/>
              <a:t>Lindzey</a:t>
            </a:r>
            <a:r>
              <a:rPr lang="tr-TR" sz="2000" dirty="0"/>
              <a:t>, 1985).</a:t>
            </a:r>
          </a:p>
          <a:p>
            <a:pPr algn="just"/>
            <a:endParaRPr lang="tr-TR" sz="2000" dirty="0"/>
          </a:p>
          <a:p>
            <a:pPr algn="just">
              <a:buFont typeface="Wingdings" pitchFamily="2" charset="2"/>
              <a:buChar char="q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585336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345976"/>
            <a:ext cx="8686800" cy="1066800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+mn-lt"/>
              </a:rPr>
              <a:t>KAYNAKLAR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251520" y="1639828"/>
            <a:ext cx="871296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err="1"/>
              <a:t>Anonim</a:t>
            </a:r>
            <a:r>
              <a:rPr lang="en-US" sz="2000" dirty="0"/>
              <a:t> 2016, https://fenitay.files.wordpress.com/2009/02/34-nitel-arac59ftc4b1rma-desen-ve-yc3b6ntemleri.pdf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 err="1"/>
              <a:t>Özdemir</a:t>
            </a:r>
            <a:r>
              <a:rPr lang="en-US" sz="2000" dirty="0"/>
              <a:t>  M. 2010, </a:t>
            </a:r>
            <a:r>
              <a:rPr lang="en-US" sz="2000" dirty="0" err="1"/>
              <a:t>Nitel</a:t>
            </a:r>
            <a:r>
              <a:rPr lang="en-US" sz="2000" dirty="0"/>
              <a:t> </a:t>
            </a:r>
            <a:r>
              <a:rPr lang="en-US" sz="2000" dirty="0" err="1"/>
              <a:t>Veri</a:t>
            </a:r>
            <a:r>
              <a:rPr lang="en-US" sz="2000" dirty="0"/>
              <a:t> </a:t>
            </a:r>
            <a:r>
              <a:rPr lang="en-US" sz="2000" dirty="0" err="1"/>
              <a:t>Analizi</a:t>
            </a:r>
            <a:r>
              <a:rPr lang="en-US" sz="2000" dirty="0"/>
              <a:t>: </a:t>
            </a:r>
            <a:r>
              <a:rPr lang="en-US" sz="2000" dirty="0" err="1"/>
              <a:t>Sosyal</a:t>
            </a:r>
            <a:r>
              <a:rPr lang="en-US" sz="2000" dirty="0"/>
              <a:t> </a:t>
            </a:r>
            <a:r>
              <a:rPr lang="en-US" sz="2000" dirty="0" err="1"/>
              <a:t>Bilimlerde</a:t>
            </a:r>
            <a:r>
              <a:rPr lang="en-US" sz="2000" dirty="0"/>
              <a:t> </a:t>
            </a:r>
            <a:r>
              <a:rPr lang="en-US" sz="2000" dirty="0" err="1"/>
              <a:t>Yöntembilim</a:t>
            </a:r>
            <a:r>
              <a:rPr lang="en-US" sz="2000" dirty="0"/>
              <a:t> </a:t>
            </a:r>
            <a:r>
              <a:rPr lang="en-US" sz="2000" dirty="0" err="1"/>
              <a:t>Sorunsalı</a:t>
            </a:r>
            <a:r>
              <a:rPr lang="en-US" sz="2000" dirty="0"/>
              <a:t> </a:t>
            </a:r>
            <a:r>
              <a:rPr lang="en-US" sz="2000" dirty="0" err="1"/>
              <a:t>Üzerine</a:t>
            </a:r>
            <a:r>
              <a:rPr lang="en-US" sz="2000" dirty="0"/>
              <a:t> </a:t>
            </a:r>
            <a:r>
              <a:rPr lang="en-US" sz="2000" dirty="0" err="1"/>
              <a:t>Bir</a:t>
            </a:r>
            <a:r>
              <a:rPr lang="en-US" sz="2000" dirty="0"/>
              <a:t> </a:t>
            </a:r>
            <a:r>
              <a:rPr lang="en-US" sz="2000" dirty="0" err="1"/>
              <a:t>Çalışma</a:t>
            </a:r>
            <a:r>
              <a:rPr lang="en-US" sz="2000" dirty="0"/>
              <a:t>, </a:t>
            </a:r>
            <a:r>
              <a:rPr lang="en-US" sz="2000" dirty="0" err="1"/>
              <a:t>Eskişehir</a:t>
            </a:r>
            <a:r>
              <a:rPr lang="en-US" sz="2000" dirty="0"/>
              <a:t> </a:t>
            </a:r>
            <a:r>
              <a:rPr lang="en-US" sz="2000" dirty="0" err="1"/>
              <a:t>Osmangazi</a:t>
            </a:r>
            <a:r>
              <a:rPr lang="en-US" sz="2000" dirty="0"/>
              <a:t> </a:t>
            </a:r>
            <a:r>
              <a:rPr lang="en-US" sz="2000" dirty="0" err="1"/>
              <a:t>Üniversitesi</a:t>
            </a:r>
            <a:r>
              <a:rPr lang="en-US" sz="2000" dirty="0"/>
              <a:t> </a:t>
            </a:r>
            <a:r>
              <a:rPr lang="en-US" sz="2000" dirty="0" err="1"/>
              <a:t>Sosyal</a:t>
            </a:r>
            <a:r>
              <a:rPr lang="en-US" sz="2000" dirty="0"/>
              <a:t> </a:t>
            </a:r>
            <a:r>
              <a:rPr lang="en-US" sz="2000" dirty="0" err="1"/>
              <a:t>Bilimler</a:t>
            </a:r>
            <a:r>
              <a:rPr lang="en-US" sz="2000" dirty="0"/>
              <a:t> Dergisi,11(1), </a:t>
            </a:r>
            <a:r>
              <a:rPr lang="en-US" sz="2000" dirty="0" err="1"/>
              <a:t>Eskişehir</a:t>
            </a:r>
            <a:r>
              <a:rPr lang="en-US" sz="2000" dirty="0"/>
              <a:t>. </a:t>
            </a:r>
          </a:p>
          <a:p>
            <a:pPr algn="just"/>
            <a:endParaRPr lang="en-US" sz="2000" dirty="0"/>
          </a:p>
          <a:p>
            <a:pPr algn="just"/>
            <a:r>
              <a:rPr lang="en-US" sz="2000" dirty="0"/>
              <a:t>Hall, C. S., </a:t>
            </a:r>
            <a:r>
              <a:rPr lang="en-US" sz="2000" dirty="0" err="1"/>
              <a:t>Lindzey</a:t>
            </a:r>
            <a:r>
              <a:rPr lang="en-US" sz="2000" dirty="0"/>
              <a:t>, G. (1985). Introduction to Theories of Personality. New York: John Wiley and Sons.</a:t>
            </a:r>
          </a:p>
          <a:p>
            <a:endParaRPr lang="en-US" sz="2000" dirty="0"/>
          </a:p>
          <a:p>
            <a:r>
              <a:rPr lang="tr-TR" sz="2000" dirty="0"/>
              <a:t>Smith, J. A., </a:t>
            </a:r>
            <a:r>
              <a:rPr lang="tr-TR" sz="2000" dirty="0" err="1"/>
              <a:t>Eatough</a:t>
            </a:r>
            <a:r>
              <a:rPr lang="tr-TR" sz="2000" dirty="0"/>
              <a:t>, V. (2007). </a:t>
            </a:r>
            <a:r>
              <a:rPr lang="tr-TR" sz="2000" dirty="0" err="1"/>
              <a:t>Interpretative</a:t>
            </a:r>
            <a:r>
              <a:rPr lang="tr-TR" sz="2000" dirty="0"/>
              <a:t> </a:t>
            </a:r>
            <a:r>
              <a:rPr lang="tr-TR" sz="2000" dirty="0" err="1"/>
              <a:t>Phenomenological</a:t>
            </a:r>
            <a:r>
              <a:rPr lang="tr-TR" sz="2000" dirty="0"/>
              <a:t> Analysis. </a:t>
            </a:r>
            <a:r>
              <a:rPr lang="tr-TR" sz="2000" dirty="0" err="1"/>
              <a:t>In</a:t>
            </a:r>
            <a:r>
              <a:rPr lang="tr-TR" sz="2000" dirty="0"/>
              <a:t> E. </a:t>
            </a:r>
            <a:r>
              <a:rPr lang="tr-TR" sz="2000" dirty="0" err="1"/>
              <a:t>Lyons</a:t>
            </a:r>
            <a:r>
              <a:rPr lang="tr-TR" sz="2000" dirty="0"/>
              <a:t> ve A. </a:t>
            </a:r>
            <a:r>
              <a:rPr lang="tr-TR" sz="2000" dirty="0" err="1"/>
              <a:t>Coyle</a:t>
            </a:r>
            <a:r>
              <a:rPr lang="tr-TR" sz="2000" dirty="0"/>
              <a:t> (</a:t>
            </a:r>
            <a:r>
              <a:rPr lang="tr-TR" sz="2000" dirty="0" err="1"/>
              <a:t>Eds</a:t>
            </a:r>
            <a:r>
              <a:rPr lang="tr-TR" sz="2000" dirty="0"/>
              <a:t>.). </a:t>
            </a:r>
            <a:r>
              <a:rPr lang="tr-TR" sz="2000" dirty="0" err="1"/>
              <a:t>Analysing</a:t>
            </a:r>
            <a:r>
              <a:rPr lang="tr-TR" sz="2000" dirty="0"/>
              <a:t> </a:t>
            </a:r>
            <a:r>
              <a:rPr lang="tr-TR" sz="2000" dirty="0" err="1"/>
              <a:t>Qualitative</a:t>
            </a:r>
            <a:r>
              <a:rPr lang="tr-TR" sz="2000" dirty="0"/>
              <a:t> Data </a:t>
            </a:r>
            <a:r>
              <a:rPr lang="tr-TR" sz="2000" dirty="0" err="1"/>
              <a:t>In</a:t>
            </a:r>
            <a:r>
              <a:rPr lang="tr-TR" sz="2000" dirty="0"/>
              <a:t> </a:t>
            </a:r>
            <a:r>
              <a:rPr lang="tr-TR" sz="2000" dirty="0" err="1"/>
              <a:t>Psychology</a:t>
            </a:r>
            <a:r>
              <a:rPr lang="tr-TR" sz="2000" dirty="0"/>
              <a:t>. (p. 35-50). Los Angeles: SAGE Publications.</a:t>
            </a:r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>
              <a:buFont typeface="Wingdings" pitchFamily="2" charset="2"/>
              <a:buChar char="q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585336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467544" y="706016"/>
            <a:ext cx="8229600" cy="1066800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+mn-lt"/>
              </a:rPr>
              <a:t>İÇERİK</a:t>
            </a:r>
            <a:endParaRPr lang="en-GB" sz="2800" b="1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2060848"/>
            <a:ext cx="9001000" cy="3240360"/>
          </a:xfrm>
        </p:spPr>
        <p:txBody>
          <a:bodyPr>
            <a:normAutofit/>
          </a:bodyPr>
          <a:lstStyle/>
          <a:p>
            <a:pPr marL="566928" indent="-457200">
              <a:lnSpc>
                <a:spcPts val="2200"/>
              </a:lnSpc>
              <a:spcBef>
                <a:spcPct val="0"/>
              </a:spcBef>
              <a:buNone/>
            </a:pPr>
            <a:r>
              <a:rPr lang="tr-TR" sz="2400" b="1" dirty="0">
                <a:ea typeface="+mj-ea"/>
                <a:cs typeface="+mj-cs"/>
              </a:rPr>
              <a:t>1. GİRİŞ</a:t>
            </a:r>
            <a:r>
              <a:rPr lang="en-US" sz="2400" b="1" dirty="0">
                <a:ea typeface="+mj-ea"/>
                <a:cs typeface="+mj-cs"/>
              </a:rPr>
              <a:t> </a:t>
            </a:r>
            <a:r>
              <a:rPr lang="en-US" sz="2400" dirty="0">
                <a:ea typeface="+mj-ea"/>
                <a:cs typeface="+mj-cs"/>
              </a:rPr>
              <a:t>(</a:t>
            </a:r>
            <a:r>
              <a:rPr lang="en-US" sz="2400" dirty="0" err="1">
                <a:ea typeface="+mj-ea"/>
                <a:cs typeface="+mj-cs"/>
              </a:rPr>
              <a:t>Olgu</a:t>
            </a:r>
            <a:r>
              <a:rPr lang="en-US" sz="2400" dirty="0">
                <a:ea typeface="+mj-ea"/>
                <a:cs typeface="+mj-cs"/>
              </a:rPr>
              <a:t>, </a:t>
            </a:r>
            <a:r>
              <a:rPr lang="en-US" sz="2400" dirty="0" err="1">
                <a:ea typeface="+mj-ea"/>
                <a:cs typeface="+mj-cs"/>
              </a:rPr>
              <a:t>olgubilim-fenomenolojik</a:t>
            </a:r>
            <a:r>
              <a:rPr lang="en-US" sz="2400" dirty="0">
                <a:ea typeface="+mj-ea"/>
                <a:cs typeface="+mj-cs"/>
              </a:rPr>
              <a:t> </a:t>
            </a:r>
            <a:r>
              <a:rPr lang="en-US" sz="2400" dirty="0" err="1">
                <a:ea typeface="+mj-ea"/>
                <a:cs typeface="+mj-cs"/>
              </a:rPr>
              <a:t>analiz</a:t>
            </a:r>
            <a:r>
              <a:rPr lang="en-US" sz="2400" dirty="0">
                <a:ea typeface="+mj-ea"/>
                <a:cs typeface="+mj-cs"/>
              </a:rPr>
              <a:t>)</a:t>
            </a:r>
          </a:p>
          <a:p>
            <a:pPr marL="566928" indent="-457200">
              <a:lnSpc>
                <a:spcPts val="2200"/>
              </a:lnSpc>
              <a:buAutoNum type="arabicPeriod"/>
            </a:pPr>
            <a:endParaRPr lang="tr-TR" sz="2400" dirty="0"/>
          </a:p>
          <a:p>
            <a:pPr marL="566928" indent="-457200">
              <a:lnSpc>
                <a:spcPts val="2200"/>
              </a:lnSpc>
              <a:spcBef>
                <a:spcPct val="0"/>
              </a:spcBef>
              <a:buNone/>
            </a:pPr>
            <a:r>
              <a:rPr lang="en-US" sz="2400" b="1" dirty="0">
                <a:ea typeface="+mj-ea"/>
                <a:cs typeface="+mj-cs"/>
              </a:rPr>
              <a:t>2. </a:t>
            </a:r>
            <a:r>
              <a:rPr lang="tr-TR" sz="2400" b="1" dirty="0">
                <a:ea typeface="+mj-ea"/>
                <a:cs typeface="+mj-cs"/>
              </a:rPr>
              <a:t>FENOMENOLOJİK ANALİZ İŞLEM BASAMAKLARI</a:t>
            </a:r>
            <a:endParaRPr lang="en-US" sz="2400" b="1" dirty="0">
              <a:ea typeface="+mj-ea"/>
              <a:cs typeface="+mj-cs"/>
            </a:endParaRPr>
          </a:p>
          <a:p>
            <a:pPr marL="402336" lvl="1" indent="0">
              <a:lnSpc>
                <a:spcPts val="2200"/>
              </a:lnSpc>
              <a:buNone/>
            </a:pPr>
            <a:r>
              <a:rPr lang="tr-TR" sz="2200" dirty="0"/>
              <a:t>2</a:t>
            </a:r>
            <a:r>
              <a:rPr lang="en-US" sz="2200" dirty="0"/>
              <a:t>.1</a:t>
            </a:r>
            <a:r>
              <a:rPr lang="tr-TR" sz="2200" dirty="0"/>
              <a:t>. Araştırma Sorusunun Yazılması,</a:t>
            </a:r>
          </a:p>
          <a:p>
            <a:pPr marL="402336" lvl="1" indent="0">
              <a:lnSpc>
                <a:spcPts val="2200"/>
              </a:lnSpc>
              <a:buNone/>
            </a:pPr>
            <a:r>
              <a:rPr lang="tr-TR" sz="2200" dirty="0"/>
              <a:t>2.2. Örneklem Seçimi,</a:t>
            </a:r>
          </a:p>
          <a:p>
            <a:pPr marL="402336" lvl="1" indent="0">
              <a:lnSpc>
                <a:spcPts val="2200"/>
              </a:lnSpc>
              <a:buNone/>
            </a:pPr>
            <a:r>
              <a:rPr lang="tr-TR" sz="2200" dirty="0"/>
              <a:t>2.3. Veri Toplama,</a:t>
            </a:r>
          </a:p>
          <a:p>
            <a:pPr marL="402336" lvl="1" indent="0">
              <a:lnSpc>
                <a:spcPts val="2200"/>
              </a:lnSpc>
              <a:buNone/>
            </a:pPr>
            <a:r>
              <a:rPr lang="tr-TR" sz="2200" dirty="0"/>
              <a:t>2.4. Analiz</a:t>
            </a:r>
          </a:p>
          <a:p>
            <a:pPr marL="109728" indent="0">
              <a:lnSpc>
                <a:spcPts val="2200"/>
              </a:lnSpc>
              <a:buNone/>
            </a:pPr>
            <a:endParaRPr lang="tr-TR" sz="2400" dirty="0"/>
          </a:p>
          <a:p>
            <a:pPr marL="566928" indent="-457200">
              <a:lnSpc>
                <a:spcPts val="2200"/>
              </a:lnSpc>
              <a:buFont typeface="Georgia"/>
              <a:buNone/>
            </a:pPr>
            <a:r>
              <a:rPr lang="tr-TR" sz="2400" b="1" dirty="0">
                <a:ea typeface="+mj-ea"/>
                <a:cs typeface="+mj-cs"/>
              </a:rPr>
              <a:t>3</a:t>
            </a:r>
            <a:r>
              <a:rPr lang="en-US" sz="2400" b="1" dirty="0">
                <a:ea typeface="+mj-ea"/>
                <a:cs typeface="+mj-cs"/>
              </a:rPr>
              <a:t>. </a:t>
            </a:r>
            <a:r>
              <a:rPr lang="tr-TR" sz="2400" b="1" dirty="0">
                <a:ea typeface="+mj-ea"/>
                <a:cs typeface="+mj-cs"/>
              </a:rPr>
              <a:t>SONUÇ</a:t>
            </a:r>
          </a:p>
          <a:p>
            <a:pPr marL="109728" indent="0">
              <a:lnSpc>
                <a:spcPts val="2200"/>
              </a:lnSpc>
              <a:buNone/>
            </a:pPr>
            <a:endParaRPr lang="tr-TR" sz="2400" dirty="0"/>
          </a:p>
          <a:p>
            <a:pPr marL="109728" indent="0">
              <a:buNone/>
            </a:pPr>
            <a:endParaRPr lang="tr-TR" sz="1800" dirty="0"/>
          </a:p>
          <a:p>
            <a:pPr marL="109728" indent="0">
              <a:buNone/>
            </a:pPr>
            <a:endParaRPr lang="tr-TR" sz="1800" dirty="0"/>
          </a:p>
        </p:txBody>
      </p:sp>
    </p:spTree>
    <p:extLst>
      <p:ext uri="{BB962C8B-B14F-4D97-AF65-F5344CB8AC3E}">
        <p14:creationId xmlns:p14="http://schemas.microsoft.com/office/powerpoint/2010/main" val="2458665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67544" y="1988840"/>
            <a:ext cx="82089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/>
              <a:t>Olgu nedir?</a:t>
            </a:r>
          </a:p>
          <a:p>
            <a:pPr indent="-342900" algn="just">
              <a:buFont typeface="Wingdings" pitchFamily="2" charset="2"/>
              <a:buChar char="q"/>
            </a:pPr>
            <a:endParaRPr lang="tr-TR" sz="2000" dirty="0"/>
          </a:p>
          <a:p>
            <a:pPr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Olgu </a:t>
            </a:r>
            <a:r>
              <a:rPr lang="tr-TR" sz="2000" b="1" dirty="0"/>
              <a:t>evrende</a:t>
            </a:r>
            <a:r>
              <a:rPr lang="tr-TR" sz="2000" dirty="0"/>
              <a:t> </a:t>
            </a:r>
            <a:r>
              <a:rPr lang="tr-TR" sz="2000" b="1" dirty="0"/>
              <a:t>yer alan, doğrudan ya da dolaylı olarak gözlenebilen nesne, durum veya olaylar</a:t>
            </a:r>
            <a:r>
              <a:rPr lang="tr-TR" sz="2000" dirty="0"/>
              <a:t> olarak nitelendirilebilir.</a:t>
            </a:r>
          </a:p>
          <a:p>
            <a:pPr indent="-342900" algn="just">
              <a:buFont typeface="Arial" panose="020B0604020202020204" pitchFamily="34" charset="0"/>
              <a:buChar char="•"/>
            </a:pPr>
            <a:endParaRPr lang="tr-TR" sz="2000" dirty="0"/>
          </a:p>
          <a:p>
            <a:pPr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Olgular yaşadığımız dünyada </a:t>
            </a:r>
            <a:r>
              <a:rPr lang="tr-TR" sz="2000" b="1" dirty="0"/>
              <a:t>olaylar, deneyimler, algılar, yönelimler, kavramlar ve durumlar </a:t>
            </a:r>
            <a:r>
              <a:rPr lang="tr-TR" sz="2000" dirty="0"/>
              <a:t>gibi farklı biçimlerde karşımıza çıkar.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/>
              <a:t>Fenomenoloji olarak da adlandırılan </a:t>
            </a:r>
            <a:r>
              <a:rPr lang="tr-TR" sz="2000" dirty="0" err="1"/>
              <a:t>olgubilim</a:t>
            </a:r>
            <a:r>
              <a:rPr lang="tr-TR" sz="2000" dirty="0"/>
              <a:t> çalışmaları, </a:t>
            </a:r>
            <a:r>
              <a:rPr lang="tr-TR" sz="2000" b="1" dirty="0"/>
              <a:t>farkında olduğumuz ancak derinlemesine bilgi sahibi olmadığımız</a:t>
            </a:r>
            <a:r>
              <a:rPr lang="tr-TR" sz="2000" dirty="0"/>
              <a:t> olgulara odaklanır</a:t>
            </a:r>
            <a:r>
              <a:rPr lang="en-US" sz="2000" dirty="0"/>
              <a:t> (</a:t>
            </a:r>
            <a:r>
              <a:rPr lang="en-US" sz="2000" dirty="0" err="1"/>
              <a:t>Anonim</a:t>
            </a:r>
            <a:r>
              <a:rPr lang="en-US" sz="2000" dirty="0"/>
              <a:t> 2016 ).</a:t>
            </a:r>
            <a:endParaRPr lang="tr-TR" sz="2000" dirty="0"/>
          </a:p>
          <a:p>
            <a:pPr algn="just">
              <a:buNone/>
            </a:pPr>
            <a:endParaRPr lang="tr-TR" sz="2000" dirty="0"/>
          </a:p>
        </p:txBody>
      </p:sp>
      <p:sp>
        <p:nvSpPr>
          <p:cNvPr id="3" name="Başlık 1"/>
          <p:cNvSpPr>
            <a:spLocks noGrp="1"/>
          </p:cNvSpPr>
          <p:nvPr>
            <p:ph type="title"/>
          </p:nvPr>
        </p:nvSpPr>
        <p:spPr>
          <a:xfrm>
            <a:off x="457200" y="634008"/>
            <a:ext cx="8229600" cy="10668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1. GİRİŞ</a:t>
            </a:r>
            <a:endParaRPr lang="tr-TR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4509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1. GİRİŞ</a:t>
            </a:r>
            <a:endParaRPr lang="tr-TR" sz="2800" b="1" dirty="0">
              <a:latin typeface="+mn-lt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539552" y="1844824"/>
            <a:ext cx="813690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b="1" dirty="0" err="1"/>
              <a:t>Fenomenolojik</a:t>
            </a:r>
            <a:r>
              <a:rPr lang="tr-TR" sz="2000" b="1" dirty="0"/>
              <a:t> analizin özellikleri nelerdir?</a:t>
            </a:r>
          </a:p>
          <a:p>
            <a:pPr algn="just"/>
            <a:endParaRPr lang="tr-TR" sz="2000" dirty="0"/>
          </a:p>
          <a:p>
            <a:pPr algn="just">
              <a:buFont typeface="Wingdings" pitchFamily="2" charset="2"/>
              <a:buChar char="q"/>
            </a:pPr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Nitel veri analizinde en sık karşılaşılan analiz türlerinden biri </a:t>
            </a:r>
            <a:r>
              <a:rPr lang="tr-TR" sz="2000" dirty="0" err="1"/>
              <a:t>fenomenolojik</a:t>
            </a:r>
            <a:r>
              <a:rPr lang="tr-TR" sz="2000" dirty="0"/>
              <a:t> analizdir.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Genel olarak </a:t>
            </a:r>
            <a:r>
              <a:rPr lang="tr-TR" sz="2000" dirty="0" err="1"/>
              <a:t>varoluşcu</a:t>
            </a:r>
            <a:r>
              <a:rPr lang="tr-TR" sz="2000" dirty="0"/>
              <a:t> psikoloji içerisinde gelişme gösteren bir yaklaşım olup, </a:t>
            </a:r>
            <a:r>
              <a:rPr lang="tr-TR" sz="2000" b="1" dirty="0"/>
              <a:t>insanların çevrelerinde olup biten olayları nasıl değerlendirdiklerini anlamaya çalışan </a:t>
            </a:r>
            <a:r>
              <a:rPr lang="tr-TR" sz="2000" dirty="0"/>
              <a:t>bir analiz türüdür (</a:t>
            </a:r>
            <a:r>
              <a:rPr lang="tr-TR" sz="2000" dirty="0" err="1"/>
              <a:t>Wade</a:t>
            </a:r>
            <a:r>
              <a:rPr lang="tr-TR" sz="2000" dirty="0"/>
              <a:t> ve </a:t>
            </a:r>
            <a:r>
              <a:rPr lang="tr-TR" sz="2000" dirty="0" err="1"/>
              <a:t>Tavris</a:t>
            </a:r>
            <a:r>
              <a:rPr lang="tr-TR" sz="2000" dirty="0"/>
              <a:t>, 1990).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Özellikle </a:t>
            </a:r>
            <a:r>
              <a:rPr lang="tr-TR" sz="2000" b="1" dirty="0"/>
              <a:t>tıp, sosyal psikoloji ve klinik psikoloji araştırmaları</a:t>
            </a:r>
            <a:r>
              <a:rPr lang="tr-TR" sz="2000" dirty="0"/>
              <a:t> için oldukça uygun bir analiz tekniğidir</a:t>
            </a:r>
            <a:r>
              <a:rPr lang="en-US" sz="2000" dirty="0"/>
              <a:t> (</a:t>
            </a:r>
            <a:r>
              <a:rPr lang="en-US" sz="2000" dirty="0" err="1"/>
              <a:t>Özdemir</a:t>
            </a:r>
            <a:r>
              <a:rPr lang="en-US" sz="2000" dirty="0"/>
              <a:t> 2010).</a:t>
            </a:r>
            <a:endParaRPr lang="tr-TR" sz="2000" dirty="0"/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585336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345976"/>
            <a:ext cx="8229600" cy="10668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+mn-lt"/>
              </a:rPr>
              <a:t>1. GİRİŞ</a:t>
            </a:r>
            <a:endParaRPr lang="tr-TR" sz="2800" b="1" dirty="0">
              <a:latin typeface="+mn-lt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251520" y="1639828"/>
            <a:ext cx="871296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Araştırmacı ile katılımcılar arasında </a:t>
            </a:r>
            <a:r>
              <a:rPr lang="tr-TR" sz="2000" b="1" dirty="0"/>
              <a:t>dinamik bir etkileşim sürecinin yaşandığı</a:t>
            </a:r>
            <a:r>
              <a:rPr lang="tr-TR" sz="2000" dirty="0"/>
              <a:t> bir analiz türü olarak da dikkat çekmektedir.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 İ</a:t>
            </a:r>
            <a:r>
              <a:rPr lang="tr-TR" sz="2000" dirty="0" err="1"/>
              <a:t>nsanın</a:t>
            </a:r>
            <a:r>
              <a:rPr lang="tr-TR" sz="2000" dirty="0"/>
              <a:t> </a:t>
            </a:r>
            <a:r>
              <a:rPr lang="tr-TR" sz="2000" b="1" dirty="0"/>
              <a:t>bilişsel, duygusal ve bedensel durumlarını bütüncül perspektiften</a:t>
            </a:r>
            <a:r>
              <a:rPr lang="tr-TR" sz="2000" dirty="0"/>
              <a:t> incelemektedir.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 E</a:t>
            </a:r>
            <a:r>
              <a:rPr lang="tr-TR" sz="2000" dirty="0"/>
              <a:t>n önemli varsayımı, </a:t>
            </a:r>
            <a:r>
              <a:rPr lang="tr-TR" sz="2000" b="1" dirty="0"/>
              <a:t>dil ile insanın duygu ve düşünceleri arasında sıkı bir bağ olduğu </a:t>
            </a:r>
            <a:r>
              <a:rPr lang="tr-TR" sz="2000" dirty="0"/>
              <a:t>yönündedir.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 err="1"/>
              <a:t>Analizi</a:t>
            </a:r>
            <a:r>
              <a:rPr lang="en-US" sz="2000" dirty="0"/>
              <a:t> u</a:t>
            </a:r>
            <a:r>
              <a:rPr lang="tr-TR" sz="2000" dirty="0" err="1"/>
              <a:t>ygulayan</a:t>
            </a:r>
            <a:r>
              <a:rPr lang="tr-TR" sz="2000" dirty="0"/>
              <a:t> araştırmacı uygulamada, </a:t>
            </a:r>
            <a:r>
              <a:rPr lang="tr-TR" sz="2000" b="1" dirty="0"/>
              <a:t>kişilerin söylediklerine dayalı olarak onların duygu ve düşüncelerini </a:t>
            </a:r>
            <a:r>
              <a:rPr lang="tr-TR" sz="2000" dirty="0"/>
              <a:t>anlamaya ve yorumlamaya çalışmaktadır (Smith ve </a:t>
            </a:r>
            <a:r>
              <a:rPr lang="tr-TR" sz="2000" dirty="0" err="1"/>
              <a:t>Eatough</a:t>
            </a:r>
            <a:r>
              <a:rPr lang="tr-TR" sz="2000" dirty="0"/>
              <a:t>, 2007).</a:t>
            </a:r>
          </a:p>
          <a:p>
            <a:pPr algn="just">
              <a:buFont typeface="Wingdings" pitchFamily="2" charset="2"/>
              <a:buChar char="q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585336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51520" y="634008"/>
            <a:ext cx="8686800" cy="1066800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+mn-lt"/>
              </a:rPr>
              <a:t>2</a:t>
            </a:r>
            <a:r>
              <a:rPr lang="en-US" sz="2400" b="1" dirty="0">
                <a:latin typeface="+mn-lt"/>
              </a:rPr>
              <a:t>. </a:t>
            </a:r>
            <a:r>
              <a:rPr lang="tr-TR" sz="2400" b="1" dirty="0">
                <a:latin typeface="+mn-lt"/>
              </a:rPr>
              <a:t>FENOMENOLOJİK ANALİZ İŞLEM BASAMAKLARI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467544" y="2059101"/>
            <a:ext cx="871296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 err="1"/>
              <a:t>Fenomenolojik</a:t>
            </a:r>
            <a:r>
              <a:rPr lang="tr-TR" sz="2000" dirty="0"/>
              <a:t> Analiz;</a:t>
            </a:r>
          </a:p>
          <a:p>
            <a:pPr algn="just">
              <a:buFont typeface="Wingdings" pitchFamily="2" charset="2"/>
              <a:buChar char="q"/>
            </a:pPr>
            <a:endParaRPr lang="tr-TR" sz="2000" b="1" dirty="0"/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tr-TR" sz="2000" b="1" dirty="0"/>
              <a:t>araştırma sorusunun yazılması,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tr-TR" sz="2000" b="1" dirty="0"/>
              <a:t>örneklem seçimi,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tr-TR" sz="2000" b="1" dirty="0"/>
              <a:t>veri toplama ve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tr-TR" sz="2000" b="1" dirty="0"/>
              <a:t>analiz</a:t>
            </a:r>
            <a:r>
              <a:rPr lang="tr-TR" sz="2000" dirty="0"/>
              <a:t> 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/>
              <a:t>işlem basamaklarından oluşmaktadır</a:t>
            </a:r>
            <a:r>
              <a:rPr lang="en-US" sz="2000" dirty="0"/>
              <a:t> (</a:t>
            </a:r>
            <a:r>
              <a:rPr lang="en-US" sz="2000" dirty="0" err="1"/>
              <a:t>Özdemir</a:t>
            </a:r>
            <a:r>
              <a:rPr lang="en-US" sz="2000" dirty="0"/>
              <a:t> 2010).</a:t>
            </a:r>
            <a:endParaRPr lang="tr-TR" sz="2000" dirty="0"/>
          </a:p>
          <a:p>
            <a:pPr algn="just">
              <a:buFont typeface="Wingdings" pitchFamily="2" charset="2"/>
              <a:buChar char="q"/>
            </a:pPr>
            <a:endParaRPr lang="tr-TR" sz="2000" dirty="0"/>
          </a:p>
          <a:p>
            <a:pPr algn="just">
              <a:buFont typeface="Wingdings" pitchFamily="2" charset="2"/>
              <a:buChar char="q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585336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13184" y="345976"/>
            <a:ext cx="8435280" cy="1066800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+mn-lt"/>
              </a:rPr>
              <a:t>2</a:t>
            </a:r>
            <a:r>
              <a:rPr lang="es-ES" sz="3200" b="1" dirty="0">
                <a:latin typeface="+mn-lt"/>
              </a:rPr>
              <a:t>.1 Araştırma Sorusunun Yazılması</a:t>
            </a:r>
          </a:p>
        </p:txBody>
      </p:sp>
      <p:sp>
        <p:nvSpPr>
          <p:cNvPr id="3" name="Dikdörtgen 2"/>
          <p:cNvSpPr/>
          <p:nvPr/>
        </p:nvSpPr>
        <p:spPr>
          <a:xfrm>
            <a:off x="467544" y="1412776"/>
            <a:ext cx="820891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000" dirty="0"/>
              <a:t>Örnek bir çalışma;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/>
              <a:t>Başarısızlık okullarda sık karşılaşılan bir durumdur. Ancak başarısızlığın, başarısız öğrenciler açısından ne anlama geldiği, bu öğrencilerin sosyal ilişkilerini nasıl etkilediği gibi olguların incelenmesi istenirse bu inceleme </a:t>
            </a:r>
            <a:r>
              <a:rPr lang="tr-TR" sz="2000" dirty="0" err="1"/>
              <a:t>olgubilim</a:t>
            </a:r>
            <a:r>
              <a:rPr lang="tr-TR" sz="2000" dirty="0"/>
              <a:t> çalışması ile yapılabilir.</a:t>
            </a:r>
          </a:p>
          <a:p>
            <a:pPr algn="just"/>
            <a:endParaRPr lang="tr-TR" sz="2000" dirty="0"/>
          </a:p>
          <a:p>
            <a:pPr algn="just"/>
            <a:endParaRPr lang="tr-TR" sz="2000" dirty="0"/>
          </a:p>
          <a:p>
            <a:pPr algn="just"/>
            <a:r>
              <a:rPr lang="tr-TR" sz="2000" dirty="0"/>
              <a:t>Örnek Sorular:</a:t>
            </a:r>
          </a:p>
          <a:p>
            <a:pPr algn="just"/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Başarısızlık başarısız öğrenciler açısından ne ifade etmektedir?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Başarısızlık başarısız öğrencilerin sosyal ilişkileri üzerindeki etkisi nedir?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Göreve yeni başlayan öğretmenler kendi öğretmenlik becerilerini nasıl algılamaktadırlar?</a:t>
            </a:r>
          </a:p>
          <a:p>
            <a:pPr algn="just"/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7235126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13184" y="620688"/>
            <a:ext cx="8435280" cy="1066800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+mn-lt"/>
              </a:rPr>
              <a:t>2</a:t>
            </a:r>
            <a:r>
              <a:rPr lang="es-ES" sz="3200" b="1" dirty="0">
                <a:latin typeface="+mn-lt"/>
              </a:rPr>
              <a:t>.</a:t>
            </a:r>
            <a:r>
              <a:rPr lang="tr-TR" sz="3200" b="1" dirty="0">
                <a:latin typeface="+mn-lt"/>
              </a:rPr>
              <a:t>2</a:t>
            </a:r>
            <a:r>
              <a:rPr lang="es-ES" sz="3200" b="1" dirty="0">
                <a:latin typeface="+mn-lt"/>
              </a:rPr>
              <a:t> Örneklem Seçimi</a:t>
            </a:r>
          </a:p>
        </p:txBody>
      </p:sp>
      <p:sp>
        <p:nvSpPr>
          <p:cNvPr id="5" name="4 Dikdörtgen"/>
          <p:cNvSpPr/>
          <p:nvPr/>
        </p:nvSpPr>
        <p:spPr>
          <a:xfrm>
            <a:off x="467544" y="2163628"/>
            <a:ext cx="81369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/>
              <a:t>Örneklem seçiminde </a:t>
            </a:r>
            <a:r>
              <a:rPr lang="tr-TR" sz="2000" b="1" dirty="0"/>
              <a:t>küçük örneklem grupları </a:t>
            </a:r>
            <a:r>
              <a:rPr lang="tr-TR" sz="2000" dirty="0"/>
              <a:t>tercih edilmektedir. </a:t>
            </a:r>
            <a:r>
              <a:rPr lang="en-US" sz="2000" dirty="0" err="1"/>
              <a:t>Bunun</a:t>
            </a:r>
            <a:r>
              <a:rPr lang="en-US" sz="2000" dirty="0"/>
              <a:t> </a:t>
            </a:r>
            <a:r>
              <a:rPr lang="tr-TR" sz="2000" dirty="0"/>
              <a:t>en önemli nedeni araştırmacının incelenen </a:t>
            </a:r>
            <a:r>
              <a:rPr lang="tr-TR" sz="2000" b="1" dirty="0"/>
              <a:t>olay ya da duruma ilişkin derinliğine bir analiz yapmak </a:t>
            </a:r>
            <a:r>
              <a:rPr lang="tr-TR" sz="2000" dirty="0"/>
              <a:t>istemesidir. </a:t>
            </a: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A</a:t>
            </a:r>
            <a:r>
              <a:rPr lang="tr-TR" sz="2000" dirty="0" err="1"/>
              <a:t>raştırmacı</a:t>
            </a:r>
            <a:r>
              <a:rPr lang="tr-TR" sz="2000" dirty="0"/>
              <a:t> incelenen </a:t>
            </a:r>
            <a:r>
              <a:rPr lang="tr-TR" sz="2000" b="1" dirty="0"/>
              <a:t>olay ya da duruma ilişkin tek bir vaka incelemesi de </a:t>
            </a:r>
            <a:r>
              <a:rPr lang="tr-TR" sz="2000" dirty="0"/>
              <a:t>yapabilmektedir. </a:t>
            </a:r>
            <a:endParaRPr lang="en-US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000" b="1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b="1" dirty="0"/>
              <a:t>Örneklem büyüklüğü genellikle 10 civarında </a:t>
            </a:r>
            <a:r>
              <a:rPr lang="tr-TR" sz="2000" dirty="0"/>
              <a:t>olmalıdır</a:t>
            </a:r>
            <a:r>
              <a:rPr lang="en-US" sz="2000" dirty="0"/>
              <a:t> (</a:t>
            </a:r>
            <a:r>
              <a:rPr lang="en-US" sz="2000" dirty="0" err="1"/>
              <a:t>Özdemir</a:t>
            </a:r>
            <a:r>
              <a:rPr lang="en-US" sz="2000" dirty="0"/>
              <a:t> 2010).</a:t>
            </a:r>
            <a:endParaRPr lang="tr-TR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723512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13184" y="634008"/>
            <a:ext cx="8435280" cy="1066800"/>
          </a:xfrm>
        </p:spPr>
        <p:txBody>
          <a:bodyPr>
            <a:normAutofit/>
          </a:bodyPr>
          <a:lstStyle/>
          <a:p>
            <a:r>
              <a:rPr lang="tr-TR" sz="3200" b="1" dirty="0">
                <a:latin typeface="+mn-lt"/>
              </a:rPr>
              <a:t>2</a:t>
            </a:r>
            <a:r>
              <a:rPr lang="es-ES" sz="3200" b="1" dirty="0">
                <a:latin typeface="+mn-lt"/>
              </a:rPr>
              <a:t>.</a:t>
            </a:r>
            <a:r>
              <a:rPr lang="tr-TR" sz="3200" b="1" dirty="0">
                <a:latin typeface="+mn-lt"/>
              </a:rPr>
              <a:t>3</a:t>
            </a:r>
            <a:r>
              <a:rPr lang="es-ES" sz="3200" b="1" dirty="0">
                <a:latin typeface="+mn-lt"/>
              </a:rPr>
              <a:t> Veri Toplama </a:t>
            </a:r>
          </a:p>
        </p:txBody>
      </p:sp>
      <p:sp>
        <p:nvSpPr>
          <p:cNvPr id="5" name="4 Dikdörtgen"/>
          <p:cNvSpPr/>
          <p:nvPr/>
        </p:nvSpPr>
        <p:spPr>
          <a:xfrm>
            <a:off x="539552" y="2406367"/>
            <a:ext cx="813690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tr-TR" sz="2000" dirty="0" err="1"/>
              <a:t>Olgubilim</a:t>
            </a:r>
            <a:r>
              <a:rPr lang="tr-TR" sz="2000" dirty="0"/>
              <a:t> araştırmalarında </a:t>
            </a:r>
            <a:r>
              <a:rPr lang="tr-TR" sz="2000" b="1" dirty="0"/>
              <a:t>veri kaynakları araştırmanın odaklandığı olguyu yaşayan ve bu olguyu dışa vurabilecek veya yansıtabilecek bireyler ya da gruplardır</a:t>
            </a:r>
            <a:r>
              <a:rPr lang="tr-TR" sz="2000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tr-TR" sz="20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dirty="0"/>
              <a:t>Bu </a:t>
            </a:r>
            <a:r>
              <a:rPr lang="en-US" sz="2000" dirty="0" err="1"/>
              <a:t>aşamada</a:t>
            </a:r>
            <a:r>
              <a:rPr lang="en-US" sz="2000" dirty="0"/>
              <a:t> a</a:t>
            </a:r>
            <a:r>
              <a:rPr lang="tr-TR" sz="2000" dirty="0" err="1"/>
              <a:t>raştırmacı</a:t>
            </a:r>
            <a:r>
              <a:rPr lang="tr-TR" sz="2000" dirty="0"/>
              <a:t> araştırma </a:t>
            </a:r>
            <a:r>
              <a:rPr lang="tr-TR" sz="2000" b="1" dirty="0"/>
              <a:t>problemi ile uyumlu olacak şekilde belirlediği örneklemde yer alan kişilerle görüşme yapmaktadır</a:t>
            </a:r>
            <a:r>
              <a:rPr lang="en-US" sz="2000" b="1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Özdemir</a:t>
            </a:r>
            <a:r>
              <a:rPr lang="en-US" sz="2000" dirty="0"/>
              <a:t> 2010).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723512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2592</TotalTime>
  <Words>825</Words>
  <Application>Microsoft Macintosh PowerPoint</Application>
  <PresentationFormat>Ekran Gösterisi (4:3)</PresentationFormat>
  <Paragraphs>102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Georgia</vt:lpstr>
      <vt:lpstr>Wingdings</vt:lpstr>
      <vt:lpstr>Office Teması</vt:lpstr>
      <vt:lpstr>  OLGUBİLİM  (FENOMENOLOJİ)  </vt:lpstr>
      <vt:lpstr>İÇERİK</vt:lpstr>
      <vt:lpstr>1. GİRİŞ</vt:lpstr>
      <vt:lpstr>1. GİRİŞ</vt:lpstr>
      <vt:lpstr>1. GİRİŞ</vt:lpstr>
      <vt:lpstr>2. FENOMENOLOJİK ANALİZ İŞLEM BASAMAKLARI</vt:lpstr>
      <vt:lpstr>2.1 Araştırma Sorusunun Yazılması</vt:lpstr>
      <vt:lpstr>2.2 Örneklem Seçimi</vt:lpstr>
      <vt:lpstr>2.3 Veri Toplama </vt:lpstr>
      <vt:lpstr>2.3 Veri Toplama </vt:lpstr>
      <vt:lpstr>2.4 Analiz</vt:lpstr>
      <vt:lpstr>3. SONUÇ</vt:lpstr>
      <vt:lpstr>KAYNAKLAR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Alan Kullanım Planlamasının Ekonomik Büyümeye Bağlı Temel Sorunları</dc:title>
  <dc:creator>Melda Hassamancıoğlu</dc:creator>
  <cp:lastModifiedBy>Microsoft Office User</cp:lastModifiedBy>
  <cp:revision>311</cp:revision>
  <dcterms:created xsi:type="dcterms:W3CDTF">2015-11-25T00:31:58Z</dcterms:created>
  <dcterms:modified xsi:type="dcterms:W3CDTF">2020-06-25T11:53:41Z</dcterms:modified>
</cp:coreProperties>
</file>