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7" r:id="rId3"/>
    <p:sldId id="258" r:id="rId4"/>
    <p:sldId id="264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0"/>
  </p:normalViewPr>
  <p:slideViewPr>
    <p:cSldViewPr snapToGrid="0" snapToObjects="1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2/18/18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476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wikizero.com/bg/%D0%99%D0%BE%D1%82%D0%B0%D1%86%D0%B8%D1%8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/>
              <a:t>Минало свършено време</a:t>
            </a:r>
            <a:br>
              <a:rPr lang="bg-BG" b="1" dirty="0"/>
            </a:b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7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800" b="1" dirty="0">
                <a:latin typeface="Times New Roman" charset="0"/>
                <a:ea typeface="Times New Roman" charset="0"/>
                <a:cs typeface="Times New Roman" charset="0"/>
              </a:rPr>
              <a:t>Минало свършено време</a:t>
            </a:r>
            <a:r>
              <a:rPr lang="bg-BG" sz="2800" dirty="0">
                <a:latin typeface="Times New Roman" charset="0"/>
                <a:ea typeface="Times New Roman" charset="0"/>
                <a:cs typeface="Times New Roman" charset="0"/>
              </a:rPr>
              <a:t> е глаголно време в българския език, което обозначава аориста. Миналото свършено време изразява действие, което е завършило в даден момент в миналото. За действието не се знае кога е започнало, но се знае, че е завършило в момент преди момента на говорене.</a:t>
            </a:r>
          </a:p>
          <a:p>
            <a:r>
              <a:rPr lang="bg-BG" sz="2800" dirty="0">
                <a:latin typeface="Times New Roman" charset="0"/>
                <a:ea typeface="Times New Roman" charset="0"/>
                <a:cs typeface="Times New Roman" charset="0"/>
              </a:rPr>
              <a:t>Минало свършено време имат както глаголите от свършен вид, така и тези от несвършен </a:t>
            </a:r>
            <a:r>
              <a:rPr lang="bg-BG" sz="2800" dirty="0" smtClean="0">
                <a:latin typeface="Times New Roman" charset="0"/>
                <a:ea typeface="Times New Roman" charset="0"/>
                <a:cs typeface="Times New Roman" charset="0"/>
              </a:rPr>
              <a:t>вид</a:t>
            </a:r>
            <a:r>
              <a:rPr lang="bg-BG" sz="2800" dirty="0">
                <a:latin typeface="Times New Roman" charset="0"/>
                <a:ea typeface="Times New Roman" charset="0"/>
                <a:cs typeface="Times New Roman" charset="0"/>
              </a:rPr>
              <a:t> .</a:t>
            </a:r>
            <a:endParaRPr lang="bg-BG" sz="28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33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Минало свършено време на някои глаголи от първо спрежение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2800" dirty="0" smtClean="0"/>
          </a:p>
          <a:p>
            <a:pPr algn="just"/>
            <a:endParaRPr lang="bg-BG" sz="2800" dirty="0" smtClean="0"/>
          </a:p>
          <a:p>
            <a:pPr algn="just"/>
            <a:endParaRPr lang="bg-BG" sz="2800" dirty="0"/>
          </a:p>
          <a:p>
            <a:pPr algn="just"/>
            <a:endParaRPr lang="bg-BG" sz="2800" dirty="0" smtClean="0"/>
          </a:p>
          <a:p>
            <a:pPr algn="just"/>
            <a:endParaRPr lang="bg-BG" sz="2800" dirty="0"/>
          </a:p>
          <a:p>
            <a:pPr algn="just"/>
            <a:r>
              <a:rPr lang="bg-BG" sz="2800" dirty="0" smtClean="0"/>
              <a:t>помечт</a:t>
            </a:r>
            <a:r>
              <a:rPr lang="bg-BG" sz="2800" dirty="0" smtClean="0">
                <a:solidFill>
                  <a:srgbClr val="FF0000"/>
                </a:solidFill>
              </a:rPr>
              <a:t>ая</a:t>
            </a:r>
            <a:r>
              <a:rPr lang="bg-BG" sz="2800" dirty="0"/>
              <a:t>, пожел</a:t>
            </a:r>
            <a:r>
              <a:rPr lang="bg-BG" sz="2800" dirty="0">
                <a:solidFill>
                  <a:srgbClr val="FF0000"/>
                </a:solidFill>
              </a:rPr>
              <a:t>ая</a:t>
            </a:r>
            <a:r>
              <a:rPr lang="bg-BG" sz="2800" dirty="0"/>
              <a:t>, черт</a:t>
            </a:r>
            <a:r>
              <a:rPr lang="bg-BG" sz="2800" dirty="0">
                <a:solidFill>
                  <a:srgbClr val="FF0000"/>
                </a:solidFill>
              </a:rPr>
              <a:t>ая</a:t>
            </a:r>
            <a:r>
              <a:rPr lang="bg-BG" sz="2800" dirty="0"/>
              <a:t>, вър</a:t>
            </a:r>
            <a:r>
              <a:rPr lang="bg-BG" sz="2800" dirty="0">
                <a:solidFill>
                  <a:srgbClr val="FF0000"/>
                </a:solidFill>
              </a:rPr>
              <a:t>на</a:t>
            </a:r>
            <a:r>
              <a:rPr lang="bg-BG" sz="2800" dirty="0"/>
              <a:t>, тръг</a:t>
            </a:r>
            <a:r>
              <a:rPr lang="bg-BG" sz="2800" dirty="0">
                <a:solidFill>
                  <a:srgbClr val="FF0000"/>
                </a:solidFill>
              </a:rPr>
              <a:t>на</a:t>
            </a:r>
            <a:r>
              <a:rPr lang="bg-BG" sz="2800" dirty="0"/>
              <a:t>, лег</a:t>
            </a:r>
            <a:r>
              <a:rPr lang="bg-BG" sz="2800" dirty="0">
                <a:solidFill>
                  <a:srgbClr val="FF0000"/>
                </a:solidFill>
              </a:rPr>
              <a:t>на</a:t>
            </a:r>
            <a:r>
              <a:rPr lang="bg-BG" sz="2800" dirty="0"/>
              <a:t>, </a:t>
            </a:r>
            <a:r>
              <a:rPr lang="bg-BG" sz="2800" dirty="0" smtClean="0"/>
              <a:t>блъс</a:t>
            </a:r>
            <a:r>
              <a:rPr lang="bg-BG" sz="2800" dirty="0" smtClean="0">
                <a:solidFill>
                  <a:srgbClr val="FF0000"/>
                </a:solidFill>
              </a:rPr>
              <a:t>на</a:t>
            </a:r>
            <a:endParaRPr lang="tr-TR" sz="2800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65983"/>
              </p:ext>
            </p:extLst>
          </p:nvPr>
        </p:nvGraphicFramePr>
        <p:xfrm>
          <a:off x="3314536" y="2280061"/>
          <a:ext cx="4095668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388"/>
                <a:gridCol w="208280"/>
              </a:tblGrid>
              <a:tr h="34236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И</a:t>
                      </a:r>
                      <a:r>
                        <a:rPr lang="bg-BG" sz="1800" dirty="0" err="1" smtClean="0">
                          <a:solidFill>
                            <a:srgbClr val="0070C0"/>
                          </a:solidFill>
                        </a:rPr>
                        <a:t>грая</a:t>
                      </a:r>
                      <a:r>
                        <a:rPr lang="tr-TR" sz="1800" dirty="0" smtClean="0">
                          <a:solidFill>
                            <a:srgbClr val="0070C0"/>
                          </a:solidFill>
                        </a:rPr>
                        <a:t> - </a:t>
                      </a:r>
                      <a:r>
                        <a:rPr lang="bg-BG" sz="1800" dirty="0" smtClean="0">
                          <a:solidFill>
                            <a:srgbClr val="0070C0"/>
                          </a:solidFill>
                        </a:rPr>
                        <a:t>ах</a:t>
                      </a:r>
                      <a:endParaRPr lang="tr-TR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играх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игра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игра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играхме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1800" dirty="0" smtClean="0"/>
                        <a:t>играхте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dirty="0" smtClean="0"/>
                        <a:t>играха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23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800" b="1" dirty="0">
                <a:latin typeface="Times New Roman" charset="0"/>
                <a:ea typeface="Times New Roman" charset="0"/>
                <a:cs typeface="Times New Roman" charset="0"/>
              </a:rPr>
              <a:t>Употреба</a:t>
            </a:r>
          </a:p>
          <a:p>
            <a:r>
              <a:rPr lang="bg-BG" sz="2800" dirty="0">
                <a:latin typeface="Times New Roman" charset="0"/>
                <a:ea typeface="Times New Roman" charset="0"/>
                <a:cs typeface="Times New Roman" charset="0"/>
              </a:rPr>
              <a:t>Минало свършено време се употребява за обозначаване на действия, завършили в даден момент в миналото — т.е. преди момента на говорене</a:t>
            </a:r>
            <a:r>
              <a:rPr lang="bg-BG" sz="2800" dirty="0" smtClean="0">
                <a:latin typeface="Times New Roman" charset="0"/>
                <a:ea typeface="Times New Roman" charset="0"/>
                <a:cs typeface="Times New Roman" charset="0"/>
              </a:rPr>
              <a:t>.</a:t>
            </a:r>
            <a:endParaRPr lang="tr-TR" sz="28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bg-BG" sz="2800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0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b="1" dirty="0">
                <a:solidFill>
                  <a:schemeClr val="bg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Минало несвършено </a:t>
            </a:r>
            <a:r>
              <a:rPr lang="bg-BG" b="1" dirty="0" smtClean="0">
                <a:solidFill>
                  <a:schemeClr val="bg2">
                    <a:lumMod val="75000"/>
                  </a:schemeClr>
                </a:solidFill>
                <a:latin typeface="Times New Roman" charset="0"/>
                <a:ea typeface="Times New Roman" charset="0"/>
                <a:cs typeface="Times New Roman" charset="0"/>
              </a:rPr>
              <a:t>време</a:t>
            </a:r>
            <a:endParaRPr lang="tr-TR" dirty="0">
              <a:solidFill>
                <a:schemeClr val="bg2">
                  <a:lumMod val="75000"/>
                </a:schemeClr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/>
              <a:t>Минало несвършено време е глаголно време, което изразява действие, случващо се в даден минал момент. Действието е започнало преди този минал момент и е свършило след него; няма значение дали действието е продължило до момента на говорене или е свършило преди това[1].</a:t>
            </a:r>
          </a:p>
          <a:p>
            <a:r>
              <a:rPr lang="bg-BG" sz="2400" dirty="0"/>
              <a:t>Минало несвършено време могат да имат както глаголите от несвършен вид, така и тези от свършен </a:t>
            </a:r>
            <a:r>
              <a:rPr lang="bg-BG" sz="2400" dirty="0" smtClean="0"/>
              <a:t>вид.</a:t>
            </a:r>
            <a:endParaRPr lang="bg-BG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42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1" y="428625"/>
            <a:ext cx="10131425" cy="5362575"/>
          </a:xfrm>
        </p:spPr>
        <p:txBody>
          <a:bodyPr/>
          <a:lstStyle/>
          <a:p>
            <a:r>
              <a:rPr lang="bg-BG" dirty="0"/>
              <a:t>Към първо и второ спрежение се числят глаголите, които в 3л.ед.ч. сегашно време завършват на </a:t>
            </a:r>
            <a:r>
              <a:rPr lang="bg-BG" b="1" dirty="0"/>
              <a:t>е</a:t>
            </a:r>
            <a:r>
              <a:rPr lang="bg-BG" dirty="0"/>
              <a:t> или </a:t>
            </a:r>
            <a:r>
              <a:rPr lang="bg-BG" b="1" dirty="0"/>
              <a:t>и</a:t>
            </a:r>
            <a:r>
              <a:rPr lang="bg-BG" dirty="0"/>
              <a:t>. Примери са </a:t>
            </a:r>
            <a:r>
              <a:rPr lang="bg-BG" i="1" dirty="0"/>
              <a:t>чета</a:t>
            </a:r>
            <a:r>
              <a:rPr lang="bg-BG" dirty="0"/>
              <a:t>, </a:t>
            </a:r>
            <a:r>
              <a:rPr lang="bg-BG" i="1" dirty="0"/>
              <a:t>пиша</a:t>
            </a:r>
            <a:r>
              <a:rPr lang="bg-BG" dirty="0"/>
              <a:t>, </a:t>
            </a:r>
            <a:r>
              <a:rPr lang="bg-BG" i="1" dirty="0"/>
              <a:t>ходя</a:t>
            </a:r>
            <a:r>
              <a:rPr lang="bg-BG" dirty="0"/>
              <a:t>, </a:t>
            </a:r>
            <a:r>
              <a:rPr lang="bg-BG" i="1" dirty="0"/>
              <a:t>броя</a:t>
            </a:r>
            <a:r>
              <a:rPr lang="bg-BG" dirty="0" smtClean="0"/>
              <a:t>.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ru-RU" dirty="0" err="1"/>
              <a:t>Окончанията</a:t>
            </a:r>
            <a:r>
              <a:rPr lang="ru-RU" dirty="0"/>
              <a:t> за 1л.ед.ч. и 3л.мн.ч. </a:t>
            </a:r>
            <a:r>
              <a:rPr lang="ru-RU" dirty="0" err="1"/>
              <a:t>са</a:t>
            </a:r>
            <a:r>
              <a:rPr lang="ru-RU" dirty="0"/>
              <a:t> с </a:t>
            </a:r>
            <a:r>
              <a:rPr lang="ru-RU" b="1" dirty="0"/>
              <a:t>я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</a:t>
            </a:r>
            <a:r>
              <a:rPr lang="ru-RU" dirty="0" err="1"/>
              <a:t>сричката</a:t>
            </a:r>
            <a:r>
              <a:rPr lang="ru-RU" dirty="0"/>
              <a:t> е под ударение, и с </a:t>
            </a:r>
            <a:r>
              <a:rPr lang="ru-RU" b="1" dirty="0"/>
              <a:t>е</a:t>
            </a:r>
            <a:r>
              <a:rPr lang="ru-RU" dirty="0"/>
              <a:t>, </a:t>
            </a:r>
            <a:r>
              <a:rPr lang="ru-RU" dirty="0" err="1"/>
              <a:t>когато</a:t>
            </a:r>
            <a:r>
              <a:rPr lang="ru-RU" dirty="0"/>
              <a:t> не е. Например </a:t>
            </a:r>
            <a:r>
              <a:rPr lang="ru-RU" i="1" dirty="0"/>
              <a:t>аз чет</a:t>
            </a:r>
            <a:r>
              <a:rPr lang="ru-RU" b="1" i="1" dirty="0"/>
              <a:t>я</a:t>
            </a:r>
            <a:r>
              <a:rPr lang="ru-RU" i="1" dirty="0"/>
              <a:t>х</a:t>
            </a:r>
            <a:r>
              <a:rPr lang="ru-RU" dirty="0"/>
              <a:t> — </a:t>
            </a:r>
            <a:r>
              <a:rPr lang="ru-RU" i="1" dirty="0"/>
              <a:t>аз </a:t>
            </a:r>
            <a:r>
              <a:rPr lang="ru-RU" i="1" dirty="0" err="1"/>
              <a:t>ход</a:t>
            </a:r>
            <a:r>
              <a:rPr lang="ru-RU" b="1" i="1" dirty="0" err="1"/>
              <a:t>е</a:t>
            </a:r>
            <a:r>
              <a:rPr lang="ru-RU" i="1" dirty="0" err="1"/>
              <a:t>х</a:t>
            </a:r>
            <a:r>
              <a:rPr lang="ru-RU" dirty="0"/>
              <a:t>, </a:t>
            </a:r>
            <a:r>
              <a:rPr lang="ru-RU" i="1" dirty="0"/>
              <a:t>те </a:t>
            </a:r>
            <a:r>
              <a:rPr lang="ru-RU" i="1" dirty="0" err="1"/>
              <a:t>чет</a:t>
            </a:r>
            <a:r>
              <a:rPr lang="ru-RU" b="1" i="1" dirty="0" err="1"/>
              <a:t>я</a:t>
            </a:r>
            <a:r>
              <a:rPr lang="ru-RU" i="1" dirty="0" err="1"/>
              <a:t>ха</a:t>
            </a:r>
            <a:r>
              <a:rPr lang="ru-RU" dirty="0"/>
              <a:t> — </a:t>
            </a:r>
            <a:r>
              <a:rPr lang="ru-RU" i="1" dirty="0"/>
              <a:t>те </a:t>
            </a:r>
            <a:r>
              <a:rPr lang="ru-RU" i="1" dirty="0" err="1"/>
              <a:t>ход</a:t>
            </a:r>
            <a:r>
              <a:rPr lang="ru-RU" b="1" i="1" dirty="0" err="1"/>
              <a:t>е</a:t>
            </a:r>
            <a:r>
              <a:rPr lang="ru-RU" i="1" dirty="0" err="1"/>
              <a:t>ха</a:t>
            </a:r>
            <a:r>
              <a:rPr lang="ru-RU" dirty="0"/>
              <a:t>. </a:t>
            </a:r>
            <a:r>
              <a:rPr lang="ru-RU" dirty="0" err="1"/>
              <a:t>Причината</a:t>
            </a:r>
            <a:r>
              <a:rPr lang="ru-RU" dirty="0"/>
              <a:t> за </a:t>
            </a:r>
            <a:r>
              <a:rPr lang="ru-RU" dirty="0" err="1"/>
              <a:t>тази</a:t>
            </a:r>
            <a:r>
              <a:rPr lang="ru-RU" dirty="0"/>
              <a:t> </a:t>
            </a:r>
            <a:r>
              <a:rPr lang="ru-RU" dirty="0" err="1"/>
              <a:t>особеност</a:t>
            </a:r>
            <a:r>
              <a:rPr lang="ru-RU" dirty="0"/>
              <a:t> е, че </a:t>
            </a:r>
            <a:r>
              <a:rPr lang="ru-RU" dirty="0" err="1"/>
              <a:t>началната</a:t>
            </a:r>
            <a:r>
              <a:rPr lang="ru-RU" dirty="0"/>
              <a:t> гласна на </a:t>
            </a:r>
            <a:r>
              <a:rPr lang="ru-RU" dirty="0" err="1"/>
              <a:t>горепосочените</a:t>
            </a:r>
            <a:r>
              <a:rPr lang="ru-RU" dirty="0"/>
              <a:t> окончания по </a:t>
            </a:r>
            <a:r>
              <a:rPr lang="ru-RU" dirty="0" err="1"/>
              <a:t>произход</a:t>
            </a:r>
            <a:r>
              <a:rPr lang="ru-RU" dirty="0"/>
              <a:t> е ятовата гласна.</a:t>
            </a:r>
            <a:endParaRPr lang="tr-TR" dirty="0" smtClean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94837"/>
              </p:ext>
            </p:extLst>
          </p:nvPr>
        </p:nvGraphicFramePr>
        <p:xfrm>
          <a:off x="3860406" y="1540666"/>
          <a:ext cx="2997594" cy="2625992"/>
        </p:xfrm>
        <a:graphic>
          <a:graphicData uri="http://schemas.openxmlformats.org/drawingml/2006/table">
            <a:tbl>
              <a:tblPr/>
              <a:tblGrid>
                <a:gridCol w="999198"/>
                <a:gridCol w="999198"/>
                <a:gridCol w="999198"/>
              </a:tblGrid>
              <a:tr h="493090">
                <a:tc>
                  <a:txBody>
                    <a:bodyPr/>
                    <a:lstStyle/>
                    <a:p>
                      <a:pPr algn="ctr"/>
                      <a:r>
                        <a:rPr lang="bg-BG" sz="1800" b="1" dirty="0">
                          <a:solidFill>
                            <a:srgbClr val="FF0000"/>
                          </a:solidFill>
                          <a:effectLst/>
                        </a:rPr>
                        <a:t/>
                      </a:r>
                      <a:br>
                        <a:rPr lang="bg-BG" sz="1800" b="1" dirty="0">
                          <a:solidFill>
                            <a:srgbClr val="FF0000"/>
                          </a:solidFill>
                          <a:effectLst/>
                        </a:rPr>
                      </a:br>
                      <a:endParaRPr lang="bg-BG" sz="18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Ед.ч</a:t>
                      </a:r>
                      <a:r>
                        <a:rPr lang="bg-BG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</a:p>
                    <a:p>
                      <a:pPr algn="ctr"/>
                      <a:endParaRPr lang="ru-RU" sz="18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Мн.ч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.</a:t>
                      </a:r>
                    </a:p>
                    <a:p>
                      <a:endParaRPr lang="tr-TR" sz="1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</a:tr>
              <a:tr h="704414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solidFill>
                            <a:srgbClr val="FF0000"/>
                          </a:solidFill>
                          <a:effectLst/>
                        </a:rPr>
                        <a:t>1л.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ях</a:t>
                      </a:r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mr-IN" sz="1800" i="1" dirty="0" err="1">
                          <a:solidFill>
                            <a:srgbClr val="FF0000"/>
                          </a:solidFill>
                          <a:effectLst/>
                        </a:rPr>
                        <a:t>или</a:t>
                      </a:r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 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ех</a:t>
                      </a:r>
                      <a:endParaRPr lang="mr-IN" sz="18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>
                          <a:solidFill>
                            <a:srgbClr val="FF0000"/>
                          </a:solidFill>
                          <a:effectLst/>
                        </a:rPr>
                        <a:t>+яхме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</a:tr>
              <a:tr h="281766">
                <a:tc>
                  <a:txBody>
                    <a:bodyPr/>
                    <a:lstStyle/>
                    <a:p>
                      <a:pPr algn="ctr"/>
                      <a:r>
                        <a:rPr lang="is-IS" sz="1800" b="1">
                          <a:solidFill>
                            <a:srgbClr val="FF0000"/>
                          </a:solidFill>
                          <a:effectLst/>
                        </a:rPr>
                        <a:t>2л.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еше</a:t>
                      </a:r>
                      <a:endParaRPr lang="mr-IN" sz="18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>
                          <a:solidFill>
                            <a:srgbClr val="FF0000"/>
                          </a:solidFill>
                          <a:effectLst/>
                        </a:rPr>
                        <a:t>+яхте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</a:tr>
              <a:tr h="915738">
                <a:tc>
                  <a:txBody>
                    <a:bodyPr/>
                    <a:lstStyle/>
                    <a:p>
                      <a:pPr algn="ctr"/>
                      <a:r>
                        <a:rPr lang="tr-TR" sz="1800" b="1">
                          <a:solidFill>
                            <a:srgbClr val="FF0000"/>
                          </a:solidFill>
                          <a:effectLst/>
                        </a:rPr>
                        <a:t>3л.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еше</a:t>
                      </a:r>
                      <a:endParaRPr lang="mr-IN" sz="18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яха</a:t>
                      </a:r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mr-IN" sz="1800" i="1" dirty="0" err="1">
                          <a:solidFill>
                            <a:srgbClr val="FF0000"/>
                          </a:solidFill>
                          <a:effectLst/>
                        </a:rPr>
                        <a:t>или</a:t>
                      </a:r>
                      <a:r>
                        <a:rPr lang="mr-IN" sz="1800" dirty="0">
                          <a:solidFill>
                            <a:srgbClr val="FF0000"/>
                          </a:solidFill>
                          <a:effectLst/>
                        </a:rPr>
                        <a:t> +</a:t>
                      </a:r>
                      <a:r>
                        <a:rPr lang="mr-IN" sz="1800" dirty="0" err="1">
                          <a:solidFill>
                            <a:srgbClr val="FF0000"/>
                          </a:solidFill>
                          <a:effectLst/>
                        </a:rPr>
                        <a:t>еха</a:t>
                      </a:r>
                      <a:endParaRPr lang="mr-IN" sz="18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9999FF"/>
                        </a:gs>
                        <a:gs pos="50000">
                          <a:srgbClr val="FFCCFF"/>
                        </a:gs>
                        <a:gs pos="100000">
                          <a:srgbClr val="9999FF"/>
                        </a:gs>
                      </a:gsLst>
                      <a:lin ang="18900000" scaled="1"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144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1" y="542925"/>
            <a:ext cx="10131425" cy="5248275"/>
          </a:xfrm>
        </p:spPr>
        <p:txBody>
          <a:bodyPr/>
          <a:lstStyle/>
          <a:p>
            <a:r>
              <a:rPr lang="ru-RU" b="1" dirty="0" err="1"/>
              <a:t>Трето</a:t>
            </a:r>
            <a:r>
              <a:rPr lang="ru-RU" b="1" dirty="0"/>
              <a:t> </a:t>
            </a:r>
            <a:r>
              <a:rPr lang="ru-RU" b="1" dirty="0" err="1"/>
              <a:t>спрежение</a:t>
            </a:r>
            <a:endParaRPr lang="ru-RU" b="1" dirty="0"/>
          </a:p>
          <a:p>
            <a:r>
              <a:rPr lang="ru-RU" dirty="0"/>
              <a:t>Глаголи от </a:t>
            </a:r>
            <a:r>
              <a:rPr lang="ru-RU" dirty="0" err="1"/>
              <a:t>трето</a:t>
            </a:r>
            <a:r>
              <a:rPr lang="ru-RU" dirty="0"/>
              <a:t> </a:t>
            </a:r>
            <a:r>
              <a:rPr lang="ru-RU" dirty="0" err="1"/>
              <a:t>спрежение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тези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в 3л.ед.ч. сегашно време </a:t>
            </a:r>
            <a:r>
              <a:rPr lang="ru-RU" dirty="0" err="1"/>
              <a:t>завършват</a:t>
            </a:r>
            <a:r>
              <a:rPr lang="ru-RU" dirty="0"/>
              <a:t> на звука </a:t>
            </a:r>
            <a:r>
              <a:rPr lang="ru-RU" b="1" dirty="0"/>
              <a:t>а</a:t>
            </a:r>
            <a:r>
              <a:rPr lang="ru-RU" dirty="0"/>
              <a:t> (</a:t>
            </a:r>
            <a:r>
              <a:rPr lang="ru-RU" dirty="0" err="1"/>
              <a:t>буквата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да </a:t>
            </a:r>
            <a:r>
              <a:rPr lang="ru-RU" dirty="0" err="1"/>
              <a:t>бъде</a:t>
            </a:r>
            <a:r>
              <a:rPr lang="ru-RU" dirty="0"/>
              <a:t> </a:t>
            </a:r>
            <a:r>
              <a:rPr lang="ru-RU" i="1" dirty="0"/>
              <a:t>а</a:t>
            </a:r>
            <a:r>
              <a:rPr lang="ru-RU" dirty="0"/>
              <a:t> или </a:t>
            </a:r>
            <a:r>
              <a:rPr lang="ru-RU" i="1" dirty="0"/>
              <a:t>я</a:t>
            </a:r>
            <a:r>
              <a:rPr lang="ru-RU" dirty="0"/>
              <a:t>). </a:t>
            </a:r>
            <a:r>
              <a:rPr lang="ru-RU" dirty="0" err="1"/>
              <a:t>Примери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 </a:t>
            </a:r>
            <a:r>
              <a:rPr lang="ru-RU" i="1" dirty="0" err="1"/>
              <a:t>разбирам</a:t>
            </a:r>
            <a:r>
              <a:rPr lang="ru-RU" dirty="0"/>
              <a:t>, </a:t>
            </a:r>
            <a:r>
              <a:rPr lang="ru-RU" i="1" dirty="0"/>
              <a:t>поливам</a:t>
            </a:r>
            <a:r>
              <a:rPr lang="ru-RU" dirty="0"/>
              <a:t>. За да се </a:t>
            </a:r>
            <a:r>
              <a:rPr lang="ru-RU" dirty="0" err="1"/>
              <a:t>образува</a:t>
            </a:r>
            <a:r>
              <a:rPr lang="ru-RU" dirty="0"/>
              <a:t> </a:t>
            </a:r>
            <a:r>
              <a:rPr lang="ru-RU" dirty="0" err="1"/>
              <a:t>минало</a:t>
            </a:r>
            <a:r>
              <a:rPr lang="ru-RU" dirty="0"/>
              <a:t> </a:t>
            </a:r>
            <a:r>
              <a:rPr lang="ru-RU" dirty="0" err="1"/>
              <a:t>несвършено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 при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основата</a:t>
            </a:r>
            <a:r>
              <a:rPr lang="ru-RU" dirty="0"/>
              <a:t> на глагола се добавят </a:t>
            </a:r>
            <a:r>
              <a:rPr lang="ru-RU" dirty="0" err="1"/>
              <a:t>следните</a:t>
            </a:r>
            <a:r>
              <a:rPr lang="ru-RU" dirty="0"/>
              <a:t> окончания</a:t>
            </a:r>
            <a:r>
              <a:rPr lang="ru-RU" dirty="0" smtClean="0"/>
              <a:t>: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ru-RU" dirty="0" smtClean="0"/>
              <a:t> </a:t>
            </a:r>
            <a:r>
              <a:rPr lang="ru-RU" dirty="0" err="1"/>
              <a:t>Ако</a:t>
            </a:r>
            <a:r>
              <a:rPr lang="ru-RU" dirty="0"/>
              <a:t> </a:t>
            </a:r>
            <a:r>
              <a:rPr lang="ru-RU" dirty="0" err="1"/>
              <a:t>крайното</a:t>
            </a:r>
            <a:r>
              <a:rPr lang="ru-RU" dirty="0"/>
              <a:t> </a:t>
            </a:r>
            <a:r>
              <a:rPr lang="ru-RU" b="1" dirty="0"/>
              <a:t>а</a:t>
            </a:r>
            <a:r>
              <a:rPr lang="ru-RU" dirty="0"/>
              <a:t> в 3л.ед.ч. </a:t>
            </a:r>
            <a:r>
              <a:rPr lang="ru-RU" dirty="0" err="1"/>
              <a:t>сегашно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 е </a:t>
            </a:r>
            <a:r>
              <a:rPr lang="ru-RU" dirty="0">
                <a:hlinkClick r:id="rId2" tooltip="Йотация"/>
              </a:rPr>
              <a:t>йотирано</a:t>
            </a:r>
            <a:r>
              <a:rPr lang="ru-RU" dirty="0"/>
              <a:t> (т.е. </a:t>
            </a:r>
            <a:r>
              <a:rPr lang="ru-RU" dirty="0" err="1"/>
              <a:t>ако</a:t>
            </a:r>
            <a:r>
              <a:rPr lang="ru-RU" dirty="0"/>
              <a:t> се </a:t>
            </a:r>
            <a:r>
              <a:rPr lang="ru-RU" dirty="0" err="1"/>
              <a:t>изписва</a:t>
            </a:r>
            <a:r>
              <a:rPr lang="ru-RU" dirty="0"/>
              <a:t> </a:t>
            </a:r>
            <a:r>
              <a:rPr lang="ru-RU" b="1" dirty="0"/>
              <a:t>я</a:t>
            </a:r>
            <a:r>
              <a:rPr lang="ru-RU" dirty="0"/>
              <a:t>), </a:t>
            </a:r>
            <a:r>
              <a:rPr lang="ru-RU" dirty="0" err="1"/>
              <a:t>тогава</a:t>
            </a:r>
            <a:r>
              <a:rPr lang="ru-RU" dirty="0"/>
              <a:t> </a:t>
            </a:r>
            <a:r>
              <a:rPr lang="ru-RU" b="1" dirty="0"/>
              <a:t>я</a:t>
            </a:r>
            <a:r>
              <a:rPr lang="ru-RU" dirty="0"/>
              <a:t> се </a:t>
            </a:r>
            <a:r>
              <a:rPr lang="ru-RU" dirty="0" err="1"/>
              <a:t>запазва</a:t>
            </a:r>
            <a:r>
              <a:rPr lang="ru-RU" dirty="0"/>
              <a:t> и в </a:t>
            </a:r>
            <a:r>
              <a:rPr lang="ru-RU" dirty="0" err="1"/>
              <a:t>минало</a:t>
            </a:r>
            <a:r>
              <a:rPr lang="ru-RU" dirty="0"/>
              <a:t> </a:t>
            </a:r>
            <a:r>
              <a:rPr lang="ru-RU" dirty="0" err="1"/>
              <a:t>несвършено</a:t>
            </a:r>
            <a:r>
              <a:rPr lang="ru-RU" dirty="0"/>
              <a:t> </a:t>
            </a:r>
            <a:r>
              <a:rPr lang="ru-RU" dirty="0" err="1"/>
              <a:t>време</a:t>
            </a:r>
            <a:r>
              <a:rPr lang="ru-RU" dirty="0"/>
              <a:t>. Например </a:t>
            </a:r>
            <a:r>
              <a:rPr lang="ru-RU" i="1" dirty="0"/>
              <a:t>аз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х</a:t>
            </a:r>
            <a:r>
              <a:rPr lang="ru-RU" dirty="0"/>
              <a:t>, </a:t>
            </a:r>
            <a:r>
              <a:rPr lang="ru-RU" i="1" dirty="0" err="1"/>
              <a:t>ти</a:t>
            </a:r>
            <a:r>
              <a:rPr lang="ru-RU" i="1" dirty="0"/>
              <a:t>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ше</a:t>
            </a:r>
            <a:r>
              <a:rPr lang="ru-RU" dirty="0"/>
              <a:t>, </a:t>
            </a:r>
            <a:r>
              <a:rPr lang="ru-RU" i="1" dirty="0"/>
              <a:t>той/</a:t>
            </a:r>
            <a:r>
              <a:rPr lang="ru-RU" i="1" dirty="0" err="1"/>
              <a:t>тя</a:t>
            </a:r>
            <a:r>
              <a:rPr lang="ru-RU" i="1" dirty="0"/>
              <a:t>/то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ше</a:t>
            </a:r>
            <a:r>
              <a:rPr lang="ru-RU" dirty="0"/>
              <a:t>, </a:t>
            </a:r>
            <a:r>
              <a:rPr lang="ru-RU" i="1" dirty="0" err="1"/>
              <a:t>ние</a:t>
            </a:r>
            <a:r>
              <a:rPr lang="ru-RU" i="1" dirty="0"/>
              <a:t>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хме</a:t>
            </a:r>
            <a:r>
              <a:rPr lang="ru-RU" dirty="0"/>
              <a:t>, </a:t>
            </a:r>
            <a:r>
              <a:rPr lang="ru-RU" i="1" dirty="0" err="1"/>
              <a:t>вие</a:t>
            </a:r>
            <a:r>
              <a:rPr lang="ru-RU" i="1" dirty="0"/>
              <a:t>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хте</a:t>
            </a:r>
            <a:r>
              <a:rPr lang="ru-RU" dirty="0"/>
              <a:t>, </a:t>
            </a:r>
            <a:r>
              <a:rPr lang="ru-RU" i="1" dirty="0"/>
              <a:t>те </a:t>
            </a:r>
            <a:r>
              <a:rPr lang="ru-RU" i="1" dirty="0" err="1"/>
              <a:t>стрел</a:t>
            </a:r>
            <a:r>
              <a:rPr lang="ru-RU" b="1" i="1" dirty="0" err="1"/>
              <a:t>я</a:t>
            </a:r>
            <a:r>
              <a:rPr lang="ru-RU" i="1" dirty="0" err="1"/>
              <a:t>ха</a:t>
            </a:r>
            <a:r>
              <a:rPr lang="ru-RU" dirty="0"/>
              <a:t>. </a:t>
            </a:r>
            <a:r>
              <a:rPr lang="ru-RU" dirty="0"/>
              <a:t/>
            </a:r>
            <a:br>
              <a:rPr lang="ru-RU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92065"/>
              </p:ext>
            </p:extLst>
          </p:nvPr>
        </p:nvGraphicFramePr>
        <p:xfrm>
          <a:off x="2757488" y="2038717"/>
          <a:ext cx="4600575" cy="2396724"/>
        </p:xfrm>
        <a:graphic>
          <a:graphicData uri="http://schemas.openxmlformats.org/drawingml/2006/table">
            <a:tbl>
              <a:tblPr/>
              <a:tblGrid>
                <a:gridCol w="1533525"/>
                <a:gridCol w="1533525"/>
                <a:gridCol w="1533525"/>
              </a:tblGrid>
              <a:tr h="592822">
                <a:tc>
                  <a:txBody>
                    <a:bodyPr/>
                    <a:lstStyle/>
                    <a:p>
                      <a:pPr algn="ctr"/>
                      <a:r>
                        <a:rPr lang="bg-BG" sz="1800" b="1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bg-BG" sz="1800" b="1" dirty="0">
                          <a:solidFill>
                            <a:schemeClr val="bg1"/>
                          </a:solidFill>
                          <a:effectLst/>
                        </a:rPr>
                      </a:br>
                      <a:endParaRPr lang="bg-BG" sz="18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err="1" smtClean="0">
                          <a:solidFill>
                            <a:schemeClr val="bg1"/>
                          </a:solidFill>
                          <a:effectLst/>
                        </a:rPr>
                        <a:t>Ед.ч</a:t>
                      </a:r>
                      <a:r>
                        <a:rPr lang="bg-BG" sz="18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pPr algn="ctr"/>
                      <a:endParaRPr lang="ru-RU" sz="18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chemeClr val="bg1"/>
                          </a:solidFill>
                          <a:effectLst/>
                        </a:rPr>
                        <a:t>Мн.ч</a:t>
                      </a:r>
                      <a:r>
                        <a:rPr lang="ru-RU" sz="1800" b="1" dirty="0" smtClean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</a:p>
                    <a:p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85548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solidFill>
                            <a:schemeClr val="bg1"/>
                          </a:solidFill>
                          <a:effectLst/>
                        </a:rPr>
                        <a:t>1л.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chemeClr val="bg1"/>
                          </a:solidFill>
                          <a:effectLst/>
                        </a:rPr>
                        <a:t>ах</a:t>
                      </a:r>
                      <a:endParaRPr lang="mr-IN" sz="1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>
                          <a:solidFill>
                            <a:schemeClr val="bg1"/>
                          </a:solidFill>
                          <a:effectLst/>
                        </a:rPr>
                        <a:t>+ахме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85548">
                <a:tc>
                  <a:txBody>
                    <a:bodyPr/>
                    <a:lstStyle/>
                    <a:p>
                      <a:pPr algn="ctr"/>
                      <a:r>
                        <a:rPr lang="is-IS" sz="1800" b="1">
                          <a:solidFill>
                            <a:schemeClr val="bg1"/>
                          </a:solidFill>
                          <a:effectLst/>
                        </a:rPr>
                        <a:t>2л.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chemeClr val="bg1"/>
                          </a:solidFill>
                          <a:effectLst/>
                        </a:rPr>
                        <a:t>аше</a:t>
                      </a:r>
                      <a:endParaRPr lang="mr-IN" sz="1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chemeClr val="bg1"/>
                          </a:solidFill>
                          <a:effectLst/>
                        </a:rPr>
                        <a:t>ахте</a:t>
                      </a:r>
                      <a:endParaRPr lang="mr-IN" sz="1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85548">
                <a:tc>
                  <a:txBody>
                    <a:bodyPr/>
                    <a:lstStyle/>
                    <a:p>
                      <a:pPr algn="ctr"/>
                      <a:r>
                        <a:rPr lang="tr-TR" sz="1800" b="1">
                          <a:solidFill>
                            <a:schemeClr val="bg1"/>
                          </a:solidFill>
                          <a:effectLst/>
                        </a:rPr>
                        <a:t>3л.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>
                          <a:solidFill>
                            <a:schemeClr val="bg1"/>
                          </a:solidFill>
                          <a:effectLst/>
                        </a:rPr>
                        <a:t>+аше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r>
                        <a:rPr lang="mr-IN" sz="1800" dirty="0">
                          <a:solidFill>
                            <a:schemeClr val="bg1"/>
                          </a:solidFill>
                          <a:effectLst/>
                        </a:rPr>
                        <a:t>+</a:t>
                      </a:r>
                      <a:r>
                        <a:rPr lang="mr-IN" sz="1800" dirty="0" err="1">
                          <a:solidFill>
                            <a:schemeClr val="bg1"/>
                          </a:solidFill>
                          <a:effectLst/>
                        </a:rPr>
                        <a:t>аха</a:t>
                      </a:r>
                      <a:endParaRPr lang="mr-IN" sz="1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90">
                      <a:fgClr>
                        <a:srgbClr val="FFFFFF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06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 smtClean="0"/>
              <a:t>Употреба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/>
              <a:t>Освен за обозначаване на действия, случващи се в даден минал момент, минало несвършено време се използва и в други случаи:</a:t>
            </a:r>
          </a:p>
          <a:p>
            <a:r>
              <a:rPr lang="bg-BG" sz="2400" dirty="0"/>
              <a:t>За обозначаване на повтарящи се действия в миналото. Например: </a:t>
            </a:r>
            <a:r>
              <a:rPr lang="bg-BG" sz="2400" i="1" dirty="0"/>
              <a:t>Всеки ден ходех на училище</a:t>
            </a:r>
            <a:r>
              <a:rPr lang="bg-BG" sz="2400" dirty="0"/>
              <a:t>.</a:t>
            </a:r>
          </a:p>
          <a:p>
            <a:r>
              <a:rPr lang="bg-BG" sz="2400" dirty="0"/>
              <a:t>Т.нар. </a:t>
            </a:r>
            <a:r>
              <a:rPr lang="bg-BG" sz="2400" dirty="0" err="1"/>
              <a:t>употребта</a:t>
            </a:r>
            <a:r>
              <a:rPr lang="bg-BG" sz="2400" dirty="0"/>
              <a:t> „за досещане</a:t>
            </a:r>
            <a:r>
              <a:rPr lang="bg-BG" sz="2400" dirty="0" smtClean="0"/>
              <a:t>“. </a:t>
            </a:r>
            <a:r>
              <a:rPr lang="bg-BG" sz="2400" dirty="0"/>
              <a:t>Например: </a:t>
            </a:r>
            <a:r>
              <a:rPr lang="bg-BG" sz="2400" i="1" dirty="0" err="1"/>
              <a:t>Ти</a:t>
            </a:r>
            <a:r>
              <a:rPr lang="bg-BG" sz="2400" i="1" dirty="0"/>
              <a:t> утре кога заминаваше?</a:t>
            </a:r>
            <a:r>
              <a:rPr lang="bg-BG" sz="2400" dirty="0"/>
              <a:t> (въпреки че действието тепърва ще се случва в бъдещето).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80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Gökyüzü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Gökyüzü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ökyüzü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174</Words>
  <Application>Microsoft Macintosh PowerPoint</Application>
  <PresentationFormat>Geniş Ekran</PresentationFormat>
  <Paragraphs>69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Mangal</vt:lpstr>
      <vt:lpstr>Times New Roman</vt:lpstr>
      <vt:lpstr>Arial</vt:lpstr>
      <vt:lpstr>Gökyüzü</vt:lpstr>
      <vt:lpstr>Минало свършено време </vt:lpstr>
      <vt:lpstr>PowerPoint Sunusu</vt:lpstr>
      <vt:lpstr>Минало свършено време на някои глаголи от първо спрежение</vt:lpstr>
      <vt:lpstr>PowerPoint Sunusu</vt:lpstr>
      <vt:lpstr>Минало несвършено време</vt:lpstr>
      <vt:lpstr>PowerPoint Sunusu</vt:lpstr>
      <vt:lpstr>PowerPoint Sunusu</vt:lpstr>
      <vt:lpstr>Употреба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Минало свършено време </dc:title>
  <dc:creator>sadık hacı</dc:creator>
  <cp:lastModifiedBy>sadık hacı</cp:lastModifiedBy>
  <cp:revision>3</cp:revision>
  <dcterms:created xsi:type="dcterms:W3CDTF">2018-02-18T18:16:27Z</dcterms:created>
  <dcterms:modified xsi:type="dcterms:W3CDTF">2018-02-18T18:34:20Z</dcterms:modified>
</cp:coreProperties>
</file>