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0"/>
  </p:notesMasterIdLst>
  <p:sldIdLst>
    <p:sldId id="256" r:id="rId4"/>
    <p:sldId id="269" r:id="rId5"/>
    <p:sldId id="278" r:id="rId6"/>
    <p:sldId id="270" r:id="rId7"/>
    <p:sldId id="288" r:id="rId8"/>
    <p:sldId id="271" r:id="rId9"/>
    <p:sldId id="272" r:id="rId10"/>
    <p:sldId id="274" r:id="rId11"/>
    <p:sldId id="275" r:id="rId12"/>
    <p:sldId id="276" r:id="rId13"/>
    <p:sldId id="277" r:id="rId14"/>
    <p:sldId id="283" r:id="rId15"/>
    <p:sldId id="284" r:id="rId16"/>
    <p:sldId id="285" r:id="rId17"/>
    <p:sldId id="286" r:id="rId18"/>
    <p:sldId id="28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9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8034E-5812-49A5-AEFE-874A625CA568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DA1D-7E16-4D61-8AB1-F13ADED02C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5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9A2AA2-4676-4C61-8A63-D3CEBC43EF48}" type="slidenum">
              <a:rPr lang="en-US" altLang="tr-TR"/>
              <a:pPr/>
              <a:t>2</a:t>
            </a:fld>
            <a:endParaRPr lang="en-US" altLang="tr-TR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16DC8523-FFE1-4D52-B9A3-39BE60D25C64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2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481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0346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8519B3-FD22-4A87-91E7-CCBBD07104F3}" type="slidenum">
              <a:rPr lang="en-US" altLang="tr-TR"/>
              <a:pPr/>
              <a:t>4</a:t>
            </a:fld>
            <a:endParaRPr lang="en-US" altLang="tr-TR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176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09EBFB-F395-4E96-B480-A0AD06AE99F1}" type="slidenum">
              <a:rPr lang="en-US" altLang="tr-TR"/>
              <a:pPr/>
              <a:t>6</a:t>
            </a:fld>
            <a:endParaRPr lang="en-US" altLang="tr-TR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582743DD-F220-45F2-9550-DBC24D0A12C0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6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68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8159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8F671C-1B2D-467A-BCA0-483621788472}" type="slidenum">
              <a:rPr lang="en-US" altLang="tr-TR"/>
              <a:pPr/>
              <a:t>7</a:t>
            </a:fld>
            <a:endParaRPr lang="en-US" altLang="tr-TR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A7286AFA-07ED-4DA0-9598-9CF348836996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7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78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9956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04D0D11-2138-4D1E-A0DB-C0BBE928CE49}" type="slidenum">
              <a:rPr lang="en-US" altLang="tr-TR"/>
              <a:pPr/>
              <a:t>8</a:t>
            </a:fld>
            <a:endParaRPr lang="en-US" altLang="tr-TR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37E70AC7-AFBD-450C-9D8C-2471F5C23130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8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399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719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8B400A-1112-40B6-A8B8-14C44219CFB3}" type="slidenum">
              <a:rPr lang="en-US" altLang="tr-TR"/>
              <a:pPr/>
              <a:t>9</a:t>
            </a:fld>
            <a:endParaRPr lang="en-US" altLang="tr-TR"/>
          </a:p>
        </p:txBody>
      </p:sp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5507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9FF1E7-77CD-4ECC-B073-086889C7820D}" type="slidenum">
              <a:rPr lang="en-US" altLang="tr-TR"/>
              <a:pPr/>
              <a:t>10</a:t>
            </a:fld>
            <a:endParaRPr lang="en-US" altLang="tr-TR"/>
          </a:p>
        </p:txBody>
      </p:sp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6BD0A59A-86D8-4825-A0D4-19CB0502E3B2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10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19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51689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179A11-E9CA-4DAF-974D-C28C7AA1F478}" type="slidenum">
              <a:rPr lang="en-US" altLang="tr-TR"/>
              <a:pPr/>
              <a:t>11</a:t>
            </a:fld>
            <a:endParaRPr lang="en-US" altLang="tr-TR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1725EB6B-D828-4C6D-9861-180F77DE9D56}" type="slidenum">
              <a:rPr lang="en-US" altLang="tr-TR" sz="1200">
                <a:solidFill>
                  <a:srgbClr val="FFFFFF"/>
                </a:solidFill>
                <a:latin typeface="Comic Sans MS" panose="030F0702030302020204" pitchFamily="66" charset="0"/>
              </a:rPr>
              <a:pPr algn="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11</a:t>
            </a:fld>
            <a:endParaRPr lang="en-US" altLang="tr-TR" sz="12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4301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7338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45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33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714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B376F0-8B0E-4106-B789-3049F06C67C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79831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07FEBC-D1B3-4E3F-95EA-9ECD3DA746C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59316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2EEFC3-EBAD-44D3-8169-02E0FEE55A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93225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B88ECE-5D50-4C23-B107-3A1A06042D3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8601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9CE6E6-A03C-471A-AC72-526F5221702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4438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9764AD-D728-4225-AE68-8E063919B14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18345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BDB2633-BCAB-409C-A014-5081840084F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11426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409E33-E7FA-47DA-BCD9-D95BE12D7EF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498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972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0B38EB-8AA7-4577-9577-789288902A1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41984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A6D826-4F5E-496A-909A-C699032001A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79160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1" y="609601"/>
            <a:ext cx="2588684" cy="5484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1"/>
            <a:ext cx="7569200" cy="5484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B48D950-AF36-493A-AFAD-A77CE36E8CC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08413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38CAC-4E51-4190-9B30-847039469048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6290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829A7-B0C9-492E-B0C6-7E2A6AB84D21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230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8C9B0-70E8-4563-9326-DA1EFA49FA5E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1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0055F-27AE-4A73-9DBC-3BAB99F78D33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25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F6B1D-6210-4DD4-BF32-A3748394C755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811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9F7D9-940B-4425-B789-41EEF5AB548C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4976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505D3-E0B2-483A-B0FF-012EF692D2F0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58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3356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F5027-CFF8-4CF6-8CB7-3E21D64D5D79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035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6AB73-6ED0-477D-84E1-E3A97D1BD125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035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7FDFA-D966-46C1-A37B-09B4C278C166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8685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BE25E-E763-454D-95EF-9DEEA64EB754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309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929C4E23-D7B1-4F48-9743-2DA85FEAF582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4620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687EAD0-9D1A-4079-8FF7-557ADBC27507}" type="slidenum">
              <a:rPr lang="en-US" altLang="tr-TR">
                <a:solidFill>
                  <a:srgbClr val="000000"/>
                </a:solidFill>
              </a:rPr>
              <a:pPr/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34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85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14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31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92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7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7D70C-7C9C-44B9-A843-211439C794EB}" type="datetimeFigureOut">
              <a:rPr lang="tr-TR" smtClean="0"/>
              <a:t>11.11.2020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27548-FE57-47F1-88E3-7046D0351A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18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09601"/>
            <a:ext cx="10361084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 başlık metnini düzenlemek için tıklayın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Anahat metninin biçimini düzenlemek için tıklayın</a:t>
            </a:r>
          </a:p>
          <a:p>
            <a:pPr lvl="1"/>
            <a:r>
              <a:rPr lang="en-GB" altLang="tr-TR" smtClean="0"/>
              <a:t>İkinci Anahat Düzeyi</a:t>
            </a:r>
          </a:p>
          <a:p>
            <a:pPr lvl="2"/>
            <a:r>
              <a:rPr lang="en-GB" altLang="tr-TR" smtClean="0"/>
              <a:t>Üçüncü Anahat Düzeyi</a:t>
            </a:r>
          </a:p>
          <a:p>
            <a:pPr lvl="3"/>
            <a:r>
              <a:rPr lang="en-GB" altLang="tr-TR" smtClean="0"/>
              <a:t>Dördüncü Anahat Düzeyi</a:t>
            </a:r>
          </a:p>
          <a:p>
            <a:pPr lvl="4"/>
            <a:r>
              <a:rPr lang="en-GB" altLang="tr-TR" smtClean="0"/>
              <a:t>Beşinci Anahat Düzeyi</a:t>
            </a:r>
          </a:p>
          <a:p>
            <a:pPr lvl="4"/>
            <a:r>
              <a:rPr lang="en-GB" altLang="tr-TR" smtClean="0"/>
              <a:t>Altıncı Anahat Düzeyi</a:t>
            </a:r>
          </a:p>
          <a:p>
            <a:pPr lvl="4"/>
            <a:r>
              <a:rPr lang="en-GB" altLang="tr-TR" smtClean="0"/>
              <a:t>Yedinci Anahat Düzeyi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537884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fld id="{E478A47D-2F83-4D44-8027-80032CCC73E0}" type="slidenum">
              <a:rPr lang="en-US" altLang="tr-TR" b="1" smtClean="0">
                <a:ea typeface="SimSun" panose="02010600030101010101" pitchFamily="2" charset="-122"/>
              </a:rPr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tr-TR" b="1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668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Noto Sans CJK SC" charset="0"/>
          <a:cs typeface="Noto Sans CJK SC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561A8"/>
            </a:gs>
            <a:gs pos="100000">
              <a:srgbClr val="0561A8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F115594-E0CC-4A8E-B583-A4B5F3C8CE8B}" type="slidenum">
              <a:rPr lang="en-US" altLang="tr-TR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27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8.emf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9.png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wmf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PART 3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of </a:t>
            </a:r>
            <a:r>
              <a:rPr lang="tr-TR" dirty="0" err="1" smtClean="0"/>
              <a:t>Coordination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Compounds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Werner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533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351213" y="381001"/>
            <a:ext cx="4200487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2000" b="0" dirty="0" smtClean="0">
                <a:solidFill>
                  <a:srgbClr val="FFDE07"/>
                </a:solidFill>
              </a:rPr>
              <a:t>Lewis model of Complex Formation</a:t>
            </a:r>
            <a:endParaRPr lang="tr-TR" altLang="tr-TR" sz="2000" b="0" dirty="0">
              <a:solidFill>
                <a:srgbClr val="FFDE07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776414" y="1371601"/>
            <a:ext cx="252695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example</a:t>
            </a:r>
            <a:r>
              <a:rPr lang="en-US" altLang="tr-TR" sz="1800" dirty="0" smtClean="0">
                <a:solidFill>
                  <a:srgbClr val="DEF6F1"/>
                </a:solidFill>
              </a:rPr>
              <a:t>  </a:t>
            </a:r>
            <a:r>
              <a:rPr lang="en-US" altLang="tr-TR" sz="1800" dirty="0">
                <a:solidFill>
                  <a:srgbClr val="DEF6F1"/>
                </a:solidFill>
              </a:rPr>
              <a:t>[Co(NH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)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6</a:t>
            </a:r>
            <a:r>
              <a:rPr lang="en-US" altLang="tr-TR" sz="1800" dirty="0">
                <a:solidFill>
                  <a:srgbClr val="DEF6F1"/>
                </a:solidFill>
              </a:rPr>
              <a:t>]</a:t>
            </a:r>
            <a:r>
              <a:rPr lang="en-US" altLang="tr-TR" sz="1800" baseline="30000" dirty="0">
                <a:solidFill>
                  <a:srgbClr val="DEF6F1"/>
                </a:solidFill>
              </a:rPr>
              <a:t>3+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571751" y="3324225"/>
            <a:ext cx="3651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800">
                <a:solidFill>
                  <a:srgbClr val="DEF6F1"/>
                </a:solidFill>
                <a:latin typeface="Monotype Sorts" charset="2"/>
              </a:rPr>
              <a:t></a:t>
            </a:r>
            <a:r>
              <a:rPr lang="en-US" altLang="tr-TR" sz="800">
                <a:solidFill>
                  <a:srgbClr val="DEF6F1"/>
                </a:solidFill>
              </a:rPr>
              <a:t> </a:t>
            </a:r>
            <a:r>
              <a:rPr lang="en-US" altLang="tr-TR" sz="8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125788" y="4114801"/>
            <a:ext cx="34847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581275" y="3470276"/>
            <a:ext cx="34847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906588" y="3976689"/>
            <a:ext cx="34847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430588" y="3733801"/>
            <a:ext cx="34847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316413" y="3470276"/>
            <a:ext cx="66426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Co</a:t>
            </a:r>
            <a:r>
              <a:rPr lang="en-US" altLang="tr-TR" sz="1800" baseline="30000">
                <a:solidFill>
                  <a:srgbClr val="DEF6F1"/>
                </a:solidFill>
              </a:rPr>
              <a:t>3+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027489" y="3505200"/>
            <a:ext cx="3143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+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5334000" y="3656014"/>
            <a:ext cx="990600" cy="15875"/>
          </a:xfrm>
          <a:prstGeom prst="line">
            <a:avLst/>
          </a:prstGeom>
          <a:noFill/>
          <a:ln w="28440" cap="sq">
            <a:solidFill>
              <a:srgbClr val="33333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953250" y="3810001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  <a:r>
              <a:rPr lang="en-US" altLang="tr-TR" sz="1800">
                <a:solidFill>
                  <a:srgbClr val="DEF6F1"/>
                </a:solidFill>
              </a:rPr>
              <a:t>N</a:t>
            </a: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8001001" y="3429001"/>
            <a:ext cx="354013" cy="358775"/>
          </a:xfrm>
          <a:prstGeom prst="ellipse">
            <a:avLst/>
          </a:prstGeom>
          <a:gradFill rotWithShape="0">
            <a:gsLst>
              <a:gs pos="0">
                <a:srgbClr val="E8D1E8"/>
              </a:gs>
              <a:gs pos="100000">
                <a:srgbClr val="80008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8180389" y="2862264"/>
            <a:ext cx="1587" cy="523875"/>
          </a:xfrm>
          <a:prstGeom prst="line">
            <a:avLst/>
          </a:prstGeom>
          <a:noFill/>
          <a:ln w="28440" cap="sq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8199439" y="3846513"/>
            <a:ext cx="1587" cy="527050"/>
          </a:xfrm>
          <a:prstGeom prst="line">
            <a:avLst/>
          </a:prstGeom>
          <a:noFill/>
          <a:ln w="28440" cap="sq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21519" name="Group 15"/>
          <p:cNvGrpSpPr>
            <a:grpSpLocks/>
          </p:cNvGrpSpPr>
          <p:nvPr/>
        </p:nvGrpSpPr>
        <p:grpSpPr bwMode="auto">
          <a:xfrm>
            <a:off x="8386763" y="3686176"/>
            <a:ext cx="361950" cy="263525"/>
            <a:chOff x="4323" y="2322"/>
            <a:chExt cx="228" cy="166"/>
          </a:xfrm>
        </p:grpSpPr>
        <p:sp>
          <p:nvSpPr>
            <p:cNvPr id="21520" name="AutoShape 16"/>
            <p:cNvSpPr>
              <a:spLocks noChangeArrowheads="1"/>
            </p:cNvSpPr>
            <p:nvPr/>
          </p:nvSpPr>
          <p:spPr bwMode="auto">
            <a:xfrm rot="18120000">
              <a:off x="4414" y="2299"/>
              <a:ext cx="61" cy="212"/>
            </a:xfrm>
            <a:prstGeom prst="triangle">
              <a:avLst>
                <a:gd name="adj" fmla="val 0"/>
              </a:avLst>
            </a:prstGeom>
            <a:solidFill>
              <a:srgbClr val="DEF6F1"/>
            </a:solidFill>
            <a:ln w="2844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 flipH="1" flipV="1">
              <a:off x="4322" y="2357"/>
              <a:ext cx="215" cy="98"/>
            </a:xfrm>
            <a:prstGeom prst="line">
              <a:avLst/>
            </a:prstGeom>
            <a:noFill/>
            <a:ln w="2844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7716838" y="3370264"/>
            <a:ext cx="290512" cy="142875"/>
          </a:xfrm>
          <a:prstGeom prst="line">
            <a:avLst/>
          </a:prstGeom>
          <a:noFill/>
          <a:ln w="38160" cap="sq">
            <a:solidFill>
              <a:srgbClr val="333333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8037513" y="2346326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8782050" y="3138489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8037513" y="4494214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7048500" y="3114676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  <a:r>
              <a:rPr lang="en-US" altLang="tr-TR" sz="1800">
                <a:solidFill>
                  <a:srgbClr val="DEF6F1"/>
                </a:solidFill>
              </a:rPr>
              <a:t>N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8888413" y="3879851"/>
            <a:ext cx="60014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NH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8047038" y="2651125"/>
            <a:ext cx="317500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  <a:r>
              <a:rPr lang="en-US" altLang="tr-TR" sz="600">
                <a:solidFill>
                  <a:srgbClr val="DEF6F1"/>
                </a:solidFill>
              </a:rPr>
              <a:t> </a:t>
            </a: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8064500" y="4371975"/>
            <a:ext cx="317500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  <a:r>
              <a:rPr lang="en-US" altLang="tr-TR" sz="600">
                <a:solidFill>
                  <a:srgbClr val="DEF6F1"/>
                </a:solidFill>
              </a:rPr>
              <a:t> </a:t>
            </a: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8726488" y="3868738"/>
            <a:ext cx="239466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8650288" y="3179763"/>
            <a:ext cx="239466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7500938" y="3176588"/>
            <a:ext cx="239466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7394575" y="3838575"/>
            <a:ext cx="239466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33333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600">
                <a:solidFill>
                  <a:srgbClr val="DEF6F1"/>
                </a:solidFill>
                <a:latin typeface="Monotype Sorts" charset="2"/>
              </a:rPr>
              <a:t></a:t>
            </a:r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9721851" y="2346325"/>
            <a:ext cx="4413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3+</a:t>
            </a: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1754188" y="3429001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6</a:t>
            </a:r>
          </a:p>
        </p:txBody>
      </p:sp>
      <p:grpSp>
        <p:nvGrpSpPr>
          <p:cNvPr id="21536" name="Group 32"/>
          <p:cNvGrpSpPr>
            <a:grpSpLocks/>
          </p:cNvGrpSpPr>
          <p:nvPr/>
        </p:nvGrpSpPr>
        <p:grpSpPr bwMode="auto">
          <a:xfrm>
            <a:off x="6184899" y="1066800"/>
            <a:ext cx="1892300" cy="4638676"/>
            <a:chOff x="2936" y="672"/>
            <a:chExt cx="1192" cy="2922"/>
          </a:xfrm>
        </p:grpSpPr>
        <p:sp>
          <p:nvSpPr>
            <p:cNvPr id="21537" name="Rectangle 33"/>
            <p:cNvSpPr>
              <a:spLocks noChangeArrowheads="1"/>
            </p:cNvSpPr>
            <p:nvPr/>
          </p:nvSpPr>
          <p:spPr bwMode="auto">
            <a:xfrm>
              <a:off x="2936" y="3360"/>
              <a:ext cx="987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3333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en-US" altLang="tr-TR" sz="1800" dirty="0">
                  <a:solidFill>
                    <a:srgbClr val="DEF6F1"/>
                  </a:solidFill>
                </a:rPr>
                <a:t>"Lewis </a:t>
              </a:r>
              <a:r>
                <a:rPr lang="tr-TR" altLang="tr-TR" sz="1800" dirty="0" err="1" smtClean="0">
                  <a:solidFill>
                    <a:srgbClr val="DEF6F1"/>
                  </a:solidFill>
                </a:rPr>
                <a:t>acid</a:t>
              </a:r>
              <a:r>
                <a:rPr lang="en-US" altLang="tr-TR" sz="1800" dirty="0" smtClean="0">
                  <a:solidFill>
                    <a:srgbClr val="DEF6F1"/>
                  </a:solidFill>
                </a:rPr>
                <a:t>"</a:t>
              </a:r>
              <a:endParaRPr lang="en-US" altLang="tr-TR" sz="1800" dirty="0">
                <a:solidFill>
                  <a:srgbClr val="DEF6F1"/>
                </a:solidFill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/>
          </p:nvSpPr>
          <p:spPr bwMode="auto">
            <a:xfrm>
              <a:off x="3128" y="672"/>
              <a:ext cx="959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3333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en-US" altLang="tr-TR" sz="1800" dirty="0">
                  <a:solidFill>
                    <a:srgbClr val="DEF6F1"/>
                  </a:solidFill>
                </a:rPr>
                <a:t>"Lewis </a:t>
              </a:r>
              <a:r>
                <a:rPr lang="tr-TR" altLang="tr-TR" sz="1800" dirty="0" err="1" smtClean="0">
                  <a:solidFill>
                    <a:srgbClr val="DEF6F1"/>
                  </a:solidFill>
                </a:rPr>
                <a:t>base</a:t>
              </a:r>
              <a:endParaRPr lang="en-US" altLang="tr-TR" sz="1800" dirty="0">
                <a:solidFill>
                  <a:srgbClr val="DEF6F1"/>
                </a:solidFill>
              </a:endParaRPr>
            </a:p>
          </p:txBody>
        </p:sp>
        <p:sp>
          <p:nvSpPr>
            <p:cNvPr id="21539" name="AutoShape 35"/>
            <p:cNvSpPr>
              <a:spLocks noChangeArrowheads="1"/>
            </p:cNvSpPr>
            <p:nvPr/>
          </p:nvSpPr>
          <p:spPr bwMode="auto">
            <a:xfrm rot="18120000">
              <a:off x="3349" y="2734"/>
              <a:ext cx="1055" cy="143"/>
            </a:xfrm>
            <a:prstGeom prst="rightArrow">
              <a:avLst>
                <a:gd name="adj1" fmla="val 50000"/>
                <a:gd name="adj2" fmla="val 184441"/>
              </a:avLst>
            </a:prstGeom>
            <a:noFill/>
            <a:ln w="648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40" name="AutoShape 36"/>
            <p:cNvSpPr>
              <a:spLocks noChangeArrowheads="1"/>
            </p:cNvSpPr>
            <p:nvPr/>
          </p:nvSpPr>
          <p:spPr bwMode="auto">
            <a:xfrm rot="3000000">
              <a:off x="3745" y="1197"/>
              <a:ext cx="623" cy="143"/>
            </a:xfrm>
            <a:prstGeom prst="rightArrow">
              <a:avLst>
                <a:gd name="adj1" fmla="val 50000"/>
                <a:gd name="adj2" fmla="val 108916"/>
              </a:avLst>
            </a:prstGeom>
            <a:noFill/>
            <a:ln w="648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21541" name="Group 37"/>
          <p:cNvGrpSpPr>
            <a:grpSpLocks/>
          </p:cNvGrpSpPr>
          <p:nvPr/>
        </p:nvGrpSpPr>
        <p:grpSpPr bwMode="auto">
          <a:xfrm>
            <a:off x="7620000" y="3703639"/>
            <a:ext cx="361950" cy="263525"/>
            <a:chOff x="3840" y="2333"/>
            <a:chExt cx="228" cy="166"/>
          </a:xfrm>
        </p:grpSpPr>
        <p:sp>
          <p:nvSpPr>
            <p:cNvPr id="21542" name="AutoShape 38"/>
            <p:cNvSpPr>
              <a:spLocks noChangeArrowheads="1"/>
            </p:cNvSpPr>
            <p:nvPr/>
          </p:nvSpPr>
          <p:spPr bwMode="auto">
            <a:xfrm rot="3480000" flipH="1">
              <a:off x="3914" y="2310"/>
              <a:ext cx="61" cy="212"/>
            </a:xfrm>
            <a:prstGeom prst="triangle">
              <a:avLst>
                <a:gd name="adj" fmla="val 0"/>
              </a:avLst>
            </a:prstGeom>
            <a:solidFill>
              <a:srgbClr val="DEF6F1"/>
            </a:solidFill>
            <a:ln w="2844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43" name="Line 39"/>
            <p:cNvSpPr>
              <a:spLocks noChangeShapeType="1"/>
            </p:cNvSpPr>
            <p:nvPr/>
          </p:nvSpPr>
          <p:spPr bwMode="auto">
            <a:xfrm flipV="1">
              <a:off x="3855" y="2368"/>
              <a:ext cx="213" cy="98"/>
            </a:xfrm>
            <a:prstGeom prst="line">
              <a:avLst/>
            </a:prstGeom>
            <a:noFill/>
            <a:ln w="2844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21544" name="Line 40"/>
          <p:cNvSpPr>
            <a:spLocks noChangeShapeType="1"/>
          </p:cNvSpPr>
          <p:nvPr/>
        </p:nvSpPr>
        <p:spPr bwMode="auto">
          <a:xfrm flipH="1">
            <a:off x="8378825" y="3363914"/>
            <a:ext cx="293688" cy="142875"/>
          </a:xfrm>
          <a:prstGeom prst="line">
            <a:avLst/>
          </a:prstGeom>
          <a:noFill/>
          <a:ln w="38160" cap="sq">
            <a:solidFill>
              <a:srgbClr val="333333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45" name="AutoShape 41"/>
          <p:cNvSpPr>
            <a:spLocks noChangeArrowheads="1"/>
          </p:cNvSpPr>
          <p:nvPr/>
        </p:nvSpPr>
        <p:spPr bwMode="auto">
          <a:xfrm rot="19500000">
            <a:off x="3019425" y="3717926"/>
            <a:ext cx="76200" cy="474663"/>
          </a:xfrm>
          <a:prstGeom prst="triangle">
            <a:avLst>
              <a:gd name="adj" fmla="val 0"/>
            </a:avLst>
          </a:prstGeom>
          <a:solidFill>
            <a:srgbClr val="DEF6F1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 flipV="1">
            <a:off x="2262188" y="3721100"/>
            <a:ext cx="354012" cy="330200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H="1" flipV="1">
            <a:off x="2881313" y="3656014"/>
            <a:ext cx="571500" cy="212725"/>
          </a:xfrm>
          <a:prstGeom prst="line">
            <a:avLst/>
          </a:prstGeom>
          <a:noFill/>
          <a:ln w="28440" cap="sq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21548" name="Group 44"/>
          <p:cNvGrpSpPr>
            <a:grpSpLocks/>
          </p:cNvGrpSpPr>
          <p:nvPr/>
        </p:nvGrpSpPr>
        <p:grpSpPr bwMode="auto">
          <a:xfrm>
            <a:off x="9372601" y="2362201"/>
            <a:ext cx="227013" cy="2665413"/>
            <a:chOff x="4944" y="1488"/>
            <a:chExt cx="143" cy="1679"/>
          </a:xfrm>
        </p:grpSpPr>
        <p:sp>
          <p:nvSpPr>
            <p:cNvPr id="21549" name="Line 45"/>
            <p:cNvSpPr>
              <a:spLocks noChangeShapeType="1"/>
            </p:cNvSpPr>
            <p:nvPr/>
          </p:nvSpPr>
          <p:spPr bwMode="auto">
            <a:xfrm>
              <a:off x="4944" y="1488"/>
              <a:ext cx="143" cy="0"/>
            </a:xfrm>
            <a:prstGeom prst="line">
              <a:avLst/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50" name="Line 46"/>
            <p:cNvSpPr>
              <a:spLocks noChangeShapeType="1"/>
            </p:cNvSpPr>
            <p:nvPr/>
          </p:nvSpPr>
          <p:spPr bwMode="auto">
            <a:xfrm>
              <a:off x="5088" y="1488"/>
              <a:ext cx="0" cy="1679"/>
            </a:xfrm>
            <a:prstGeom prst="line">
              <a:avLst/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51" name="Line 47"/>
            <p:cNvSpPr>
              <a:spLocks noChangeShapeType="1"/>
            </p:cNvSpPr>
            <p:nvPr/>
          </p:nvSpPr>
          <p:spPr bwMode="auto">
            <a:xfrm flipH="1">
              <a:off x="4943" y="3168"/>
              <a:ext cx="145" cy="0"/>
            </a:xfrm>
            <a:prstGeom prst="line">
              <a:avLst/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21552" name="Group 48"/>
          <p:cNvGrpSpPr>
            <a:grpSpLocks/>
          </p:cNvGrpSpPr>
          <p:nvPr/>
        </p:nvGrpSpPr>
        <p:grpSpPr bwMode="auto">
          <a:xfrm>
            <a:off x="6705601" y="2286001"/>
            <a:ext cx="227013" cy="2665413"/>
            <a:chOff x="3264" y="1440"/>
            <a:chExt cx="143" cy="1679"/>
          </a:xfrm>
        </p:grpSpPr>
        <p:sp>
          <p:nvSpPr>
            <p:cNvPr id="21553" name="Line 49"/>
            <p:cNvSpPr>
              <a:spLocks noChangeShapeType="1"/>
            </p:cNvSpPr>
            <p:nvPr/>
          </p:nvSpPr>
          <p:spPr bwMode="auto">
            <a:xfrm flipH="1">
              <a:off x="3263" y="1440"/>
              <a:ext cx="145" cy="0"/>
            </a:xfrm>
            <a:prstGeom prst="line">
              <a:avLst/>
            </a:prstGeom>
            <a:noFill/>
            <a:ln w="648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54" name="Line 50"/>
            <p:cNvSpPr>
              <a:spLocks noChangeShapeType="1"/>
            </p:cNvSpPr>
            <p:nvPr/>
          </p:nvSpPr>
          <p:spPr bwMode="auto">
            <a:xfrm>
              <a:off x="3264" y="1440"/>
              <a:ext cx="0" cy="1679"/>
            </a:xfrm>
            <a:prstGeom prst="line">
              <a:avLst/>
            </a:prstGeom>
            <a:noFill/>
            <a:ln w="648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21555" name="Line 51"/>
            <p:cNvSpPr>
              <a:spLocks noChangeShapeType="1"/>
            </p:cNvSpPr>
            <p:nvPr/>
          </p:nvSpPr>
          <p:spPr bwMode="auto">
            <a:xfrm>
              <a:off x="3264" y="3120"/>
              <a:ext cx="143" cy="0"/>
            </a:xfrm>
            <a:prstGeom prst="line">
              <a:avLst/>
            </a:prstGeom>
            <a:noFill/>
            <a:ln w="6480" cap="sq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34309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05001" y="295238"/>
            <a:ext cx="452910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Colours</a:t>
            </a:r>
            <a:r>
              <a:rPr lang="tr-TR" altLang="tr-TR" sz="1800" dirty="0" smtClean="0">
                <a:solidFill>
                  <a:srgbClr val="DEF6F1"/>
                </a:solidFill>
              </a:rPr>
              <a:t> of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transition</a:t>
            </a:r>
            <a:r>
              <a:rPr lang="tr-TR" altLang="tr-TR" sz="1800" dirty="0" smtClean="0">
                <a:solidFill>
                  <a:srgbClr val="DEF6F1"/>
                </a:solidFill>
              </a:rPr>
              <a:t> metal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complexes</a:t>
            </a:r>
            <a:endParaRPr lang="tr-TR" altLang="tr-TR" sz="1800" dirty="0">
              <a:solidFill>
                <a:srgbClr val="DEF6F1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168650" y="1106489"/>
            <a:ext cx="2616720" cy="134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Ruby</a:t>
            </a:r>
            <a:r>
              <a:rPr lang="tr-TR" altLang="tr-TR" sz="1800">
                <a:solidFill>
                  <a:srgbClr val="DEF6F1"/>
                </a:solidFill>
              </a:rPr>
              <a:t> (yakut)</a:t>
            </a: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>
                <a:solidFill>
                  <a:srgbClr val="DEF6F1"/>
                </a:solidFill>
              </a:rPr>
              <a:t>K</a:t>
            </a:r>
            <a:r>
              <a:rPr lang="en-US" altLang="tr-TR" sz="1800">
                <a:solidFill>
                  <a:srgbClr val="DEF6F1"/>
                </a:solidFill>
              </a:rPr>
              <a:t>orundum</a:t>
            </a: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Al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  <a:r>
              <a:rPr lang="en-US" altLang="tr-TR" sz="1800">
                <a:solidFill>
                  <a:srgbClr val="DEF6F1"/>
                </a:solidFill>
              </a:rPr>
              <a:t> </a:t>
            </a:r>
            <a:r>
              <a:rPr lang="tr-TR" altLang="tr-TR" sz="1800">
                <a:solidFill>
                  <a:srgbClr val="DEF6F1"/>
                </a:solidFill>
              </a:rPr>
              <a:t>ile</a:t>
            </a:r>
            <a:r>
              <a:rPr lang="en-US" altLang="tr-TR" sz="1800">
                <a:solidFill>
                  <a:srgbClr val="DEF6F1"/>
                </a:solidFill>
              </a:rPr>
              <a:t> Cr</a:t>
            </a:r>
            <a:r>
              <a:rPr lang="en-US" altLang="tr-TR" sz="1800" baseline="30000">
                <a:solidFill>
                  <a:srgbClr val="DEF6F1"/>
                </a:solidFill>
              </a:rPr>
              <a:t>3+</a:t>
            </a:r>
            <a:r>
              <a:rPr lang="en-US" altLang="tr-TR" sz="1800">
                <a:solidFill>
                  <a:srgbClr val="DEF6F1"/>
                </a:solidFill>
              </a:rPr>
              <a:t> </a:t>
            </a:r>
            <a:r>
              <a:rPr lang="tr-TR" altLang="tr-TR" sz="1800">
                <a:solidFill>
                  <a:srgbClr val="DEF6F1"/>
                </a:solidFill>
              </a:rPr>
              <a:t>safsızlığı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159125" y="3048001"/>
            <a:ext cx="2825751" cy="134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Sapphire</a:t>
            </a:r>
            <a:r>
              <a:rPr lang="tr-TR" altLang="tr-TR" sz="1800" dirty="0">
                <a:solidFill>
                  <a:srgbClr val="DEF6F1"/>
                </a:solidFill>
              </a:rPr>
              <a:t> (safir)</a:t>
            </a: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err="1">
                <a:solidFill>
                  <a:srgbClr val="DEF6F1"/>
                </a:solidFill>
              </a:rPr>
              <a:t>Korundum</a:t>
            </a:r>
            <a:endParaRPr lang="en-US" altLang="tr-TR" sz="1800" dirty="0">
              <a:solidFill>
                <a:srgbClr val="DEF6F1"/>
              </a:solidFill>
            </a:endParaRP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Al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2</a:t>
            </a:r>
            <a:r>
              <a:rPr lang="en-US" altLang="tr-TR" sz="1800" dirty="0">
                <a:solidFill>
                  <a:srgbClr val="DEF6F1"/>
                </a:solidFill>
              </a:rPr>
              <a:t>O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</a:t>
            </a:r>
            <a:r>
              <a:rPr lang="tr-TR" altLang="tr-TR" sz="1800" dirty="0">
                <a:solidFill>
                  <a:srgbClr val="DEF6F1"/>
                </a:solidFill>
              </a:rPr>
              <a:t>ile</a:t>
            </a:r>
            <a:r>
              <a:rPr lang="en-US" altLang="tr-TR" sz="1800" dirty="0">
                <a:solidFill>
                  <a:srgbClr val="DEF6F1"/>
                </a:solidFill>
              </a:rPr>
              <a:t> Fe</a:t>
            </a:r>
            <a:r>
              <a:rPr lang="en-US" altLang="tr-TR" sz="1800" baseline="30000" dirty="0">
                <a:solidFill>
                  <a:srgbClr val="DEF6F1"/>
                </a:solidFill>
              </a:rPr>
              <a:t>2+</a:t>
            </a:r>
            <a:r>
              <a:rPr lang="en-US" altLang="tr-TR" sz="1800" dirty="0">
                <a:solidFill>
                  <a:srgbClr val="DEF6F1"/>
                </a:solidFill>
              </a:rPr>
              <a:t> </a:t>
            </a:r>
            <a:r>
              <a:rPr lang="tr-TR" altLang="tr-TR" sz="1800" dirty="0">
                <a:solidFill>
                  <a:srgbClr val="DEF6F1"/>
                </a:solidFill>
              </a:rPr>
              <a:t>ve</a:t>
            </a:r>
            <a:r>
              <a:rPr lang="en-US" altLang="tr-TR" sz="1800" dirty="0">
                <a:solidFill>
                  <a:srgbClr val="DEF6F1"/>
                </a:solidFill>
              </a:rPr>
              <a:t> </a:t>
            </a:r>
            <a:r>
              <a:rPr lang="en-US" altLang="tr-TR" sz="1800" dirty="0" smtClean="0">
                <a:solidFill>
                  <a:srgbClr val="DEF6F1"/>
                </a:solidFill>
              </a:rPr>
              <a:t>Ti</a:t>
            </a:r>
            <a:r>
              <a:rPr lang="en-US" altLang="tr-TR" sz="1800" baseline="30000" dirty="0" smtClean="0">
                <a:solidFill>
                  <a:srgbClr val="DEF6F1"/>
                </a:solidFill>
              </a:rPr>
              <a:t>4</a:t>
            </a:r>
            <a:r>
              <a:rPr lang="tr-TR" altLang="tr-TR" sz="1800" baseline="30000" dirty="0" err="1" smtClean="0">
                <a:solidFill>
                  <a:srgbClr val="DEF6F1"/>
                </a:solidFill>
              </a:rPr>
              <a:t>impruty</a:t>
            </a:r>
            <a:endParaRPr lang="tr-TR" altLang="tr-TR" sz="1800" dirty="0">
              <a:solidFill>
                <a:srgbClr val="DEF6F1"/>
              </a:solidFill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121025" y="4994276"/>
            <a:ext cx="3301202" cy="1341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Emerald</a:t>
            </a:r>
            <a:r>
              <a:rPr lang="tr-TR" altLang="tr-TR" sz="1800" dirty="0">
                <a:solidFill>
                  <a:srgbClr val="DEF6F1"/>
                </a:solidFill>
              </a:rPr>
              <a:t> (zümrüt)</a:t>
            </a: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err="1">
                <a:solidFill>
                  <a:srgbClr val="DEF6F1"/>
                </a:solidFill>
              </a:rPr>
              <a:t>Ber</a:t>
            </a:r>
            <a:r>
              <a:rPr lang="tr-TR" altLang="tr-TR" sz="1800" dirty="0">
                <a:solidFill>
                  <a:srgbClr val="DEF6F1"/>
                </a:solidFill>
              </a:rPr>
              <a:t>il</a:t>
            </a:r>
          </a:p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AlSiO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</a:t>
            </a:r>
            <a:r>
              <a:rPr lang="tr-TR" altLang="tr-TR" sz="1800" dirty="0">
                <a:solidFill>
                  <a:srgbClr val="DEF6F1"/>
                </a:solidFill>
              </a:rPr>
              <a:t>ile</a:t>
            </a:r>
            <a:r>
              <a:rPr lang="en-US" altLang="tr-TR" sz="1800" dirty="0">
                <a:solidFill>
                  <a:srgbClr val="DEF6F1"/>
                </a:solidFill>
              </a:rPr>
              <a:t> Be</a:t>
            </a:r>
            <a:r>
              <a:rPr lang="tr-TR" altLang="tr-TR" sz="1800" dirty="0">
                <a:solidFill>
                  <a:srgbClr val="DEF6F1"/>
                </a:solidFill>
              </a:rPr>
              <a:t> ve</a:t>
            </a:r>
            <a:r>
              <a:rPr lang="en-US" altLang="tr-TR" sz="1800" dirty="0">
                <a:solidFill>
                  <a:srgbClr val="DEF6F1"/>
                </a:solidFill>
              </a:rPr>
              <a:t> Cr</a:t>
            </a:r>
            <a:r>
              <a:rPr lang="en-US" altLang="tr-TR" sz="1800" baseline="30000" dirty="0">
                <a:solidFill>
                  <a:srgbClr val="DEF6F1"/>
                </a:solidFill>
              </a:rPr>
              <a:t>3+</a:t>
            </a:r>
            <a:r>
              <a:rPr lang="en-US" altLang="tr-TR" sz="1800" dirty="0">
                <a:solidFill>
                  <a:srgbClr val="DEF6F1"/>
                </a:solidFill>
              </a:rPr>
              <a:t>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impruty</a:t>
            </a:r>
            <a:endParaRPr lang="tr-TR" altLang="tr-TR" sz="1800" dirty="0">
              <a:solidFill>
                <a:srgbClr val="DEF6F1"/>
              </a:solidFill>
            </a:endParaRP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1219200"/>
            <a:ext cx="10890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3200400"/>
            <a:ext cx="8286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070475"/>
            <a:ext cx="1035050" cy="113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14400"/>
            <a:ext cx="207645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7793256" y="3316289"/>
            <a:ext cx="2682442" cy="874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octahedral</a:t>
            </a:r>
            <a:endParaRPr lang="tr-TR" altLang="tr-TR" sz="1800" dirty="0" smtClean="0">
              <a:solidFill>
                <a:srgbClr val="DEF6F1"/>
              </a:solidFill>
            </a:endParaRPr>
          </a:p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coordination</a:t>
            </a:r>
            <a:r>
              <a:rPr lang="tr-TR" altLang="tr-TR" sz="1800" dirty="0" smtClean="0">
                <a:solidFill>
                  <a:srgbClr val="DEF6F1"/>
                </a:solidFill>
              </a:rPr>
              <a:t>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number</a:t>
            </a:r>
            <a:r>
              <a:rPr lang="tr-TR" altLang="tr-TR" sz="1800" dirty="0" smtClean="0">
                <a:solidFill>
                  <a:srgbClr val="DEF6F1"/>
                </a:solidFill>
              </a:rPr>
              <a:t> 6</a:t>
            </a:r>
            <a:endParaRPr lang="en-US" altLang="tr-TR" sz="1800" dirty="0">
              <a:solidFill>
                <a:srgbClr val="DEF6F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84345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3124200" y="2209801"/>
            <a:ext cx="6324600" cy="1317625"/>
          </a:xfrm>
          <a:prstGeom prst="rect">
            <a:avLst/>
          </a:prstGeom>
          <a:gradFill rotWithShape="0">
            <a:gsLst>
              <a:gs pos="0">
                <a:srgbClr val="FFDE07">
                  <a:alpha val="78000"/>
                </a:srgbClr>
              </a:gs>
              <a:gs pos="100000">
                <a:srgbClr val="0561A8"/>
              </a:gs>
            </a:gsLst>
            <a:lin ang="5400000" scaled="1"/>
          </a:gradFill>
          <a:ln w="6350">
            <a:solidFill>
              <a:srgbClr val="91EB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t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8000" b="1" i="1" dirty="0" smtClean="0">
                <a:solidFill>
                  <a:srgbClr val="FFDE0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LİGANDS</a:t>
            </a:r>
            <a:endParaRPr lang="tr-TR" altLang="tr-TR" sz="8000" b="1" i="1" dirty="0">
              <a:solidFill>
                <a:srgbClr val="FFDE0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90629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7" name="Rectangle 5"/>
          <p:cNvSpPr>
            <a:spLocks noGrp="1" noChangeArrowheads="1"/>
          </p:cNvSpPr>
          <p:nvPr>
            <p:ph type="title"/>
          </p:nvPr>
        </p:nvSpPr>
        <p:spPr>
          <a:xfrm>
            <a:off x="2135188" y="188913"/>
            <a:ext cx="7772400" cy="576262"/>
          </a:xfrm>
        </p:spPr>
        <p:txBody>
          <a:bodyPr/>
          <a:lstStyle/>
          <a:p>
            <a:r>
              <a:rPr lang="tr-TR" altLang="tr-TR" sz="2400" dirty="0" err="1" smtClean="0">
                <a:solidFill>
                  <a:srgbClr val="FFDE07"/>
                </a:solidFill>
                <a:latin typeface="Times New Roman" panose="02020603050405020304" pitchFamily="18" charset="0"/>
              </a:rPr>
              <a:t>Ligands</a:t>
            </a:r>
            <a:endParaRPr lang="tr-TR" altLang="tr-TR" sz="2400" dirty="0">
              <a:solidFill>
                <a:srgbClr val="FFDE0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18486" y="765175"/>
            <a:ext cx="9155006" cy="3654425"/>
          </a:xfrm>
        </p:spPr>
        <p:txBody>
          <a:bodyPr/>
          <a:lstStyle/>
          <a:p>
            <a:pPr marL="855663" indent="-855663">
              <a:buNone/>
            </a:pPr>
            <a:r>
              <a:rPr lang="en-US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They are Lewis bases, attached to the central atom by electron donor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atoms.</a:t>
            </a:r>
            <a:endParaRPr lang="tr-TR" altLang="tr-TR" sz="18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en-US" altLang="tr-TR" sz="1800" b="1" dirty="0" smtClean="0">
                <a:solidFill>
                  <a:srgbClr val="FFDE07"/>
                </a:solidFill>
                <a:latin typeface="Arial" panose="020B0604020202020204" pitchFamily="34" charset="0"/>
              </a:rPr>
              <a:t>Electron donor atom types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	- P 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atom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fosfins</a:t>
            </a:r>
            <a:endParaRPr lang="tr-TR" altLang="tr-TR" sz="18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	- N atomu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amines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nitro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piridin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(</a:t>
            </a:r>
            <a:r>
              <a:rPr lang="tr-TR" altLang="tr-TR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py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</a:p>
          <a:p>
            <a:pPr marL="855663" indent="-855663">
              <a:buNone/>
            </a:pP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	-O 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atom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aqua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, OR</a:t>
            </a:r>
            <a:r>
              <a:rPr lang="tr-TR" altLang="tr-TR" sz="18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-</a:t>
            </a:r>
          </a:p>
          <a:p>
            <a:pPr marL="855663" indent="-855663">
              <a:buNone/>
            </a:pP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	-S 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atom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 SR</a:t>
            </a:r>
            <a:r>
              <a:rPr lang="tr-TR" altLang="tr-TR" sz="18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-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800" dirty="0" err="1">
                <a:solidFill>
                  <a:schemeClr val="bg1"/>
                </a:solidFill>
                <a:latin typeface="Arial" panose="020B0604020202020204" pitchFamily="34" charset="0"/>
              </a:rPr>
              <a:t>SO</a:t>
            </a:r>
            <a:r>
              <a:rPr lang="tr-TR" altLang="tr-TR" sz="1800" baseline="-25000" dirty="0" err="1">
                <a:solidFill>
                  <a:schemeClr val="bg1"/>
                </a:solidFill>
                <a:latin typeface="Arial" panose="020B0604020202020204" pitchFamily="34" charset="0"/>
              </a:rPr>
              <a:t>x</a:t>
            </a:r>
            <a:endParaRPr lang="tr-TR" altLang="tr-TR" sz="1800" baseline="-25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	-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organic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compounds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aromatics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800" dirty="0">
                <a:solidFill>
                  <a:schemeClr val="bg1"/>
                </a:solidFill>
                <a:latin typeface="Arial" panose="020B0604020202020204" pitchFamily="34" charset="0"/>
              </a:rPr>
              <a:t>olefinler,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alkyls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8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etc</a:t>
            </a:r>
            <a:r>
              <a:rPr lang="tr-TR" altLang="tr-TR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855663" indent="-855663">
              <a:buNone/>
            </a:pPr>
            <a:endParaRPr lang="tr-TR" altLang="tr-TR" sz="1800" dirty="0">
              <a:solidFill>
                <a:srgbClr val="FFDE0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tr-TR" altLang="tr-TR" sz="2800" b="1" dirty="0" err="1" smtClean="0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Classification</a:t>
            </a:r>
            <a:r>
              <a:rPr lang="tr-TR" altLang="tr-TR" sz="2800" b="1" dirty="0" smtClean="0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tr-TR" sz="2800" b="1" dirty="0" err="1" smtClean="0">
                <a:solidFill>
                  <a:srgbClr val="FFDE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Ligands</a:t>
            </a:r>
            <a:endParaRPr lang="tr-TR" altLang="tr-TR" sz="2800" b="1" dirty="0" smtClean="0">
              <a:solidFill>
                <a:srgbClr val="FFDE0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5663" indent="-855663">
              <a:buNone/>
            </a:pPr>
            <a:r>
              <a:rPr lang="tr-TR" altLang="tr-TR" sz="2400" b="1" dirty="0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</a:t>
            </a:r>
            <a:r>
              <a:rPr lang="tr-TR" altLang="tr-TR" sz="2400" b="1" dirty="0" err="1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according</a:t>
            </a:r>
            <a:r>
              <a:rPr lang="tr-TR" altLang="tr-TR" sz="2400" b="1" dirty="0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altLang="tr-TR" sz="2400" b="1" dirty="0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tr-TR" sz="2400" b="1" dirty="0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91EB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</a:t>
            </a:r>
            <a:endParaRPr lang="tr-TR" altLang="tr-TR" sz="2400" b="1" dirty="0">
              <a:solidFill>
                <a:srgbClr val="91EB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999" name="Rectangle 7"/>
          <p:cNvSpPr>
            <a:spLocks noChangeArrowheads="1"/>
          </p:cNvSpPr>
          <p:nvPr/>
        </p:nvSpPr>
        <p:spPr bwMode="auto">
          <a:xfrm>
            <a:off x="6477000" y="4800601"/>
            <a:ext cx="3810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smtClean="0">
                <a:solidFill>
                  <a:srgbClr val="FFDE07"/>
                </a:solidFill>
                <a:latin typeface="Arial" panose="020B0604020202020204" pitchFamily="34" charset="0"/>
              </a:rPr>
              <a:t>Chelating ligands: Ligands that can bind to the central atom with multiple donor atoms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13000" name="Rectangle 8"/>
          <p:cNvSpPr>
            <a:spLocks noChangeArrowheads="1"/>
          </p:cNvSpPr>
          <p:nvPr/>
        </p:nvSpPr>
        <p:spPr bwMode="auto">
          <a:xfrm>
            <a:off x="2133600" y="4648201"/>
            <a:ext cx="350520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Monodentat</a:t>
            </a:r>
            <a:r>
              <a:rPr lang="tr-TR" altLang="tr-TR" dirty="0" smtClean="0">
                <a:solidFill>
                  <a:srgbClr val="FFDE07"/>
                </a:solidFill>
                <a:latin typeface="Arial" panose="020B0604020202020204" pitchFamily="34" charset="0"/>
              </a:rPr>
              <a:t>e 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Bidentat</a:t>
            </a:r>
            <a:r>
              <a:rPr lang="tr-TR" altLang="tr-TR" dirty="0" smtClean="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US" altLang="tr-TR" dirty="0" smtClean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tr-TR" altLang="tr-TR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Tridentat</a:t>
            </a:r>
            <a:r>
              <a:rPr lang="tr-TR" altLang="tr-TR" dirty="0" smtClean="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Multidentat</a:t>
            </a:r>
            <a:r>
              <a:rPr lang="tr-TR" altLang="tr-TR" dirty="0" smtClean="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endParaRPr lang="en-US" altLang="tr-TR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39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3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7162800" cy="405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835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"/>
            <a:ext cx="1905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4800600" y="1981200"/>
            <a:ext cx="213391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acetilacetonato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(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acac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)</a:t>
            </a:r>
            <a:endParaRPr lang="en-US" altLang="tr-TR" sz="1600" dirty="0">
              <a:solidFill>
                <a:srgbClr val="000000"/>
              </a:solidFill>
            </a:endParaRPr>
          </a:p>
        </p:txBody>
      </p:sp>
      <p:grpSp>
        <p:nvGrpSpPr>
          <p:cNvPr id="228361" name="Group 9"/>
          <p:cNvGrpSpPr>
            <a:grpSpLocks/>
          </p:cNvGrpSpPr>
          <p:nvPr/>
        </p:nvGrpSpPr>
        <p:grpSpPr bwMode="auto">
          <a:xfrm>
            <a:off x="7467600" y="304800"/>
            <a:ext cx="1905000" cy="1828800"/>
            <a:chOff x="2832" y="576"/>
            <a:chExt cx="1200" cy="1152"/>
          </a:xfrm>
        </p:grpSpPr>
        <p:grpSp>
          <p:nvGrpSpPr>
            <p:cNvPr id="228362" name="Group 10"/>
            <p:cNvGrpSpPr>
              <a:grpSpLocks/>
            </p:cNvGrpSpPr>
            <p:nvPr/>
          </p:nvGrpSpPr>
          <p:grpSpPr bwMode="auto">
            <a:xfrm>
              <a:off x="2832" y="672"/>
              <a:ext cx="1200" cy="1056"/>
              <a:chOff x="2832" y="672"/>
              <a:chExt cx="1200" cy="1056"/>
            </a:xfrm>
          </p:grpSpPr>
          <p:pic>
            <p:nvPicPr>
              <p:cNvPr id="228363" name="Picture 1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2" y="672"/>
                <a:ext cx="1200" cy="10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28364" name="Rectangle 12"/>
              <p:cNvSpPr>
                <a:spLocks noChangeArrowheads="1"/>
              </p:cNvSpPr>
              <p:nvPr/>
            </p:nvSpPr>
            <p:spPr bwMode="auto">
              <a:xfrm>
                <a:off x="2880" y="1344"/>
                <a:ext cx="1152" cy="3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28365" name="Rectangle 13"/>
              <p:cNvSpPr>
                <a:spLocks noChangeArrowheads="1"/>
              </p:cNvSpPr>
              <p:nvPr/>
            </p:nvSpPr>
            <p:spPr bwMode="auto">
              <a:xfrm>
                <a:off x="2880" y="672"/>
                <a:ext cx="336" cy="5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8366" name="Text Box 14"/>
            <p:cNvSpPr txBox="1">
              <a:spLocks noChangeArrowheads="1"/>
            </p:cNvSpPr>
            <p:nvPr/>
          </p:nvSpPr>
          <p:spPr bwMode="auto">
            <a:xfrm>
              <a:off x="3132" y="576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000000"/>
                  </a:solidFill>
                </a:rPr>
                <a:t>-</a:t>
              </a:r>
            </a:p>
          </p:txBody>
        </p:sp>
        <p:sp>
          <p:nvSpPr>
            <p:cNvPr id="228367" name="Text Box 15"/>
            <p:cNvSpPr txBox="1">
              <a:spLocks noChangeArrowheads="1"/>
            </p:cNvSpPr>
            <p:nvPr/>
          </p:nvSpPr>
          <p:spPr bwMode="auto">
            <a:xfrm>
              <a:off x="3132" y="1008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000000"/>
                  </a:solidFill>
                </a:rPr>
                <a:t>-</a:t>
              </a:r>
            </a:p>
          </p:txBody>
        </p:sp>
      </p:grpSp>
      <p:sp>
        <p:nvSpPr>
          <p:cNvPr id="228368" name="Text Box 16"/>
          <p:cNvSpPr txBox="1">
            <a:spLocks noChangeArrowheads="1"/>
          </p:cNvSpPr>
          <p:nvPr/>
        </p:nvSpPr>
        <p:spPr bwMode="auto">
          <a:xfrm>
            <a:off x="8001000" y="2133600"/>
            <a:ext cx="12570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oxalato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(</a:t>
            </a:r>
            <a:r>
              <a:rPr lang="tr-TR" altLang="tr-TR" sz="1600" dirty="0" err="1">
                <a:solidFill>
                  <a:srgbClr val="FFDE07"/>
                </a:solidFill>
                <a:latin typeface="Arial" panose="020B0604020202020204" pitchFamily="34" charset="0"/>
              </a:rPr>
              <a:t>ox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)</a:t>
            </a:r>
            <a:endParaRPr lang="en-US" altLang="tr-TR" sz="1600" dirty="0">
              <a:solidFill>
                <a:srgbClr val="000000"/>
              </a:solidFill>
            </a:endParaRPr>
          </a:p>
        </p:txBody>
      </p:sp>
      <p:graphicFrame>
        <p:nvGraphicFramePr>
          <p:cNvPr id="228379" name="Object 27"/>
          <p:cNvGraphicFramePr>
            <a:graphicFrameLocks noGrp="1" noChangeAspect="1"/>
          </p:cNvGraphicFramePr>
          <p:nvPr>
            <p:ph/>
          </p:nvPr>
        </p:nvGraphicFramePr>
        <p:xfrm>
          <a:off x="2209800" y="533400"/>
          <a:ext cx="220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ChemSketch" r:id="rId6" imgW="1145880" imgH="490680" progId="ACD.ChemSketch.20">
                  <p:embed/>
                </p:oleObj>
              </mc:Choice>
              <mc:Fallback>
                <p:oleObj name="ChemSketch" r:id="rId6" imgW="1145880" imgH="490680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33400"/>
                        <a:ext cx="2209800" cy="914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6350" cap="flat" cmpd="sng">
                            <a:solidFill>
                              <a:schemeClr val="bg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8383" name="Text Box 31"/>
          <p:cNvSpPr txBox="1">
            <a:spLocks noChangeArrowheads="1"/>
          </p:cNvSpPr>
          <p:nvPr/>
        </p:nvSpPr>
        <p:spPr bwMode="auto">
          <a:xfrm>
            <a:off x="2438401" y="1981200"/>
            <a:ext cx="21659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Et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hy</a:t>
            </a:r>
            <a:r>
              <a:rPr lang="en-US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ilen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US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diamin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e</a:t>
            </a:r>
            <a:r>
              <a:rPr lang="en-US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(</a:t>
            </a:r>
            <a:r>
              <a:rPr lang="en-US" altLang="tr-TR" sz="1600" dirty="0" err="1">
                <a:solidFill>
                  <a:srgbClr val="FFDE07"/>
                </a:solidFill>
                <a:latin typeface="Arial" panose="020B0604020202020204" pitchFamily="34" charset="0"/>
              </a:rPr>
              <a:t>en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)</a:t>
            </a:r>
            <a:endParaRPr lang="en-US" altLang="tr-T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9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228600"/>
            <a:ext cx="7772400" cy="3733800"/>
          </a:xfrm>
        </p:spPr>
        <p:txBody>
          <a:bodyPr/>
          <a:lstStyle/>
          <a:p>
            <a:r>
              <a:rPr lang="tr-TR" altLang="tr-TR" sz="2400" dirty="0" err="1">
                <a:solidFill>
                  <a:srgbClr val="91EBFF"/>
                </a:solidFill>
                <a:latin typeface="Arial" panose="020B0604020202020204" pitchFamily="34" charset="0"/>
              </a:rPr>
              <a:t>By</a:t>
            </a:r>
            <a:r>
              <a:rPr lang="tr-TR" altLang="tr-TR" sz="2400" dirty="0">
                <a:solidFill>
                  <a:srgbClr val="91EBFF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91EBFF"/>
                </a:solidFill>
                <a:latin typeface="Arial" panose="020B0604020202020204" pitchFamily="34" charset="0"/>
              </a:rPr>
              <a:t>type</a:t>
            </a:r>
            <a:r>
              <a:rPr lang="tr-TR" altLang="tr-TR" sz="2400" dirty="0">
                <a:solidFill>
                  <a:srgbClr val="91EBFF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400" dirty="0" err="1" smtClean="0">
                <a:solidFill>
                  <a:srgbClr val="91EBFF"/>
                </a:solidFill>
                <a:latin typeface="Arial" panose="020B0604020202020204" pitchFamily="34" charset="0"/>
              </a:rPr>
              <a:t>donor-acceptor</a:t>
            </a:r>
            <a:endParaRPr lang="tr-TR" altLang="tr-TR" sz="2400" dirty="0" smtClean="0">
              <a:solidFill>
                <a:srgbClr val="91EBFF"/>
              </a:solidFill>
              <a:latin typeface="Arial" panose="020B0604020202020204" pitchFamily="34" charset="0"/>
            </a:endParaRPr>
          </a:p>
          <a:p>
            <a:r>
              <a:rPr lang="en-US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 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donor</a:t>
            </a:r>
            <a:r>
              <a:rPr lang="tr-TR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(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only</a:t>
            </a:r>
            <a:r>
              <a:rPr lang="tr-TR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tr-TR" sz="2400" dirty="0">
              <a:solidFill>
                <a:srgbClr val="FFDE07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lvl="2"/>
            <a:r>
              <a:rPr lang="en-US" altLang="tr-TR" dirty="0" err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En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NH</a:t>
            </a:r>
            <a:r>
              <a:rPr lang="en-US" altLang="tr-TR" baseline="-25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</a:p>
          <a:p>
            <a:pPr lvl="2"/>
            <a:r>
              <a:rPr lang="tr-TR" altLang="tr-TR" dirty="0" err="1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alkyls</a:t>
            </a:r>
            <a:r>
              <a:rPr lang="tr-TR" altLang="tr-TR" dirty="0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tr-TR" altLang="tr-TR" dirty="0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methyl</a:t>
            </a:r>
            <a:r>
              <a:rPr lang="tr-TR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tr-TR" dirty="0" err="1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ethyl</a:t>
            </a:r>
            <a:r>
              <a:rPr lang="tr-TR" altLang="tr-TR" dirty="0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tr-TR" dirty="0" err="1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propyl</a:t>
            </a:r>
            <a:r>
              <a:rPr lang="tr-TR" altLang="tr-TR" dirty="0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etc</a:t>
            </a:r>
            <a:r>
              <a:rPr lang="tr-TR" altLang="tr-TR" dirty="0" smtClean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.)</a:t>
            </a:r>
            <a:endParaRPr lang="en-US" altLang="tr-TR" dirty="0">
              <a:solidFill>
                <a:schemeClr val="bg1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lvl="1"/>
            <a:r>
              <a:rPr lang="en-US" altLang="tr-TR" sz="24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 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donor</a:t>
            </a:r>
            <a:r>
              <a:rPr lang="en-US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(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filled</a:t>
            </a:r>
            <a:r>
              <a:rPr lang="tr-TR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sz="24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 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orbitals</a:t>
            </a:r>
            <a:r>
              <a:rPr lang="en-US" altLang="tr-TR" sz="24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en-US" altLang="tr-TR" sz="2400" dirty="0">
              <a:solidFill>
                <a:srgbClr val="FFDE07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lvl="2"/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en-US" altLang="tr-TR" baseline="-25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 &gt; F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RCO</a:t>
            </a:r>
            <a:r>
              <a:rPr lang="en-US" altLang="tr-TR" baseline="-25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OH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Cl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Br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I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</a:p>
          <a:p>
            <a:pPr lvl="1"/>
            <a:r>
              <a:rPr lang="en-US" altLang="tr-TR" sz="24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 </a:t>
            </a:r>
            <a:r>
              <a:rPr lang="tr-TR" altLang="tr-TR" sz="2400" dirty="0" err="1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acceptor</a:t>
            </a:r>
            <a:endParaRPr lang="en-US" altLang="tr-TR" sz="2400" dirty="0">
              <a:solidFill>
                <a:srgbClr val="FFDE07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lvl="2"/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CO, CN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</a:t>
            </a:r>
            <a:r>
              <a:rPr lang="en-US" altLang="tr-TR" dirty="0" err="1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phen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NO</a:t>
            </a:r>
            <a:r>
              <a:rPr lang="en-US" altLang="tr-TR" baseline="-25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tr-TR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&gt; NCS</a:t>
            </a:r>
            <a:r>
              <a:rPr lang="en-US" altLang="tr-TR" baseline="30000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endParaRPr lang="tr-TR" altLang="tr-TR" baseline="30000" dirty="0">
              <a:solidFill>
                <a:schemeClr val="bg1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lvl="2">
              <a:buFontTx/>
              <a:buNone/>
            </a:pPr>
            <a:endParaRPr lang="en-US" altLang="tr-TR" dirty="0">
              <a:solidFill>
                <a:schemeClr val="bg1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2208214" y="4149726"/>
            <a:ext cx="7343775" cy="240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en-US" altLang="tr-TR" sz="2400" dirty="0">
                <a:solidFill>
                  <a:srgbClr val="91EB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According to their electronic structure</a:t>
            </a:r>
            <a:endParaRPr lang="tr-TR" altLang="tr-TR" sz="2400" dirty="0">
              <a:solidFill>
                <a:srgbClr val="91EB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fontAlgn="base">
              <a:spcBef>
                <a:spcPct val="20000"/>
              </a:spcBef>
              <a:spcAft>
                <a:spcPct val="20000"/>
              </a:spcAft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	 -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one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electron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donor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H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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, methyl,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ethyl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propyl</a:t>
            </a:r>
            <a:endParaRPr lang="tr-TR" altLang="tr-TR" sz="1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fontAlgn="base">
              <a:spcBef>
                <a:spcPct val="20000"/>
              </a:spcBef>
              <a:spcAft>
                <a:spcPct val="20000"/>
              </a:spcAft>
            </a:pPr>
            <a:r>
              <a:rPr lang="tr-TR" altLang="tr-TR" sz="1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	 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two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electron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donorrici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NH</a:t>
            </a:r>
            <a:r>
              <a:rPr lang="tr-TR" altLang="tr-TR" baseline="-25000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H</a:t>
            </a:r>
            <a:r>
              <a:rPr lang="tr-TR" altLang="tr-TR" baseline="-25000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O, CO,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ethylene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py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fontAlgn="base">
              <a:spcBef>
                <a:spcPct val="20000"/>
              </a:spcBef>
              <a:spcAft>
                <a:spcPct val="20000"/>
              </a:spcAft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 -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three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electron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donor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NO,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allyl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(H</a:t>
            </a:r>
            <a:r>
              <a:rPr lang="tr-TR" altLang="tr-TR" baseline="-25000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C=CH-CH</a:t>
            </a:r>
            <a:r>
              <a:rPr lang="tr-TR" altLang="tr-TR" baseline="-25000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)</a:t>
            </a:r>
          </a:p>
          <a:p>
            <a:pPr fontAlgn="base">
              <a:spcBef>
                <a:spcPct val="20000"/>
              </a:spcBef>
              <a:spcAft>
                <a:spcPct val="20000"/>
              </a:spcAft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             -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four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electron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donor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 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bütadien</a:t>
            </a:r>
            <a:endParaRPr lang="tr-TR" altLang="tr-TR" dirty="0">
              <a:solidFill>
                <a:srgbClr val="FFFFFF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fontAlgn="base">
              <a:spcBef>
                <a:spcPct val="20000"/>
              </a:spcBef>
              <a:spcAft>
                <a:spcPct val="20000"/>
              </a:spcAft>
            </a:pP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              -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five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electron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donor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 </a:t>
            </a:r>
            <a:r>
              <a:rPr lang="tr-TR" altLang="tr-TR" dirty="0" err="1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cyclopentadienyl</a:t>
            </a:r>
            <a:r>
              <a:rPr lang="tr-TR" altLang="tr-TR" dirty="0" smtClean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tr-TR" altLang="tr-TR" dirty="0" err="1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Cp</a:t>
            </a:r>
            <a:r>
              <a:rPr lang="tr-TR" altLang="tr-TR" dirty="0">
                <a:solidFill>
                  <a:srgbClr val="FFFFFF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866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5029201" y="533400"/>
            <a:ext cx="24577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FFDE07"/>
                </a:solidFill>
                <a:latin typeface="Arial" panose="020B0604020202020204" pitchFamily="34" charset="0"/>
              </a:rPr>
              <a:t>LIGAND TYPES</a:t>
            </a:r>
          </a:p>
        </p:txBody>
      </p:sp>
      <p:graphicFrame>
        <p:nvGraphicFramePr>
          <p:cNvPr id="239621" name="Object 5"/>
          <p:cNvGraphicFramePr>
            <a:graphicFrameLocks noGrp="1" noChangeAspect="1"/>
          </p:cNvGraphicFramePr>
          <p:nvPr>
            <p:ph sz="half" idx="1"/>
          </p:nvPr>
        </p:nvGraphicFramePr>
        <p:xfrm>
          <a:off x="4038600" y="1143001"/>
          <a:ext cx="46482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ChemSketch" r:id="rId3" imgW="3983760" imgH="408600" progId="ACD.ChemSketch.20">
                  <p:embed/>
                </p:oleObj>
              </mc:Choice>
              <mc:Fallback>
                <p:oleObj name="ChemSketch" r:id="rId3" imgW="3983760" imgH="408600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143001"/>
                        <a:ext cx="46482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 cap="flat" cmpd="sng">
                            <a:solidFill>
                              <a:schemeClr val="bg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2057401" y="1600200"/>
            <a:ext cx="311655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Have one or more electron pairs</a:t>
            </a:r>
            <a:endParaRPr lang="tr-TR" altLang="tr-TR" sz="1600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624" name="Text Box 8"/>
              <p:cNvSpPr txBox="1">
                <a:spLocks noChangeArrowheads="1"/>
              </p:cNvSpPr>
              <p:nvPr/>
            </p:nvSpPr>
            <p:spPr bwMode="auto">
              <a:xfrm>
                <a:off x="7239000" y="1524000"/>
                <a:ext cx="3429000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gradFill rotWithShape="0">
                      <a:gsLst>
                        <a:gs pos="0">
                          <a:srgbClr val="FFDE07"/>
                        </a:gs>
                        <a:gs pos="50000">
                          <a:schemeClr val="bg1"/>
                        </a:gs>
                        <a:gs pos="100000">
                          <a:srgbClr val="FFDE07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1600" dirty="0">
                    <a:solidFill>
                      <a:srgbClr val="FFDE07"/>
                    </a:solidFill>
                    <a:latin typeface="Arial" panose="020B0604020202020204" pitchFamily="34" charset="0"/>
                  </a:rPr>
                  <a:t>No free electron pairs but containing </a:t>
                </a:r>
                <a:r>
                  <a:rPr lang="en-US" altLang="tr-TR" sz="1600" dirty="0" err="1">
                    <a:solidFill>
                      <a:srgbClr val="FFDE07"/>
                    </a:solidFill>
                    <a:latin typeface="Arial" panose="020B0604020202020204" pitchFamily="34" charset="0"/>
                  </a:rPr>
                  <a:t>Ancak</a:t>
                </a:r>
                <a:r>
                  <a:rPr lang="en-US" altLang="tr-TR" sz="1600" dirty="0">
                    <a:solidFill>
                      <a:srgbClr val="FFDE07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tr-TR" sz="1600" i="1" dirty="0" smtClean="0">
                        <a:solidFill>
                          <a:srgbClr val="FFDE07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tr-TR" altLang="tr-TR" sz="1600" dirty="0" smtClean="0">
                    <a:solidFill>
                      <a:srgbClr val="FFDE07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tr-TR" sz="1600" dirty="0">
                    <a:solidFill>
                      <a:srgbClr val="FFDE07"/>
                    </a:solidFill>
                    <a:latin typeface="Arial" panose="020B0604020202020204" pitchFamily="34" charset="0"/>
                  </a:rPr>
                  <a:t>electrons: Ethylene, </a:t>
                </a:r>
                <a:r>
                  <a:rPr lang="en-US" altLang="tr-TR" sz="1600" dirty="0" smtClean="0">
                    <a:solidFill>
                      <a:srgbClr val="FFDE07"/>
                    </a:solidFill>
                    <a:latin typeface="Arial" panose="020B0604020202020204" pitchFamily="34" charset="0"/>
                  </a:rPr>
                  <a:t>benzene</a:t>
                </a:r>
                <a:endParaRPr lang="tr-TR" altLang="tr-TR" sz="1600" dirty="0">
                  <a:solidFill>
                    <a:srgbClr val="FFDE07"/>
                  </a:solidFill>
                  <a:latin typeface="Arial" panose="020B0604020202020204" pitchFamily="34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39624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0" y="1524000"/>
                <a:ext cx="3429000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1068" t="-2206" b="-88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FFDE07"/>
                        </a:gs>
                        <a:gs pos="50000">
                          <a:schemeClr val="bg1"/>
                        </a:gs>
                        <a:gs pos="100000">
                          <a:srgbClr val="FFDE07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9628" name="Object 12"/>
          <p:cNvGraphicFramePr>
            <a:graphicFrameLocks noGrp="1" noChangeAspect="1"/>
          </p:cNvGraphicFramePr>
          <p:nvPr>
            <p:ph sz="half" idx="2"/>
          </p:nvPr>
        </p:nvGraphicFramePr>
        <p:xfrm>
          <a:off x="2209800" y="2057401"/>
          <a:ext cx="4191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ChemSketch" r:id="rId6" imgW="3983760" imgH="408600" progId="ACD.ChemSketch.20">
                  <p:embed/>
                </p:oleObj>
              </mc:Choice>
              <mc:Fallback>
                <p:oleObj name="ChemSketch" r:id="rId6" imgW="3983760" imgH="408600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1"/>
                        <a:ext cx="41910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 cap="flat" cmpd="sng">
                            <a:solidFill>
                              <a:schemeClr val="bg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31" name="Text Box 15"/>
          <p:cNvSpPr txBox="1">
            <a:spLocks noChangeArrowheads="1"/>
          </p:cNvSpPr>
          <p:nvPr/>
        </p:nvSpPr>
        <p:spPr bwMode="auto">
          <a:xfrm>
            <a:off x="1524000" y="2590800"/>
            <a:ext cx="3581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Those without empty orbitals to get electrons from metal F-, H</a:t>
            </a:r>
            <a:r>
              <a:rPr lang="en-US" altLang="tr-TR" sz="1600" baseline="-25000" dirty="0">
                <a:solidFill>
                  <a:srgbClr val="FFDE07"/>
                </a:solidFill>
                <a:latin typeface="Arial" panose="020B0604020202020204" pitchFamily="34" charset="0"/>
              </a:rPr>
              <a:t>2</a:t>
            </a: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O</a:t>
            </a:r>
            <a:endParaRPr lang="tr-TR" altLang="tr-TR" sz="1600" dirty="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endParaRPr lang="en-US" altLang="tr-TR" sz="1600" dirty="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Those with empty or </a:t>
            </a:r>
            <a:r>
              <a:rPr lang="en-US" altLang="tr-TR" sz="1600" dirty="0" err="1">
                <a:solidFill>
                  <a:srgbClr val="FFDE07"/>
                </a:solidFill>
                <a:latin typeface="Arial" panose="020B0604020202020204" pitchFamily="34" charset="0"/>
              </a:rPr>
              <a:t>evacuable</a:t>
            </a: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 d orbitals </a:t>
            </a:r>
            <a:r>
              <a:rPr lang="en-US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that </a:t>
            </a: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can receive electrons from metal PR</a:t>
            </a:r>
            <a:r>
              <a:rPr lang="en-US" altLang="tr-TR" sz="1600" baseline="-25000" dirty="0">
                <a:solidFill>
                  <a:srgbClr val="FFDE07"/>
                </a:solidFill>
                <a:latin typeface="Arial" panose="020B0604020202020204" pitchFamily="34" charset="0"/>
              </a:rPr>
              <a:t>3</a:t>
            </a:r>
            <a:endParaRPr lang="tr-TR" altLang="tr-TR" sz="1600" baseline="-25000" dirty="0" smtClean="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 </a:t>
            </a:r>
            <a:r>
              <a:rPr lang="en-US" altLang="tr-TR" sz="16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which </a:t>
            </a:r>
            <a:r>
              <a:rPr lang="en-US" altLang="tr-TR" sz="16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can both give electrons to metal and receive electrons from metal, is </a:t>
            </a:r>
            <a:r>
              <a:rPr lang="en-US" altLang="tr-TR" sz="1600" dirty="0" smtClean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CN-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CO,</a:t>
            </a:r>
            <a:endParaRPr lang="tr-TR" altLang="tr-TR" sz="1600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  <p:sp>
        <p:nvSpPr>
          <p:cNvPr id="239632" name="Text Box 16"/>
          <p:cNvSpPr txBox="1">
            <a:spLocks noChangeArrowheads="1"/>
          </p:cNvSpPr>
          <p:nvPr/>
        </p:nvSpPr>
        <p:spPr bwMode="auto">
          <a:xfrm>
            <a:off x="5562600" y="2590801"/>
            <a:ext cx="28360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DE07"/>
                    </a:gs>
                    <a:gs pos="50000">
                      <a:schemeClr val="bg1"/>
                    </a:gs>
                    <a:gs pos="100000">
                      <a:srgbClr val="FFDE07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600" dirty="0" err="1">
                <a:solidFill>
                  <a:srgbClr val="FFDE07"/>
                </a:solidFill>
                <a:latin typeface="Arial" panose="020B0604020202020204" pitchFamily="34" charset="0"/>
              </a:rPr>
              <a:t>Chelated</a:t>
            </a:r>
            <a:r>
              <a:rPr lang="tr-TR" altLang="tr-TR" sz="1600" dirty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ligands</a:t>
            </a:r>
            <a:endParaRPr lang="tr-TR" altLang="tr-TR" sz="1600" dirty="0" smtClean="0">
              <a:solidFill>
                <a:srgbClr val="FFDE07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(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two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three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, 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four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 ,…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with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 </a:t>
            </a:r>
            <a:r>
              <a:rPr lang="tr-TR" altLang="tr-TR" sz="1600" dirty="0" err="1" smtClean="0">
                <a:solidFill>
                  <a:srgbClr val="FFDE07"/>
                </a:solidFill>
                <a:latin typeface="Arial" panose="020B0604020202020204" pitchFamily="34" charset="0"/>
              </a:rPr>
              <a:t>dent</a:t>
            </a:r>
            <a:r>
              <a:rPr lang="tr-TR" altLang="tr-TR" sz="1600" dirty="0" smtClean="0">
                <a:solidFill>
                  <a:srgbClr val="FFDE07"/>
                </a:solidFill>
                <a:latin typeface="Arial" panose="020B0604020202020204" pitchFamily="34" charset="0"/>
              </a:rPr>
              <a:t>)</a:t>
            </a:r>
            <a:endParaRPr lang="tr-TR" altLang="tr-TR" sz="1600" dirty="0">
              <a:solidFill>
                <a:srgbClr val="FFDE07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2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25" y="381000"/>
            <a:ext cx="23050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959640" y="304801"/>
            <a:ext cx="5832985" cy="1110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2400" b="0" dirty="0">
                <a:solidFill>
                  <a:srgbClr val="0A251F"/>
                </a:solidFill>
              </a:rPr>
              <a:t>Werner </a:t>
            </a:r>
            <a:r>
              <a:rPr lang="tr-TR" altLang="tr-TR" sz="2400" b="0" dirty="0" err="1" smtClean="0">
                <a:solidFill>
                  <a:srgbClr val="0A251F"/>
                </a:solidFill>
              </a:rPr>
              <a:t>Theory</a:t>
            </a:r>
            <a:endParaRPr lang="en-US" altLang="tr-TR" sz="2400" b="0" dirty="0">
              <a:solidFill>
                <a:srgbClr val="0A251F"/>
              </a:solidFill>
            </a:endParaRPr>
          </a:p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tr-TR" sz="2400" b="0" dirty="0">
              <a:solidFill>
                <a:srgbClr val="0A251F"/>
              </a:solidFill>
            </a:endParaRPr>
          </a:p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0A251F"/>
                </a:solidFill>
              </a:rPr>
              <a:t>Alfred Werner – </a:t>
            </a:r>
            <a:r>
              <a:rPr lang="en-US" altLang="tr-TR" sz="1800" dirty="0" smtClean="0">
                <a:solidFill>
                  <a:srgbClr val="0A251F"/>
                </a:solidFill>
              </a:rPr>
              <a:t>He received the Nobel Prize in 1913</a:t>
            </a:r>
            <a:endParaRPr lang="en-US" altLang="tr-TR" sz="1800" dirty="0">
              <a:solidFill>
                <a:srgbClr val="0A251F"/>
              </a:solidFill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526" y="500578"/>
            <a:ext cx="2209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32125" y="3389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944420" y="1680866"/>
            <a:ext cx="2971800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2400" dirty="0">
                <a:solidFill>
                  <a:srgbClr val="0A251F"/>
                </a:solidFill>
              </a:rPr>
              <a:t>[Co</a:t>
            </a:r>
            <a:r>
              <a:rPr lang="tr-TR" altLang="tr-TR" sz="2400" dirty="0">
                <a:solidFill>
                  <a:srgbClr val="0A251F"/>
                </a:solidFill>
              </a:rPr>
              <a:t>  </a:t>
            </a:r>
            <a:r>
              <a:rPr lang="en-US" altLang="tr-TR" sz="2400" dirty="0">
                <a:solidFill>
                  <a:srgbClr val="0A251F"/>
                </a:solidFill>
              </a:rPr>
              <a:t>(NH</a:t>
            </a:r>
            <a:r>
              <a:rPr lang="en-US" altLang="tr-TR" sz="2400" baseline="-25000" dirty="0">
                <a:solidFill>
                  <a:srgbClr val="0A251F"/>
                </a:solidFill>
              </a:rPr>
              <a:t>3</a:t>
            </a:r>
            <a:r>
              <a:rPr lang="en-US" altLang="tr-TR" sz="2400" dirty="0">
                <a:solidFill>
                  <a:srgbClr val="0A251F"/>
                </a:solidFill>
              </a:rPr>
              <a:t>)</a:t>
            </a:r>
            <a:r>
              <a:rPr lang="en-US" altLang="tr-TR" sz="2400" baseline="-25000" dirty="0">
                <a:solidFill>
                  <a:srgbClr val="0A251F"/>
                </a:solidFill>
              </a:rPr>
              <a:t>5</a:t>
            </a:r>
            <a:r>
              <a:rPr lang="tr-TR" altLang="tr-TR" sz="2400" baseline="-25000" dirty="0">
                <a:solidFill>
                  <a:srgbClr val="0A251F"/>
                </a:solidFill>
              </a:rPr>
              <a:t> </a:t>
            </a:r>
            <a:r>
              <a:rPr lang="en-US" altLang="tr-TR" sz="2400" dirty="0">
                <a:solidFill>
                  <a:srgbClr val="0A251F"/>
                </a:solidFill>
              </a:rPr>
              <a:t>Cl</a:t>
            </a:r>
            <a:r>
              <a:rPr lang="tr-TR" altLang="tr-TR" sz="2400" dirty="0">
                <a:solidFill>
                  <a:srgbClr val="0A251F"/>
                </a:solidFill>
              </a:rPr>
              <a:t> </a:t>
            </a:r>
            <a:r>
              <a:rPr lang="en-US" altLang="tr-TR" sz="2400" dirty="0">
                <a:solidFill>
                  <a:srgbClr val="0A251F"/>
                </a:solidFill>
              </a:rPr>
              <a:t>]</a:t>
            </a:r>
            <a:r>
              <a:rPr lang="tr-TR" altLang="tr-TR" sz="2400" dirty="0">
                <a:solidFill>
                  <a:srgbClr val="0A251F"/>
                </a:solidFill>
              </a:rPr>
              <a:t> </a:t>
            </a:r>
            <a:r>
              <a:rPr lang="en-US" altLang="tr-TR" sz="2400" dirty="0">
                <a:solidFill>
                  <a:srgbClr val="0A251F"/>
                </a:solidFill>
              </a:rPr>
              <a:t>Cl</a:t>
            </a:r>
            <a:r>
              <a:rPr lang="en-US" altLang="tr-TR" sz="2400" baseline="-25000" dirty="0">
                <a:solidFill>
                  <a:srgbClr val="0A251F"/>
                </a:solidFill>
              </a:rPr>
              <a:t>2</a:t>
            </a:r>
            <a:r>
              <a:rPr lang="tr-TR" altLang="tr-TR" sz="1800" baseline="-25000" dirty="0">
                <a:solidFill>
                  <a:srgbClr val="0A251F"/>
                </a:solidFill>
              </a:rPr>
              <a:t>           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16275" y="2468088"/>
            <a:ext cx="4267200" cy="740845"/>
          </a:xfrm>
          <a:prstGeom prst="rect">
            <a:avLst/>
          </a:prstGeom>
          <a:noFill/>
          <a:ln w="9525" cap="flat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800" dirty="0">
                <a:solidFill>
                  <a:srgbClr val="0A251F"/>
                </a:solidFill>
              </a:rPr>
              <a:t>      </a:t>
            </a:r>
            <a:r>
              <a:rPr lang="tr-TR" altLang="tr-TR" sz="1400" dirty="0" smtClean="0">
                <a:solidFill>
                  <a:srgbClr val="0A251F"/>
                </a:solidFill>
              </a:rPr>
              <a:t>Central atom  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400" dirty="0" smtClean="0">
                <a:solidFill>
                  <a:srgbClr val="0A251F"/>
                </a:solidFill>
              </a:rPr>
              <a:t>                          </a:t>
            </a:r>
            <a:r>
              <a:rPr lang="tr-TR" altLang="tr-TR" sz="1400" dirty="0" err="1" smtClean="0">
                <a:solidFill>
                  <a:srgbClr val="0A251F"/>
                </a:solidFill>
              </a:rPr>
              <a:t>Secondary</a:t>
            </a:r>
            <a:r>
              <a:rPr lang="tr-TR" altLang="tr-TR" sz="1400" dirty="0" smtClean="0">
                <a:solidFill>
                  <a:srgbClr val="0A251F"/>
                </a:solidFill>
              </a:rPr>
              <a:t> </a:t>
            </a:r>
            <a:r>
              <a:rPr lang="tr-TR" altLang="tr-TR" sz="1400" dirty="0" err="1" smtClean="0">
                <a:solidFill>
                  <a:srgbClr val="0A251F"/>
                </a:solidFill>
              </a:rPr>
              <a:t>valency</a:t>
            </a:r>
            <a:r>
              <a:rPr lang="tr-TR" altLang="tr-TR" sz="1400" dirty="0" smtClean="0">
                <a:solidFill>
                  <a:srgbClr val="0A251F"/>
                </a:solidFill>
              </a:rPr>
              <a:t>   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400" dirty="0" smtClean="0">
                <a:solidFill>
                  <a:srgbClr val="0A251F"/>
                </a:solidFill>
              </a:rPr>
              <a:t>                                               </a:t>
            </a:r>
            <a:r>
              <a:rPr lang="tr-TR" altLang="tr-TR" sz="1400" dirty="0" err="1" smtClean="0">
                <a:solidFill>
                  <a:srgbClr val="0A251F"/>
                </a:solidFill>
              </a:rPr>
              <a:t>Primary</a:t>
            </a:r>
            <a:r>
              <a:rPr lang="tr-TR" altLang="tr-TR" sz="1400" dirty="0" smtClean="0">
                <a:solidFill>
                  <a:srgbClr val="0A251F"/>
                </a:solidFill>
              </a:rPr>
              <a:t> </a:t>
            </a:r>
            <a:r>
              <a:rPr lang="tr-TR" altLang="tr-TR" sz="1400" dirty="0" err="1" smtClean="0">
                <a:solidFill>
                  <a:srgbClr val="0A251F"/>
                </a:solidFill>
              </a:rPr>
              <a:t>valency</a:t>
            </a:r>
            <a:endParaRPr lang="tr-TR" altLang="tr-TR" sz="1400" dirty="0">
              <a:solidFill>
                <a:srgbClr val="0A251F"/>
              </a:solidFill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098116" y="4203408"/>
            <a:ext cx="4747110" cy="925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0A251F"/>
                </a:solidFill>
              </a:rPr>
              <a:t>Primary</a:t>
            </a:r>
            <a:r>
              <a:rPr lang="tr-TR" altLang="tr-TR" sz="1800" dirty="0" smtClean="0">
                <a:solidFill>
                  <a:srgbClr val="0A251F"/>
                </a:solidFill>
              </a:rPr>
              <a:t>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valency</a:t>
            </a:r>
            <a:r>
              <a:rPr lang="tr-TR" altLang="tr-TR" sz="1800" dirty="0" smtClean="0">
                <a:solidFill>
                  <a:srgbClr val="0A251F"/>
                </a:solidFill>
              </a:rPr>
              <a:t>: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ionisable</a:t>
            </a:r>
            <a:r>
              <a:rPr lang="tr-TR" altLang="tr-TR" sz="1800" dirty="0" smtClean="0">
                <a:solidFill>
                  <a:srgbClr val="0A251F"/>
                </a:solidFill>
              </a:rPr>
              <a:t>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valency</a:t>
            </a:r>
            <a:endParaRPr lang="tr-TR" altLang="tr-TR" sz="1800" dirty="0">
              <a:solidFill>
                <a:srgbClr val="0A251F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tr-TR" altLang="tr-TR" sz="1800" dirty="0">
              <a:solidFill>
                <a:srgbClr val="0A251F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0A251F"/>
                </a:solidFill>
              </a:rPr>
              <a:t>Secondary</a:t>
            </a:r>
            <a:r>
              <a:rPr lang="tr-TR" altLang="tr-TR" sz="1800" dirty="0" smtClean="0">
                <a:solidFill>
                  <a:srgbClr val="0A251F"/>
                </a:solidFill>
              </a:rPr>
              <a:t>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valency</a:t>
            </a:r>
            <a:r>
              <a:rPr lang="tr-TR" altLang="tr-TR" sz="1800" dirty="0" smtClean="0">
                <a:solidFill>
                  <a:srgbClr val="0A251F"/>
                </a:solidFill>
              </a:rPr>
              <a:t>: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nonionisable</a:t>
            </a:r>
            <a:r>
              <a:rPr lang="tr-TR" altLang="tr-TR" sz="1800" dirty="0" smtClean="0">
                <a:solidFill>
                  <a:srgbClr val="0A251F"/>
                </a:solidFill>
              </a:rPr>
              <a:t> </a:t>
            </a:r>
            <a:r>
              <a:rPr lang="tr-TR" altLang="tr-TR" sz="1800" dirty="0" err="1" smtClean="0">
                <a:solidFill>
                  <a:srgbClr val="0A251F"/>
                </a:solidFill>
              </a:rPr>
              <a:t>valency</a:t>
            </a:r>
            <a:endParaRPr lang="tr-TR" altLang="tr-TR" sz="1800" dirty="0">
              <a:solidFill>
                <a:srgbClr val="0A251F"/>
              </a:solidFill>
            </a:endParaRPr>
          </a:p>
        </p:txBody>
      </p:sp>
      <p:cxnSp>
        <p:nvCxnSpPr>
          <p:cNvPr id="3" name="Düz Ok Bağlayıcısı 2"/>
          <p:cNvCxnSpPr/>
          <p:nvPr/>
        </p:nvCxnSpPr>
        <p:spPr bwMode="auto">
          <a:xfrm flipH="1">
            <a:off x="4202130" y="2329378"/>
            <a:ext cx="154113" cy="13871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Düz Ok Bağlayıcısı 4"/>
          <p:cNvCxnSpPr/>
          <p:nvPr/>
        </p:nvCxnSpPr>
        <p:spPr bwMode="auto">
          <a:xfrm flipH="1">
            <a:off x="5147353" y="2329378"/>
            <a:ext cx="10274" cy="36245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Düz Ok Bağlayıcısı 6"/>
          <p:cNvCxnSpPr/>
          <p:nvPr/>
        </p:nvCxnSpPr>
        <p:spPr bwMode="auto">
          <a:xfrm>
            <a:off x="6411074" y="2287708"/>
            <a:ext cx="41097" cy="55080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4773881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49321" y="612845"/>
            <a:ext cx="114556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Major Assumptions of Werner's Theory</a:t>
            </a:r>
          </a:p>
          <a:p>
            <a:r>
              <a:rPr lang="en-US" dirty="0" smtClean="0"/>
              <a:t>1. There are two types of valence in the elements.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a. 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en-US" dirty="0" smtClean="0"/>
              <a:t>valence (</a:t>
            </a:r>
            <a:r>
              <a:rPr lang="en-US" dirty="0" err="1" smtClean="0"/>
              <a:t>Ionizable</a:t>
            </a:r>
            <a:r>
              <a:rPr lang="en-US" dirty="0" smtClean="0"/>
              <a:t> valence) b. </a:t>
            </a:r>
            <a:r>
              <a:rPr lang="tr-TR" dirty="0" err="1" smtClean="0"/>
              <a:t>Secondary</a:t>
            </a:r>
            <a:r>
              <a:rPr lang="en-US" dirty="0" smtClean="0"/>
              <a:t> valence (non-</a:t>
            </a:r>
            <a:r>
              <a:rPr lang="en-US" dirty="0" err="1" smtClean="0"/>
              <a:t>ionizable</a:t>
            </a:r>
            <a:r>
              <a:rPr lang="en-US" dirty="0" smtClean="0"/>
              <a:t> valence)</a:t>
            </a:r>
          </a:p>
          <a:p>
            <a:endParaRPr lang="en-US" dirty="0" smtClean="0"/>
          </a:p>
          <a:p>
            <a:r>
              <a:rPr lang="en-US" dirty="0" smtClean="0"/>
              <a:t>2. An element can yield new compounds with a covalence even if the principal valence is the same.</a:t>
            </a:r>
          </a:p>
          <a:p>
            <a:r>
              <a:rPr lang="en-US" dirty="0" smtClean="0"/>
              <a:t>               K</a:t>
            </a:r>
            <a:r>
              <a:rPr lang="en-US" baseline="-25000" dirty="0" smtClean="0"/>
              <a:t>3</a:t>
            </a:r>
            <a:r>
              <a:rPr lang="en-US" dirty="0" smtClean="0"/>
              <a:t> [Co (CN) </a:t>
            </a:r>
            <a:r>
              <a:rPr lang="en-US" baseline="-25000" dirty="0" smtClean="0"/>
              <a:t>6</a:t>
            </a:r>
            <a:r>
              <a:rPr lang="en-US" dirty="0" smtClean="0"/>
              <a:t>]</a:t>
            </a:r>
            <a:r>
              <a:rPr lang="tr-TR" dirty="0" smtClean="0"/>
              <a:t>       </a:t>
            </a:r>
            <a:r>
              <a:rPr lang="en-US" dirty="0" smtClean="0"/>
              <a:t>K</a:t>
            </a:r>
            <a:r>
              <a:rPr lang="en-US" baseline="-25000" dirty="0" smtClean="0"/>
              <a:t>3</a:t>
            </a:r>
            <a:r>
              <a:rPr lang="en-US" dirty="0" smtClean="0"/>
              <a:t> [Co (Cl) </a:t>
            </a:r>
            <a:r>
              <a:rPr lang="en-US" baseline="-25000" dirty="0" smtClean="0"/>
              <a:t>6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en-US" dirty="0" smtClean="0"/>
              <a:t>3. Each element has a certain number of </a:t>
            </a:r>
            <a:r>
              <a:rPr lang="tr-TR" dirty="0" err="1" smtClean="0"/>
              <a:t>secondary</a:t>
            </a:r>
            <a:r>
              <a:rPr lang="en-US" dirty="0" smtClean="0"/>
              <a:t> valences. This is called the coordination number of that element.</a:t>
            </a:r>
          </a:p>
          <a:p>
            <a:endParaRPr lang="en-US" dirty="0" smtClean="0"/>
          </a:p>
          <a:p>
            <a:r>
              <a:rPr lang="en-US" dirty="0" smtClean="0"/>
              <a:t>4. While the </a:t>
            </a:r>
            <a:r>
              <a:rPr lang="tr-TR" dirty="0" err="1" smtClean="0"/>
              <a:t>primary</a:t>
            </a:r>
            <a:r>
              <a:rPr lang="en-US" dirty="0" smtClean="0"/>
              <a:t> valences are saturated by the positive and negative groups, the</a:t>
            </a:r>
            <a:r>
              <a:rPr lang="tr-TR" dirty="0" smtClean="0"/>
              <a:t> </a:t>
            </a:r>
            <a:r>
              <a:rPr lang="tr-TR" dirty="0" err="1" smtClean="0"/>
              <a:t>secondary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auxiliary</a:t>
            </a:r>
            <a:r>
              <a:rPr lang="tr-TR" dirty="0" smtClean="0"/>
              <a:t>)</a:t>
            </a:r>
            <a:r>
              <a:rPr lang="en-US" dirty="0" smtClean="0"/>
              <a:t> valences are saturated by both negative and neutral groups.</a:t>
            </a:r>
          </a:p>
          <a:p>
            <a:endParaRPr lang="en-US" dirty="0" smtClean="0"/>
          </a:p>
          <a:p>
            <a:r>
              <a:rPr lang="en-US" dirty="0" smtClean="0"/>
              <a:t>5. The</a:t>
            </a:r>
            <a:r>
              <a:rPr lang="tr-TR" dirty="0" smtClean="0"/>
              <a:t> </a:t>
            </a:r>
            <a:r>
              <a:rPr lang="tr-TR" dirty="0" err="1" smtClean="0"/>
              <a:t>secondary</a:t>
            </a:r>
            <a:r>
              <a:rPr lang="tr-TR" dirty="0" smtClean="0"/>
              <a:t> (</a:t>
            </a:r>
            <a:r>
              <a:rPr lang="en-US" dirty="0" smtClean="0"/>
              <a:t>auxiliary</a:t>
            </a:r>
            <a:r>
              <a:rPr lang="tr-TR" dirty="0" smtClean="0"/>
              <a:t>)</a:t>
            </a:r>
            <a:r>
              <a:rPr lang="en-US" dirty="0" smtClean="0"/>
              <a:t> valences are oriented towards the axes and form various geometric shapes.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47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352800" y="304800"/>
            <a:ext cx="542925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FFFFFF"/>
                </a:solidFill>
              </a:rPr>
              <a:t>Jorgensen   </a:t>
            </a:r>
            <a:r>
              <a:rPr lang="tr-TR" altLang="tr-TR" sz="1800" dirty="0" smtClean="0">
                <a:solidFill>
                  <a:srgbClr val="FFFFFF"/>
                </a:solidFill>
              </a:rPr>
              <a:t>                                       </a:t>
            </a:r>
            <a:r>
              <a:rPr lang="tr-TR" altLang="tr-TR" sz="1800" dirty="0" err="1" smtClean="0">
                <a:solidFill>
                  <a:srgbClr val="FFFFFF"/>
                </a:solidFill>
              </a:rPr>
              <a:t>Werner</a:t>
            </a:r>
            <a:r>
              <a:rPr lang="en-US" altLang="tr-TR" sz="1800" dirty="0" smtClean="0">
                <a:solidFill>
                  <a:srgbClr val="FFFFFF"/>
                </a:solidFill>
              </a:rPr>
              <a:t>           </a:t>
            </a:r>
            <a:r>
              <a:rPr lang="tr-TR" altLang="tr-TR" sz="1800" dirty="0" smtClean="0">
                <a:solidFill>
                  <a:srgbClr val="FFFFFF"/>
                </a:solidFill>
              </a:rPr>
              <a:t>                                  </a:t>
            </a:r>
            <a:r>
              <a:rPr lang="en-US" altLang="tr-TR" sz="1800" dirty="0" smtClean="0">
                <a:solidFill>
                  <a:srgbClr val="FFFFFF"/>
                </a:solidFill>
              </a:rPr>
              <a:t>      </a:t>
            </a:r>
            <a:r>
              <a:rPr lang="en-US" altLang="tr-TR" sz="1800" dirty="0">
                <a:solidFill>
                  <a:srgbClr val="FFFFFF"/>
                </a:solidFill>
              </a:rPr>
              <a:t>Werner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752600" y="5254239"/>
            <a:ext cx="2209800" cy="14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u="sng" dirty="0" err="1" smtClean="0">
                <a:solidFill>
                  <a:srgbClr val="DEF6F1"/>
                </a:solidFill>
              </a:rPr>
              <a:t>Before</a:t>
            </a:r>
            <a:r>
              <a:rPr lang="tr-TR" altLang="tr-TR" sz="1800" u="sng" dirty="0" smtClean="0">
                <a:solidFill>
                  <a:srgbClr val="DEF6F1"/>
                </a:solidFill>
              </a:rPr>
              <a:t> </a:t>
            </a:r>
            <a:r>
              <a:rPr lang="tr-TR" altLang="tr-TR" sz="1800" u="sng" dirty="0" err="1" smtClean="0">
                <a:solidFill>
                  <a:srgbClr val="DEF6F1"/>
                </a:solidFill>
              </a:rPr>
              <a:t>formula</a:t>
            </a:r>
            <a:endParaRPr lang="tr-TR" altLang="tr-TR" sz="1800" u="sng" dirty="0">
              <a:solidFill>
                <a:srgbClr val="DEF6F1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CoCl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. 6NH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sarı	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CoCl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. 5NH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mor	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CoCl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. 4NH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yeşil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CoCl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 . 3NH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958975" y="5289206"/>
            <a:ext cx="2438400" cy="14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u="sng" dirty="0" err="1">
                <a:solidFill>
                  <a:srgbClr val="DEF6F1"/>
                </a:solidFill>
              </a:rPr>
              <a:t>Werner</a:t>
            </a:r>
            <a:r>
              <a:rPr lang="tr-TR" altLang="tr-TR" sz="1800" u="sng" dirty="0">
                <a:solidFill>
                  <a:srgbClr val="DEF6F1"/>
                </a:solidFill>
              </a:rPr>
              <a:t> </a:t>
            </a:r>
            <a:r>
              <a:rPr lang="tr-TR" altLang="tr-TR" sz="1800" u="sng" dirty="0" smtClean="0">
                <a:solidFill>
                  <a:srgbClr val="DEF6F1"/>
                </a:solidFill>
              </a:rPr>
              <a:t>Formula</a:t>
            </a:r>
            <a:endParaRPr lang="tr-TR" altLang="tr-TR" sz="1800" u="sng" dirty="0">
              <a:solidFill>
                <a:srgbClr val="DEF6F1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[Co(NH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)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6</a:t>
            </a:r>
            <a:r>
              <a:rPr lang="en-US" altLang="tr-TR" sz="1800" dirty="0">
                <a:solidFill>
                  <a:srgbClr val="DEF6F1"/>
                </a:solidFill>
              </a:rPr>
              <a:t>]Cl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[Co(NH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)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5</a:t>
            </a:r>
            <a:r>
              <a:rPr lang="en-US" altLang="tr-TR" sz="1800" dirty="0">
                <a:solidFill>
                  <a:srgbClr val="DEF6F1"/>
                </a:solidFill>
              </a:rPr>
              <a:t>Cl]Cl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2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[Co(NH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)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4</a:t>
            </a:r>
            <a:r>
              <a:rPr lang="en-US" altLang="tr-TR" sz="1800" dirty="0">
                <a:solidFill>
                  <a:srgbClr val="DEF6F1"/>
                </a:solidFill>
              </a:rPr>
              <a:t>Cl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2</a:t>
            </a:r>
            <a:r>
              <a:rPr lang="en-US" altLang="tr-TR" sz="1800" dirty="0">
                <a:solidFill>
                  <a:srgbClr val="DEF6F1"/>
                </a:solidFill>
              </a:rPr>
              <a:t>]Cl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>
                <a:solidFill>
                  <a:srgbClr val="DEF6F1"/>
                </a:solidFill>
              </a:rPr>
              <a:t>[Co(NH</a:t>
            </a:r>
            <a:r>
              <a:rPr lang="en-US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)</a:t>
            </a:r>
            <a:r>
              <a:rPr lang="tr-TR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Cl</a:t>
            </a:r>
            <a:r>
              <a:rPr lang="tr-TR" altLang="tr-TR" sz="1800" baseline="-25000" dirty="0">
                <a:solidFill>
                  <a:srgbClr val="DEF6F1"/>
                </a:solidFill>
              </a:rPr>
              <a:t>3</a:t>
            </a:r>
            <a:r>
              <a:rPr lang="en-US" altLang="tr-TR" sz="1800" dirty="0">
                <a:solidFill>
                  <a:srgbClr val="DEF6F1"/>
                </a:solidFill>
              </a:rPr>
              <a:t>]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268948" y="5392739"/>
            <a:ext cx="3505200" cy="14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tr-TR" altLang="tr-TR" sz="1800" dirty="0" smtClean="0">
              <a:solidFill>
                <a:srgbClr val="DEF6F1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DEF6F1"/>
                </a:solidFill>
              </a:rPr>
              <a:t>3 </a:t>
            </a:r>
            <a:r>
              <a:rPr lang="en-US" altLang="tr-TR" sz="1800" dirty="0" err="1">
                <a:solidFill>
                  <a:srgbClr val="DEF6F1"/>
                </a:solidFill>
              </a:rPr>
              <a:t>mol</a:t>
            </a:r>
            <a:r>
              <a:rPr lang="en-US" altLang="tr-TR" sz="1800" dirty="0">
                <a:solidFill>
                  <a:srgbClr val="DEF6F1"/>
                </a:solidFill>
              </a:rPr>
              <a:t> AgCl </a:t>
            </a:r>
            <a:r>
              <a:rPr lang="tr-TR" altLang="tr-TR" sz="1800" dirty="0" smtClean="0">
                <a:solidFill>
                  <a:srgbClr val="DEF6F1"/>
                </a:solidFill>
              </a:rPr>
              <a:t>precipitated</a:t>
            </a:r>
            <a:endParaRPr lang="en-US" altLang="tr-TR" sz="1800" dirty="0">
              <a:solidFill>
                <a:srgbClr val="DEF6F1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DEF6F1"/>
                </a:solidFill>
              </a:rPr>
              <a:t>2 </a:t>
            </a:r>
            <a:r>
              <a:rPr lang="en-US" altLang="tr-TR" sz="1800" dirty="0" err="1">
                <a:solidFill>
                  <a:srgbClr val="DEF6F1"/>
                </a:solidFill>
              </a:rPr>
              <a:t>mol</a:t>
            </a:r>
            <a:r>
              <a:rPr lang="en-US" altLang="tr-TR" sz="1800" dirty="0">
                <a:solidFill>
                  <a:srgbClr val="DEF6F1"/>
                </a:solidFill>
              </a:rPr>
              <a:t> AgCl </a:t>
            </a:r>
            <a:r>
              <a:rPr lang="en-US" altLang="tr-TR" sz="1800" dirty="0" smtClean="0">
                <a:solidFill>
                  <a:srgbClr val="DEF6F1"/>
                </a:solidFill>
              </a:rPr>
              <a:t>precipitated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DEF6F1"/>
                </a:solidFill>
              </a:rPr>
              <a:t>1 </a:t>
            </a:r>
            <a:r>
              <a:rPr lang="en-US" altLang="tr-TR" sz="1800" dirty="0" err="1">
                <a:solidFill>
                  <a:srgbClr val="DEF6F1"/>
                </a:solidFill>
              </a:rPr>
              <a:t>mol</a:t>
            </a:r>
            <a:r>
              <a:rPr lang="en-US" altLang="tr-TR" sz="1800" dirty="0">
                <a:solidFill>
                  <a:srgbClr val="DEF6F1"/>
                </a:solidFill>
              </a:rPr>
              <a:t> AgCl </a:t>
            </a:r>
            <a:r>
              <a:rPr lang="en-US" altLang="tr-TR" sz="1800" dirty="0" smtClean="0">
                <a:solidFill>
                  <a:srgbClr val="DEF6F1"/>
                </a:solidFill>
              </a:rPr>
              <a:t>precipitated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With</a:t>
            </a:r>
            <a:r>
              <a:rPr lang="tr-TR" altLang="tr-TR" sz="1800" dirty="0" smtClean="0">
                <a:solidFill>
                  <a:srgbClr val="DEF6F1"/>
                </a:solidFill>
              </a:rPr>
              <a:t> </a:t>
            </a:r>
            <a:r>
              <a:rPr lang="en-US" altLang="tr-TR" sz="1800" dirty="0" smtClean="0">
                <a:solidFill>
                  <a:srgbClr val="DEF6F1"/>
                </a:solidFill>
              </a:rPr>
              <a:t>Ag</a:t>
            </a:r>
            <a:r>
              <a:rPr lang="tr-TR" altLang="tr-TR" sz="1800" dirty="0" smtClean="0">
                <a:solidFill>
                  <a:srgbClr val="DEF6F1"/>
                </a:solidFill>
              </a:rPr>
              <a:t>NO</a:t>
            </a:r>
            <a:r>
              <a:rPr lang="tr-TR" altLang="tr-TR" sz="1800" baseline="-25000" dirty="0" smtClean="0">
                <a:solidFill>
                  <a:srgbClr val="DEF6F1"/>
                </a:solidFill>
              </a:rPr>
              <a:t>3</a:t>
            </a:r>
            <a:r>
              <a:rPr lang="en-US" altLang="tr-TR" sz="1800" dirty="0" smtClean="0">
                <a:solidFill>
                  <a:srgbClr val="DEF6F1"/>
                </a:solidFill>
              </a:rPr>
              <a:t>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no</a:t>
            </a:r>
            <a:r>
              <a:rPr lang="tr-TR" altLang="tr-TR" sz="1800" dirty="0" smtClean="0">
                <a:solidFill>
                  <a:srgbClr val="DEF6F1"/>
                </a:solidFill>
              </a:rPr>
              <a:t> precipitated</a:t>
            </a:r>
            <a:endParaRPr lang="en-US" altLang="tr-TR" sz="1800" dirty="0">
              <a:solidFill>
                <a:srgbClr val="DEF6F1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941" y="887673"/>
            <a:ext cx="9554967" cy="433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6499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10966" y="514635"/>
            <a:ext cx="1081868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Werner rejected the formally pentavalent nitrogen in</a:t>
            </a:r>
            <a:r>
              <a:rPr lang="tr-TR" sz="2400" dirty="0" smtClean="0"/>
              <a:t> </a:t>
            </a:r>
            <a:r>
              <a:rPr lang="en-US" sz="2400" dirty="0" err="1" smtClean="0"/>
              <a:t>Blomstrands</a:t>
            </a:r>
            <a:r>
              <a:rPr lang="en-US" sz="2400" dirty="0" smtClean="0"/>
              <a:t> chain formulas and abandoned </a:t>
            </a:r>
            <a:r>
              <a:rPr lang="en-US" sz="2400" dirty="0" err="1" smtClean="0"/>
              <a:t>Kekuls</a:t>
            </a:r>
            <a:r>
              <a:rPr lang="en-US" sz="2400" dirty="0" smtClean="0"/>
              <a:t> concept of the fixed </a:t>
            </a:r>
            <a:r>
              <a:rPr lang="en-US" sz="2400" dirty="0" err="1" smtClean="0"/>
              <a:t>valency</a:t>
            </a:r>
            <a:r>
              <a:rPr lang="en-US" sz="2400" dirty="0" smtClean="0"/>
              <a:t> of a chemical element. Instead he</a:t>
            </a:r>
            <a:r>
              <a:rPr lang="tr-TR" sz="2400" dirty="0" smtClean="0"/>
              <a:t> </a:t>
            </a:r>
            <a:r>
              <a:rPr lang="en-US" sz="2400" dirty="0" smtClean="0"/>
              <a:t>introduced the concept of the coordination number as the</a:t>
            </a:r>
            <a:r>
              <a:rPr lang="tr-TR" sz="2400" dirty="0" smtClean="0"/>
              <a:t> </a:t>
            </a:r>
            <a:r>
              <a:rPr lang="en-US" sz="2400" dirty="0" smtClean="0"/>
              <a:t>number of groups around the central metal atom and assumed</a:t>
            </a:r>
            <a:r>
              <a:rPr lang="tr-TR" sz="2400" dirty="0" smtClean="0"/>
              <a:t> </a:t>
            </a:r>
            <a:r>
              <a:rPr lang="en-US" sz="2400" dirty="0" smtClean="0"/>
              <a:t>that ligands could be replaced by other groups. </a:t>
            </a:r>
            <a:endParaRPr lang="tr-TR" sz="2400" dirty="0" smtClean="0"/>
          </a:p>
          <a:p>
            <a:r>
              <a:rPr lang="en-US" sz="2400" dirty="0" smtClean="0"/>
              <a:t>The most</a:t>
            </a:r>
            <a:r>
              <a:rPr lang="tr-TR" sz="2400" dirty="0" smtClean="0"/>
              <a:t> </a:t>
            </a:r>
            <a:r>
              <a:rPr lang="en-US" sz="2400" dirty="0" smtClean="0"/>
              <a:t>frequent coordination numbers were six (octahedral, for</a:t>
            </a:r>
            <a:r>
              <a:rPr lang="tr-TR" sz="2400" dirty="0" smtClean="0"/>
              <a:t> </a:t>
            </a:r>
            <a:r>
              <a:rPr lang="en-US" sz="2400" dirty="0" smtClean="0"/>
              <a:t>example, Co</a:t>
            </a:r>
            <a:r>
              <a:rPr lang="tr-TR" sz="2400" dirty="0" smtClean="0"/>
              <a:t>(</a:t>
            </a:r>
            <a:r>
              <a:rPr lang="en-US" sz="2400" dirty="0" smtClean="0"/>
              <a:t>III) and four (square-planar, for example, Pt</a:t>
            </a:r>
            <a:r>
              <a:rPr lang="tr-TR" sz="2400" dirty="0" smtClean="0"/>
              <a:t>(</a:t>
            </a:r>
            <a:r>
              <a:rPr lang="en-US" sz="2400" dirty="0" smtClean="0"/>
              <a:t>II).</a:t>
            </a:r>
            <a:r>
              <a:rPr lang="tr-TR" sz="2400" dirty="0" smtClean="0"/>
              <a:t> </a:t>
            </a:r>
            <a:r>
              <a:rPr lang="en-US" sz="2400" dirty="0" smtClean="0"/>
              <a:t>With his remarkable </a:t>
            </a:r>
            <a:r>
              <a:rPr lang="en-US" sz="2400" dirty="0" err="1" smtClean="0"/>
              <a:t>stereochemical</a:t>
            </a:r>
            <a:r>
              <a:rPr lang="en-US" sz="2400" dirty="0" smtClean="0"/>
              <a:t> perception, he realized</a:t>
            </a:r>
            <a:r>
              <a:rPr lang="tr-TR" sz="2400" dirty="0" smtClean="0"/>
              <a:t> </a:t>
            </a:r>
            <a:r>
              <a:rPr lang="en-US" sz="2400" dirty="0" smtClean="0"/>
              <a:t>immediately that this arrangement must lead to stereoisomers.</a:t>
            </a:r>
            <a:endParaRPr lang="tr-TR" sz="2400" dirty="0" smtClean="0"/>
          </a:p>
          <a:p>
            <a:r>
              <a:rPr lang="en-US" sz="2400" dirty="0" smtClean="0"/>
              <a:t> Like </a:t>
            </a:r>
            <a:r>
              <a:rPr lang="en-US" sz="2400" dirty="0" err="1" smtClean="0"/>
              <a:t>vant</a:t>
            </a:r>
            <a:r>
              <a:rPr lang="en-US" sz="2400" dirty="0" smtClean="0"/>
              <a:t> Hoff, Werner used the method of isomer</a:t>
            </a:r>
            <a:r>
              <a:rPr lang="tr-TR" sz="2400" dirty="0" smtClean="0"/>
              <a:t> </a:t>
            </a:r>
            <a:r>
              <a:rPr lang="en-US" sz="2400" dirty="0" smtClean="0"/>
              <a:t>counting in order to predict new compounds </a:t>
            </a:r>
            <a:r>
              <a:rPr lang="tr-TR" sz="2400" dirty="0" smtClean="0"/>
              <a:t>. </a:t>
            </a:r>
            <a:r>
              <a:rPr lang="en-US" sz="2400" dirty="0" smtClean="0"/>
              <a:t>Consequently, he interpreted the </a:t>
            </a:r>
            <a:r>
              <a:rPr lang="en-US" sz="2400" dirty="0" err="1" smtClean="0"/>
              <a:t>croceo</a:t>
            </a:r>
            <a:r>
              <a:rPr lang="en-US" sz="2400" dirty="0" smtClean="0"/>
              <a:t> and </a:t>
            </a:r>
            <a:r>
              <a:rPr lang="en-US" sz="2400" dirty="0" err="1" smtClean="0"/>
              <a:t>violeo</a:t>
            </a:r>
            <a:r>
              <a:rPr lang="en-US" sz="2400" dirty="0" smtClean="0"/>
              <a:t> salts as cis</a:t>
            </a:r>
            <a:r>
              <a:rPr lang="tr-TR" sz="2400" dirty="0" smtClean="0"/>
              <a:t> </a:t>
            </a:r>
            <a:r>
              <a:rPr lang="en-US" sz="2400" dirty="0" smtClean="0"/>
              <a:t>and trans isomers of an octahedral complex. His new model</a:t>
            </a:r>
            <a:r>
              <a:rPr lang="tr-TR" sz="2400" dirty="0" smtClean="0"/>
              <a:t> </a:t>
            </a:r>
            <a:r>
              <a:rPr lang="en-US" sz="2400" dirty="0" smtClean="0"/>
              <a:t>explained the observation that the neutral [Co(NH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Cl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]</a:t>
            </a:r>
            <a:r>
              <a:rPr lang="tr-TR" sz="2400" dirty="0" smtClean="0"/>
              <a:t> c</a:t>
            </a:r>
            <a:r>
              <a:rPr lang="en-US" sz="2400" dirty="0" err="1" smtClean="0"/>
              <a:t>omplex</a:t>
            </a:r>
            <a:r>
              <a:rPr lang="en-US" sz="2400" dirty="0" smtClean="0"/>
              <a:t> did not form a precipitate upon treatment with silver</a:t>
            </a:r>
            <a:r>
              <a:rPr lang="tr-TR" sz="2400" dirty="0" smtClean="0"/>
              <a:t> </a:t>
            </a:r>
            <a:r>
              <a:rPr lang="en-US" sz="2400" dirty="0" smtClean="0"/>
              <a:t>ions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1053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1"/>
          <p:cNvSpPr>
            <a:spLocks noChangeArrowheads="1"/>
          </p:cNvSpPr>
          <p:nvPr/>
        </p:nvSpPr>
        <p:spPr bwMode="auto">
          <a:xfrm>
            <a:off x="5270500" y="1295400"/>
            <a:ext cx="1828800" cy="1828800"/>
          </a:xfrm>
          <a:prstGeom prst="bracketPair">
            <a:avLst>
              <a:gd name="adj" fmla="val 1713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100889" y="1219201"/>
            <a:ext cx="598539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n+/-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63535" y="4505325"/>
            <a:ext cx="6888722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0A251F"/>
                </a:solidFill>
              </a:rPr>
              <a:t>Central metal ion surrounded by ligands</a:t>
            </a:r>
          </a:p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tr-TR" sz="1800" dirty="0" smtClean="0">
              <a:solidFill>
                <a:srgbClr val="0A251F"/>
              </a:solidFill>
            </a:endParaRPr>
          </a:p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0A251F"/>
                </a:solidFill>
              </a:rPr>
              <a:t> </a:t>
            </a:r>
            <a:r>
              <a:rPr lang="en-US" altLang="tr-TR" sz="1800" dirty="0" err="1" smtClean="0">
                <a:solidFill>
                  <a:srgbClr val="0A251F"/>
                </a:solidFill>
              </a:rPr>
              <a:t>Ligants</a:t>
            </a:r>
            <a:r>
              <a:rPr lang="en-US" altLang="tr-TR" sz="1800" dirty="0" smtClean="0">
                <a:solidFill>
                  <a:srgbClr val="0A251F"/>
                </a:solidFill>
              </a:rPr>
              <a:t> donate two electrons to the d-orbital of the metal ion</a:t>
            </a:r>
          </a:p>
          <a:p>
            <a:pPr algn="ctr"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 dirty="0" smtClean="0">
                <a:solidFill>
                  <a:srgbClr val="0A251F"/>
                </a:solidFill>
              </a:rPr>
              <a:t> form a coordinated covalent bond</a:t>
            </a:r>
            <a:endParaRPr lang="tr-TR" altLang="tr-TR" sz="1800" dirty="0">
              <a:solidFill>
                <a:srgbClr val="0A251F"/>
              </a:solidFill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447800"/>
            <a:ext cx="157003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965575" y="3367089"/>
            <a:ext cx="118203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smtClean="0">
                <a:solidFill>
                  <a:srgbClr val="DEF6F1"/>
                </a:solidFill>
              </a:rPr>
              <a:t>Metal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ion</a:t>
            </a:r>
            <a:endParaRPr lang="tr-TR" altLang="tr-TR" sz="1800" dirty="0">
              <a:solidFill>
                <a:srgbClr val="DEF6F1"/>
              </a:solidFill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909889" y="1728789"/>
            <a:ext cx="989671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0A251F"/>
                </a:solidFill>
              </a:rPr>
              <a:t>ligands</a:t>
            </a:r>
            <a:endParaRPr lang="tr-TR" altLang="tr-TR" sz="1800" dirty="0">
              <a:solidFill>
                <a:srgbClr val="0A251F"/>
              </a:solidFill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7929564" y="381001"/>
            <a:ext cx="2990219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1800" dirty="0" err="1" smtClean="0">
                <a:solidFill>
                  <a:srgbClr val="DEF6F1"/>
                </a:solidFill>
              </a:rPr>
              <a:t>Charge</a:t>
            </a:r>
            <a:r>
              <a:rPr lang="tr-TR" altLang="tr-TR" sz="1800" dirty="0" smtClean="0">
                <a:solidFill>
                  <a:srgbClr val="DEF6F1"/>
                </a:solidFill>
              </a:rPr>
              <a:t> on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the</a:t>
            </a:r>
            <a:r>
              <a:rPr lang="tr-TR" altLang="tr-TR" sz="1800" dirty="0" smtClean="0">
                <a:solidFill>
                  <a:srgbClr val="DEF6F1"/>
                </a:solidFill>
              </a:rPr>
              <a:t> </a:t>
            </a:r>
            <a:r>
              <a:rPr lang="tr-TR" altLang="tr-TR" sz="1800" dirty="0" err="1" smtClean="0">
                <a:solidFill>
                  <a:srgbClr val="DEF6F1"/>
                </a:solidFill>
              </a:rPr>
              <a:t>complexes</a:t>
            </a:r>
            <a:endParaRPr lang="tr-TR" altLang="tr-TR" sz="1800" dirty="0">
              <a:solidFill>
                <a:srgbClr val="DEF6F1"/>
              </a:solidFill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 rot="660000">
            <a:off x="4430713" y="2003425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 rot="1320000">
            <a:off x="4421189" y="2100263"/>
            <a:ext cx="1074737" cy="184150"/>
          </a:xfrm>
          <a:prstGeom prst="rightArrow">
            <a:avLst>
              <a:gd name="adj1" fmla="val 50000"/>
              <a:gd name="adj2" fmla="val 145905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 rot="18900000">
            <a:off x="4824414" y="2857501"/>
            <a:ext cx="1400175" cy="176213"/>
          </a:xfrm>
          <a:prstGeom prst="rightArrow">
            <a:avLst>
              <a:gd name="adj1" fmla="val 50000"/>
              <a:gd name="adj2" fmla="val 198648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rot="20280000" flipH="1">
            <a:off x="7689850" y="1065213"/>
            <a:ext cx="1074738" cy="184150"/>
          </a:xfrm>
          <a:prstGeom prst="rightArrow">
            <a:avLst>
              <a:gd name="adj1" fmla="val 50000"/>
              <a:gd name="adj2" fmla="val 145905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16396" name="Group 12"/>
          <p:cNvGrpSpPr>
            <a:grpSpLocks/>
          </p:cNvGrpSpPr>
          <p:nvPr/>
        </p:nvGrpSpPr>
        <p:grpSpPr bwMode="auto">
          <a:xfrm>
            <a:off x="7458083" y="1700213"/>
            <a:ext cx="2744791" cy="2046288"/>
            <a:chOff x="3738" y="1071"/>
            <a:chExt cx="1729" cy="1289"/>
          </a:xfrm>
        </p:grpSpPr>
        <p:sp>
          <p:nvSpPr>
            <p:cNvPr id="16397" name="AutoShape 13"/>
            <p:cNvSpPr>
              <a:spLocks noChangeArrowheads="1"/>
            </p:cNvSpPr>
            <p:nvPr/>
          </p:nvSpPr>
          <p:spPr bwMode="auto">
            <a:xfrm>
              <a:off x="3738" y="1071"/>
              <a:ext cx="623" cy="575"/>
            </a:xfrm>
            <a:prstGeom prst="bracketPair">
              <a:avLst>
                <a:gd name="adj" fmla="val 17130"/>
              </a:avLst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6398" name="Oval 14"/>
            <p:cNvSpPr>
              <a:spLocks noChangeArrowheads="1"/>
            </p:cNvSpPr>
            <p:nvPr/>
          </p:nvSpPr>
          <p:spPr bwMode="auto">
            <a:xfrm>
              <a:off x="3842" y="1167"/>
              <a:ext cx="383" cy="383"/>
            </a:xfrm>
            <a:prstGeom prst="ellipse">
              <a:avLst/>
            </a:prstGeom>
            <a:gradFill rotWithShape="0">
              <a:gsLst>
                <a:gs pos="0">
                  <a:srgbClr val="FFDE07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3893" y="1263"/>
              <a:ext cx="367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en-US" altLang="tr-TR" sz="1800">
                  <a:solidFill>
                    <a:srgbClr val="000000"/>
                  </a:solidFill>
                </a:rPr>
                <a:t>X</a:t>
              </a:r>
              <a:r>
                <a:rPr lang="en-US" altLang="tr-TR" sz="2400" b="0" baseline="30000">
                  <a:solidFill>
                    <a:srgbClr val="000000"/>
                  </a:solidFill>
                </a:rPr>
                <a:t>+/-</a:t>
              </a:r>
            </a:p>
          </p:txBody>
        </p:sp>
        <p:sp>
          <p:nvSpPr>
            <p:cNvPr id="16400" name="Rectangle 16"/>
            <p:cNvSpPr>
              <a:spLocks noChangeArrowheads="1"/>
            </p:cNvSpPr>
            <p:nvPr/>
          </p:nvSpPr>
          <p:spPr bwMode="auto">
            <a:xfrm>
              <a:off x="4363" y="1455"/>
              <a:ext cx="203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en-US" altLang="tr-TR" sz="1800">
                  <a:solidFill>
                    <a:srgbClr val="DEF6F1"/>
                  </a:solidFill>
                </a:rPr>
                <a:t>n</a:t>
              </a:r>
            </a:p>
          </p:txBody>
        </p:sp>
        <p:sp>
          <p:nvSpPr>
            <p:cNvPr id="16401" name="AutoShape 17"/>
            <p:cNvSpPr>
              <a:spLocks noChangeArrowheads="1"/>
            </p:cNvSpPr>
            <p:nvPr/>
          </p:nvSpPr>
          <p:spPr bwMode="auto">
            <a:xfrm rot="2880000" flipH="1" flipV="1">
              <a:off x="3938" y="1830"/>
              <a:ext cx="676" cy="115"/>
            </a:xfrm>
            <a:prstGeom prst="rightArrow">
              <a:avLst>
                <a:gd name="adj1" fmla="val 50000"/>
                <a:gd name="adj2" fmla="val 146957"/>
              </a:avLst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>
              <a:off x="4537" y="2126"/>
              <a:ext cx="930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tr-TR" altLang="tr-TR" sz="1800" dirty="0" smtClean="0">
                  <a:solidFill>
                    <a:srgbClr val="0A251F"/>
                  </a:solidFill>
                </a:rPr>
                <a:t>Counter </a:t>
              </a:r>
              <a:r>
                <a:rPr lang="tr-TR" altLang="tr-TR" sz="1800" dirty="0" err="1" smtClean="0">
                  <a:solidFill>
                    <a:srgbClr val="0A251F"/>
                  </a:solidFill>
                </a:rPr>
                <a:t>ion</a:t>
              </a:r>
              <a:endParaRPr lang="tr-TR" altLang="tr-TR" sz="1800" dirty="0">
                <a:solidFill>
                  <a:srgbClr val="0A251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091656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082800" y="457200"/>
            <a:ext cx="1616446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[</a:t>
            </a:r>
            <a:r>
              <a:rPr lang="en-US" altLang="tr-TR" sz="1800">
                <a:solidFill>
                  <a:srgbClr val="0A251F"/>
                </a:solidFill>
              </a:rPr>
              <a:t>Co(NH</a:t>
            </a:r>
            <a:r>
              <a:rPr lang="en-US" altLang="tr-TR" sz="1800" baseline="-25000">
                <a:solidFill>
                  <a:srgbClr val="0A251F"/>
                </a:solidFill>
              </a:rPr>
              <a:t>3</a:t>
            </a:r>
            <a:r>
              <a:rPr lang="en-US" altLang="tr-TR" sz="1800">
                <a:solidFill>
                  <a:srgbClr val="0A251F"/>
                </a:solidFill>
              </a:rPr>
              <a:t>)</a:t>
            </a:r>
            <a:r>
              <a:rPr lang="en-US" altLang="tr-TR" sz="1800" baseline="-25000">
                <a:solidFill>
                  <a:srgbClr val="0A251F"/>
                </a:solidFill>
              </a:rPr>
              <a:t>6</a:t>
            </a:r>
            <a:r>
              <a:rPr lang="en-US" altLang="tr-TR" sz="1800">
                <a:solidFill>
                  <a:srgbClr val="0A251F"/>
                </a:solidFill>
              </a:rPr>
              <a:t>]Cl</a:t>
            </a:r>
            <a:r>
              <a:rPr lang="en-US" altLang="tr-TR" sz="1800" baseline="-25000">
                <a:solidFill>
                  <a:srgbClr val="0A251F"/>
                </a:solidFill>
              </a:rPr>
              <a:t>3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221288" y="457200"/>
            <a:ext cx="184727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0A251F"/>
                </a:solidFill>
              </a:rPr>
              <a:t>[Co(NH</a:t>
            </a:r>
            <a:r>
              <a:rPr lang="en-US" altLang="tr-TR" sz="1800" baseline="-25000">
                <a:solidFill>
                  <a:srgbClr val="0A251F"/>
                </a:solidFill>
              </a:rPr>
              <a:t>3</a:t>
            </a:r>
            <a:r>
              <a:rPr lang="en-US" altLang="tr-TR" sz="1800">
                <a:solidFill>
                  <a:srgbClr val="0A251F"/>
                </a:solidFill>
              </a:rPr>
              <a:t>)</a:t>
            </a:r>
            <a:r>
              <a:rPr lang="en-US" altLang="tr-TR" sz="1800" baseline="-25000">
                <a:solidFill>
                  <a:srgbClr val="0A251F"/>
                </a:solidFill>
              </a:rPr>
              <a:t>5</a:t>
            </a:r>
            <a:r>
              <a:rPr lang="en-US" altLang="tr-TR" sz="1800">
                <a:solidFill>
                  <a:srgbClr val="0A251F"/>
                </a:solidFill>
              </a:rPr>
              <a:t>Cl]Cl</a:t>
            </a:r>
            <a:r>
              <a:rPr lang="en-US" altLang="tr-TR" sz="1800" baseline="-25000">
                <a:solidFill>
                  <a:srgbClr val="0A251F"/>
                </a:solidFill>
              </a:rPr>
              <a:t>2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177213" y="457200"/>
            <a:ext cx="1847278" cy="51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0A251F"/>
                </a:solidFill>
              </a:rPr>
              <a:t>[Co(NH</a:t>
            </a:r>
            <a:r>
              <a:rPr lang="en-US" altLang="tr-TR" sz="1800" baseline="-25000">
                <a:solidFill>
                  <a:srgbClr val="0A251F"/>
                </a:solidFill>
              </a:rPr>
              <a:t>3</a:t>
            </a:r>
            <a:r>
              <a:rPr lang="en-US" altLang="tr-TR" sz="1800">
                <a:solidFill>
                  <a:srgbClr val="0A251F"/>
                </a:solidFill>
              </a:rPr>
              <a:t>)</a:t>
            </a:r>
            <a:r>
              <a:rPr lang="en-US" altLang="tr-TR" sz="1800" baseline="-25000">
                <a:solidFill>
                  <a:srgbClr val="0A251F"/>
                </a:solidFill>
              </a:rPr>
              <a:t>4</a:t>
            </a:r>
            <a:r>
              <a:rPr lang="en-US" altLang="tr-TR" sz="1800">
                <a:solidFill>
                  <a:srgbClr val="0A251F"/>
                </a:solidFill>
              </a:rPr>
              <a:t>Cl</a:t>
            </a:r>
            <a:r>
              <a:rPr lang="en-US" altLang="tr-TR" sz="1800" baseline="-25000">
                <a:solidFill>
                  <a:srgbClr val="0A251F"/>
                </a:solidFill>
              </a:rPr>
              <a:t>2</a:t>
            </a:r>
            <a:r>
              <a:rPr lang="en-US" altLang="tr-TR" sz="1800">
                <a:solidFill>
                  <a:srgbClr val="0A251F"/>
                </a:solidFill>
              </a:rPr>
              <a:t>]Cl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1525588"/>
            <a:ext cx="155575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1447800"/>
            <a:ext cx="15430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157003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905000" y="1219200"/>
            <a:ext cx="1828800" cy="1828800"/>
          </a:xfrm>
          <a:prstGeom prst="bracketPair">
            <a:avLst>
              <a:gd name="adj" fmla="val 1713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270500" y="1295400"/>
            <a:ext cx="1828800" cy="1828800"/>
          </a:xfrm>
          <a:prstGeom prst="bracketPair">
            <a:avLst>
              <a:gd name="adj" fmla="val 1713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8382000" y="1219200"/>
            <a:ext cx="1828800" cy="1828800"/>
          </a:xfrm>
          <a:prstGeom prst="bracketPair">
            <a:avLst>
              <a:gd name="adj" fmla="val 1713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3735389" y="1219200"/>
            <a:ext cx="4413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3+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7100889" y="1219200"/>
            <a:ext cx="4413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2+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0199689" y="1157288"/>
            <a:ext cx="31432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+</a:t>
            </a:r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22860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27432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32004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4" name="Oval 16"/>
          <p:cNvSpPr>
            <a:spLocks noChangeArrowheads="1"/>
          </p:cNvSpPr>
          <p:nvPr/>
        </p:nvSpPr>
        <p:spPr bwMode="auto">
          <a:xfrm>
            <a:off x="57912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62484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9144000" y="3352800"/>
            <a:ext cx="304800" cy="304800"/>
          </a:xfrm>
          <a:prstGeom prst="ellipse">
            <a:avLst/>
          </a:prstGeom>
          <a:gradFill rotWithShape="0">
            <a:gsLst>
              <a:gs pos="0">
                <a:srgbClr val="FFDE07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3276600" y="5788025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70265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808413" y="457201"/>
            <a:ext cx="4251975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2000" b="0" dirty="0" err="1" smtClean="0">
                <a:solidFill>
                  <a:srgbClr val="DEF6F1"/>
                </a:solidFill>
              </a:rPr>
              <a:t>Representaion</a:t>
            </a:r>
            <a:r>
              <a:rPr lang="tr-TR" altLang="tr-TR" sz="2000" b="0" dirty="0" smtClean="0">
                <a:solidFill>
                  <a:srgbClr val="DEF6F1"/>
                </a:solidFill>
              </a:rPr>
              <a:t> of </a:t>
            </a:r>
            <a:r>
              <a:rPr lang="tr-TR" altLang="tr-TR" sz="2000" b="0" dirty="0" err="1" smtClean="0">
                <a:solidFill>
                  <a:srgbClr val="DEF6F1"/>
                </a:solidFill>
              </a:rPr>
              <a:t>valencies</a:t>
            </a:r>
            <a:endParaRPr lang="tr-TR" altLang="tr-TR" sz="2000" b="0" dirty="0" smtClean="0">
              <a:solidFill>
                <a:srgbClr val="DEF6F1"/>
              </a:solidFill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tr-TR" altLang="tr-TR" sz="2000" b="0" dirty="0" err="1" smtClean="0">
                <a:solidFill>
                  <a:srgbClr val="DEF6F1"/>
                </a:solidFill>
              </a:rPr>
              <a:t>Primary</a:t>
            </a:r>
            <a:r>
              <a:rPr lang="tr-TR" altLang="tr-TR" sz="2000" b="0" dirty="0" smtClean="0">
                <a:solidFill>
                  <a:srgbClr val="DEF6F1"/>
                </a:solidFill>
              </a:rPr>
              <a:t> </a:t>
            </a:r>
            <a:r>
              <a:rPr lang="tr-TR" altLang="tr-TR" sz="2000" b="0" dirty="0" err="1" smtClean="0">
                <a:solidFill>
                  <a:srgbClr val="DEF6F1"/>
                </a:solidFill>
              </a:rPr>
              <a:t>valency</a:t>
            </a:r>
            <a:r>
              <a:rPr lang="tr-TR" altLang="tr-TR" sz="2000" b="0" dirty="0" smtClean="0">
                <a:solidFill>
                  <a:srgbClr val="DEF6F1"/>
                </a:solidFill>
              </a:rPr>
              <a:t>, </a:t>
            </a:r>
            <a:r>
              <a:rPr lang="tr-TR" altLang="tr-TR" sz="2000" b="0" dirty="0" err="1" smtClean="0">
                <a:solidFill>
                  <a:srgbClr val="DEF6F1"/>
                </a:solidFill>
              </a:rPr>
              <a:t>secondary</a:t>
            </a:r>
            <a:r>
              <a:rPr lang="tr-TR" altLang="tr-TR" sz="2000" b="0" dirty="0" smtClean="0">
                <a:solidFill>
                  <a:srgbClr val="DEF6F1"/>
                </a:solidFill>
              </a:rPr>
              <a:t> </a:t>
            </a:r>
            <a:r>
              <a:rPr lang="tr-TR" altLang="tr-TR" sz="2000" b="0" dirty="0" err="1" smtClean="0">
                <a:solidFill>
                  <a:srgbClr val="DEF6F1"/>
                </a:solidFill>
              </a:rPr>
              <a:t>valency</a:t>
            </a:r>
            <a:endParaRPr lang="tr-TR" altLang="tr-TR" sz="2000" b="0" dirty="0">
              <a:solidFill>
                <a:srgbClr val="DEF6F1"/>
              </a:solidFill>
            </a:endParaRPr>
          </a:p>
        </p:txBody>
      </p:sp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3713163" y="3592514"/>
            <a:ext cx="1136650" cy="1349375"/>
          </a:xfrm>
          <a:prstGeom prst="ellipse">
            <a:avLst/>
          </a:prstGeom>
          <a:noFill/>
          <a:ln w="76320" cap="sq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146425" y="4083051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716339" y="4230689"/>
            <a:ext cx="369887" cy="1587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4454525" y="4230689"/>
            <a:ext cx="446088" cy="1587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4271964" y="3563938"/>
            <a:ext cx="1587" cy="463550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4457700" y="4270375"/>
            <a:ext cx="412750" cy="292100"/>
            <a:chOff x="1848" y="2690"/>
            <a:chExt cx="260" cy="184"/>
          </a:xfrm>
        </p:grpSpPr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 rot="18120000">
              <a:off x="1955" y="2661"/>
              <a:ext cx="63" cy="244"/>
            </a:xfrm>
            <a:prstGeom prst="triangle">
              <a:avLst>
                <a:gd name="adj" fmla="val 0"/>
              </a:avLst>
            </a:prstGeom>
            <a:solidFill>
              <a:srgbClr val="DEF6F1"/>
            </a:solidFill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 flipV="1">
              <a:off x="1847" y="2727"/>
              <a:ext cx="246" cy="112"/>
            </a:xfrm>
            <a:prstGeom prst="line">
              <a:avLst/>
            </a:prstGeom>
            <a:noFill/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879850" y="3201989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4926013" y="4083051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OH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922713" y="5006976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252788" y="3729039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4856163" y="4464051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OH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</a:p>
        </p:txBody>
      </p:sp>
      <p:sp>
        <p:nvSpPr>
          <p:cNvPr id="19471" name="Oval 15"/>
          <p:cNvSpPr>
            <a:spLocks noChangeArrowheads="1"/>
          </p:cNvSpPr>
          <p:nvPr/>
        </p:nvSpPr>
        <p:spPr bwMode="auto">
          <a:xfrm>
            <a:off x="3111500" y="3054351"/>
            <a:ext cx="2363788" cy="2359025"/>
          </a:xfrm>
          <a:prstGeom prst="ellipse">
            <a:avLst/>
          </a:prstGeom>
          <a:noFill/>
          <a:ln w="76320" cap="sq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3741738" y="3979863"/>
            <a:ext cx="379412" cy="158750"/>
          </a:xfrm>
          <a:prstGeom prst="line">
            <a:avLst/>
          </a:prstGeom>
          <a:noFill/>
          <a:ln w="38160" cap="sq">
            <a:solidFill>
              <a:srgbClr val="DEF6F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V="1">
            <a:off x="4289425" y="4433889"/>
            <a:ext cx="1588" cy="522287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4048126" y="3997325"/>
            <a:ext cx="468313" cy="471488"/>
          </a:xfrm>
          <a:prstGeom prst="ellipse">
            <a:avLst/>
          </a:prstGeom>
          <a:gradFill rotWithShape="0">
            <a:gsLst>
              <a:gs pos="0">
                <a:srgbClr val="CC98CC"/>
              </a:gs>
              <a:gs pos="100000">
                <a:srgbClr val="80008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4027488" y="4114801"/>
            <a:ext cx="622584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600" b="0">
                <a:solidFill>
                  <a:srgbClr val="000000"/>
                </a:solidFill>
              </a:rPr>
              <a:t>Mn</a:t>
            </a:r>
            <a:r>
              <a:rPr lang="en-US" altLang="tr-TR" sz="1600" b="0" baseline="30000">
                <a:solidFill>
                  <a:srgbClr val="000000"/>
                </a:solidFill>
              </a:rPr>
              <a:t>2+</a:t>
            </a: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3044826" y="2986088"/>
            <a:ext cx="2474913" cy="2493962"/>
          </a:xfrm>
          <a:prstGeom prst="ellipse">
            <a:avLst/>
          </a:prstGeom>
          <a:noFill/>
          <a:ln w="76320" cap="sq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2509839" y="2514600"/>
            <a:ext cx="3544887" cy="3505200"/>
          </a:xfrm>
          <a:prstGeom prst="ellipse">
            <a:avLst/>
          </a:prstGeom>
          <a:noFill/>
          <a:ln w="76320" cap="sq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5400676" y="3054351"/>
            <a:ext cx="736397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SO</a:t>
            </a:r>
            <a:r>
              <a:rPr lang="en-US" altLang="tr-TR" sz="1800" baseline="-25000">
                <a:solidFill>
                  <a:srgbClr val="DEF6F1"/>
                </a:solidFill>
              </a:rPr>
              <a:t>4</a:t>
            </a:r>
            <a:r>
              <a:rPr lang="en-US" altLang="tr-TR" sz="1800" baseline="30000">
                <a:solidFill>
                  <a:srgbClr val="DEF6F1"/>
                </a:solidFill>
              </a:rPr>
              <a:t>2-</a:t>
            </a: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7323138" y="4586289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8455025" y="3683001"/>
            <a:ext cx="1588" cy="434975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19481" name="Group 25"/>
          <p:cNvGrpSpPr>
            <a:grpSpLocks/>
          </p:cNvGrpSpPr>
          <p:nvPr/>
        </p:nvGrpSpPr>
        <p:grpSpPr bwMode="auto">
          <a:xfrm>
            <a:off x="8640763" y="4340225"/>
            <a:ext cx="404812" cy="285750"/>
            <a:chOff x="4483" y="2734"/>
            <a:chExt cx="255" cy="180"/>
          </a:xfrm>
        </p:grpSpPr>
        <p:sp>
          <p:nvSpPr>
            <p:cNvPr id="19482" name="AutoShape 26"/>
            <p:cNvSpPr>
              <a:spLocks noChangeArrowheads="1"/>
            </p:cNvSpPr>
            <p:nvPr/>
          </p:nvSpPr>
          <p:spPr bwMode="auto">
            <a:xfrm rot="18120000">
              <a:off x="4590" y="2704"/>
              <a:ext cx="60" cy="240"/>
            </a:xfrm>
            <a:prstGeom prst="triangle">
              <a:avLst>
                <a:gd name="adj" fmla="val 0"/>
              </a:avLst>
            </a:prstGeom>
            <a:solidFill>
              <a:srgbClr val="DEF6F1"/>
            </a:solidFill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9483" name="Line 27"/>
            <p:cNvSpPr>
              <a:spLocks noChangeShapeType="1"/>
            </p:cNvSpPr>
            <p:nvPr/>
          </p:nvSpPr>
          <p:spPr bwMode="auto">
            <a:xfrm flipH="1" flipV="1">
              <a:off x="4482" y="2769"/>
              <a:ext cx="243" cy="111"/>
            </a:xfrm>
            <a:prstGeom prst="line">
              <a:avLst/>
            </a:prstGeom>
            <a:noFill/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8067675" y="3344864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9059863" y="3810001"/>
            <a:ext cx="77967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OSO</a:t>
            </a:r>
            <a:r>
              <a:rPr lang="en-US" altLang="tr-TR" sz="1800" baseline="-25000">
                <a:solidFill>
                  <a:srgbClr val="DEF6F1"/>
                </a:solidFill>
              </a:rPr>
              <a:t>3</a:t>
            </a: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8107363" y="5035551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7446963" y="3836989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  <a:r>
              <a:rPr lang="en-US" altLang="tr-TR" sz="1800">
                <a:solidFill>
                  <a:srgbClr val="DEF6F1"/>
                </a:solidFill>
              </a:rPr>
              <a:t>O</a:t>
            </a:r>
          </a:p>
        </p:txBody>
      </p:sp>
      <p:sp>
        <p:nvSpPr>
          <p:cNvPr id="19488" name="Rectangle 32"/>
          <p:cNvSpPr>
            <a:spLocks noChangeArrowheads="1"/>
          </p:cNvSpPr>
          <p:nvPr/>
        </p:nvSpPr>
        <p:spPr bwMode="auto">
          <a:xfrm>
            <a:off x="9032875" y="4525964"/>
            <a:ext cx="612966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800">
                <a:solidFill>
                  <a:srgbClr val="DEF6F1"/>
                </a:solidFill>
              </a:rPr>
              <a:t>OH</a:t>
            </a:r>
            <a:r>
              <a:rPr lang="en-US" altLang="tr-TR" sz="1800" baseline="-25000">
                <a:solidFill>
                  <a:srgbClr val="DEF6F1"/>
                </a:solidFill>
              </a:rPr>
              <a:t>2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7931150" y="4067176"/>
            <a:ext cx="374650" cy="157163"/>
          </a:xfrm>
          <a:prstGeom prst="line">
            <a:avLst/>
          </a:prstGeom>
          <a:noFill/>
          <a:ln w="38160" cap="sq">
            <a:solidFill>
              <a:srgbClr val="DEF6F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 flipV="1">
            <a:off x="8472489" y="4498975"/>
            <a:ext cx="1587" cy="488950"/>
          </a:xfrm>
          <a:prstGeom prst="line">
            <a:avLst/>
          </a:prstGeom>
          <a:noFill/>
          <a:ln w="2844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91" name="Oval 35"/>
          <p:cNvSpPr>
            <a:spLocks noChangeArrowheads="1"/>
          </p:cNvSpPr>
          <p:nvPr/>
        </p:nvSpPr>
        <p:spPr bwMode="auto">
          <a:xfrm>
            <a:off x="8232775" y="4089401"/>
            <a:ext cx="465138" cy="442913"/>
          </a:xfrm>
          <a:prstGeom prst="ellipse">
            <a:avLst/>
          </a:prstGeom>
          <a:gradFill rotWithShape="0">
            <a:gsLst>
              <a:gs pos="0">
                <a:srgbClr val="CC98CC"/>
              </a:gs>
              <a:gs pos="100000">
                <a:srgbClr val="800080"/>
              </a:gs>
            </a:gsLst>
            <a:path path="shape">
              <a:fillToRect l="50000" t="50000" r="50000" b="50000"/>
            </a:path>
          </a:gradFill>
          <a:ln w="6480" cap="sq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8193088" y="4178301"/>
            <a:ext cx="622584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1600" b="0">
                <a:solidFill>
                  <a:srgbClr val="000000"/>
                </a:solidFill>
              </a:rPr>
              <a:t>Mn</a:t>
            </a:r>
            <a:r>
              <a:rPr lang="en-US" altLang="tr-TR" sz="1600" b="0" baseline="30000">
                <a:solidFill>
                  <a:srgbClr val="000000"/>
                </a:solidFill>
              </a:rPr>
              <a:t>2+</a:t>
            </a:r>
          </a:p>
        </p:txBody>
      </p:sp>
      <p:sp>
        <p:nvSpPr>
          <p:cNvPr id="19493" name="AutoShape 37"/>
          <p:cNvSpPr>
            <a:spLocks noChangeArrowheads="1"/>
          </p:cNvSpPr>
          <p:nvPr/>
        </p:nvSpPr>
        <p:spPr bwMode="auto">
          <a:xfrm>
            <a:off x="7313614" y="3200400"/>
            <a:ext cx="2516187" cy="2209800"/>
          </a:xfrm>
          <a:prstGeom prst="bracketPair">
            <a:avLst>
              <a:gd name="adj" fmla="val 17130"/>
            </a:avLst>
          </a:prstGeom>
          <a:noFill/>
          <a:ln w="6480" cap="sq">
            <a:solidFill>
              <a:srgbClr val="DEF6F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9494" name="Rectangle 38"/>
          <p:cNvSpPr>
            <a:spLocks noChangeArrowheads="1"/>
          </p:cNvSpPr>
          <p:nvPr/>
        </p:nvSpPr>
        <p:spPr bwMode="auto">
          <a:xfrm>
            <a:off x="2762250" y="1600200"/>
            <a:ext cx="248848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2400">
                <a:solidFill>
                  <a:srgbClr val="DEF6F1"/>
                </a:solidFill>
              </a:rPr>
              <a:t>[Mn(OH</a:t>
            </a:r>
            <a:r>
              <a:rPr lang="en-US" altLang="tr-TR" sz="2400" baseline="-25000">
                <a:solidFill>
                  <a:srgbClr val="DEF6F1"/>
                </a:solidFill>
              </a:rPr>
              <a:t>2</a:t>
            </a:r>
            <a:r>
              <a:rPr lang="en-US" altLang="tr-TR" sz="2400">
                <a:solidFill>
                  <a:srgbClr val="DEF6F1"/>
                </a:solidFill>
              </a:rPr>
              <a:t>)</a:t>
            </a:r>
            <a:r>
              <a:rPr lang="en-US" altLang="tr-TR" sz="2400" baseline="-25000">
                <a:solidFill>
                  <a:srgbClr val="DEF6F1"/>
                </a:solidFill>
              </a:rPr>
              <a:t>6</a:t>
            </a:r>
            <a:r>
              <a:rPr lang="en-US" altLang="tr-TR" sz="2400">
                <a:solidFill>
                  <a:srgbClr val="DEF6F1"/>
                </a:solidFill>
              </a:rPr>
              <a:t>][SO</a:t>
            </a:r>
            <a:r>
              <a:rPr lang="en-US" altLang="tr-TR" sz="2400" baseline="-25000">
                <a:solidFill>
                  <a:srgbClr val="DEF6F1"/>
                </a:solidFill>
              </a:rPr>
              <a:t>4</a:t>
            </a:r>
            <a:r>
              <a:rPr lang="en-US" altLang="tr-TR" sz="2400">
                <a:solidFill>
                  <a:srgbClr val="DEF6F1"/>
                </a:solidFill>
              </a:rPr>
              <a:t>]</a:t>
            </a: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7791450" y="1527175"/>
            <a:ext cx="248848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8000" b="1">
                <a:solidFill>
                  <a:srgbClr val="B82B04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tr-TR" sz="2400">
                <a:solidFill>
                  <a:srgbClr val="DEF6F1"/>
                </a:solidFill>
              </a:rPr>
              <a:t>[Mn(OH</a:t>
            </a:r>
            <a:r>
              <a:rPr lang="en-US" altLang="tr-TR" sz="2400" baseline="-25000">
                <a:solidFill>
                  <a:srgbClr val="DEF6F1"/>
                </a:solidFill>
              </a:rPr>
              <a:t>2</a:t>
            </a:r>
            <a:r>
              <a:rPr lang="en-US" altLang="tr-TR" sz="2400">
                <a:solidFill>
                  <a:srgbClr val="DEF6F1"/>
                </a:solidFill>
              </a:rPr>
              <a:t>)</a:t>
            </a:r>
            <a:r>
              <a:rPr lang="en-US" altLang="tr-TR" sz="2400" baseline="-25000">
                <a:solidFill>
                  <a:srgbClr val="DEF6F1"/>
                </a:solidFill>
              </a:rPr>
              <a:t>5</a:t>
            </a:r>
            <a:r>
              <a:rPr lang="en-US" altLang="tr-TR" sz="2400">
                <a:solidFill>
                  <a:srgbClr val="DEF6F1"/>
                </a:solidFill>
              </a:rPr>
              <a:t>(SO</a:t>
            </a:r>
            <a:r>
              <a:rPr lang="en-US" altLang="tr-TR" sz="2400" baseline="-25000">
                <a:solidFill>
                  <a:srgbClr val="DEF6F1"/>
                </a:solidFill>
              </a:rPr>
              <a:t>4</a:t>
            </a:r>
            <a:r>
              <a:rPr lang="en-US" altLang="tr-TR" sz="2400">
                <a:solidFill>
                  <a:srgbClr val="DEF6F1"/>
                </a:solidFill>
              </a:rPr>
              <a:t>)]</a:t>
            </a:r>
          </a:p>
        </p:txBody>
      </p:sp>
      <p:grpSp>
        <p:nvGrpSpPr>
          <p:cNvPr id="19496" name="Group 40"/>
          <p:cNvGrpSpPr>
            <a:grpSpLocks/>
          </p:cNvGrpSpPr>
          <p:nvPr/>
        </p:nvGrpSpPr>
        <p:grpSpPr bwMode="auto">
          <a:xfrm>
            <a:off x="7851775" y="4400550"/>
            <a:ext cx="406400" cy="285750"/>
            <a:chOff x="3986" y="2772"/>
            <a:chExt cx="256" cy="180"/>
          </a:xfrm>
        </p:grpSpPr>
        <p:sp>
          <p:nvSpPr>
            <p:cNvPr id="19497" name="AutoShape 41"/>
            <p:cNvSpPr>
              <a:spLocks noChangeArrowheads="1"/>
            </p:cNvSpPr>
            <p:nvPr/>
          </p:nvSpPr>
          <p:spPr bwMode="auto">
            <a:xfrm rot="3480000" flipH="1">
              <a:off x="4073" y="2742"/>
              <a:ext cx="60" cy="240"/>
            </a:xfrm>
            <a:prstGeom prst="triangle">
              <a:avLst>
                <a:gd name="adj" fmla="val 0"/>
              </a:avLst>
            </a:prstGeom>
            <a:solidFill>
              <a:srgbClr val="DEF6F1"/>
            </a:solidFill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9498" name="Line 42"/>
            <p:cNvSpPr>
              <a:spLocks noChangeShapeType="1"/>
            </p:cNvSpPr>
            <p:nvPr/>
          </p:nvSpPr>
          <p:spPr bwMode="auto">
            <a:xfrm flipV="1">
              <a:off x="4001" y="2807"/>
              <a:ext cx="241" cy="111"/>
            </a:xfrm>
            <a:prstGeom prst="line">
              <a:avLst/>
            </a:prstGeom>
            <a:noFill/>
            <a:ln w="2844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19499" name="Line 43"/>
          <p:cNvSpPr>
            <a:spLocks noChangeShapeType="1"/>
          </p:cNvSpPr>
          <p:nvPr/>
        </p:nvSpPr>
        <p:spPr bwMode="auto">
          <a:xfrm flipH="1">
            <a:off x="8675689" y="4040188"/>
            <a:ext cx="377825" cy="158750"/>
          </a:xfrm>
          <a:prstGeom prst="line">
            <a:avLst/>
          </a:prstGeom>
          <a:noFill/>
          <a:ln w="38160" cap="sq">
            <a:solidFill>
              <a:srgbClr val="DEF6F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tr-TR" sz="8000" b="1">
              <a:solidFill>
                <a:srgbClr val="FFFFFF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grpSp>
        <p:nvGrpSpPr>
          <p:cNvPr id="19500" name="Group 44"/>
          <p:cNvGrpSpPr>
            <a:grpSpLocks/>
          </p:cNvGrpSpPr>
          <p:nvPr/>
        </p:nvGrpSpPr>
        <p:grpSpPr bwMode="auto">
          <a:xfrm>
            <a:off x="5938837" y="2449513"/>
            <a:ext cx="4800600" cy="1435100"/>
            <a:chOff x="2781" y="1543"/>
            <a:chExt cx="3024" cy="904"/>
          </a:xfrm>
        </p:grpSpPr>
        <p:sp>
          <p:nvSpPr>
            <p:cNvPr id="19501" name="Rectangle 45"/>
            <p:cNvSpPr>
              <a:spLocks noChangeArrowheads="1"/>
            </p:cNvSpPr>
            <p:nvPr/>
          </p:nvSpPr>
          <p:spPr bwMode="auto">
            <a:xfrm>
              <a:off x="2792" y="1543"/>
              <a:ext cx="1229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tr-TR" altLang="tr-TR" sz="1800" dirty="0" err="1" smtClean="0">
                  <a:solidFill>
                    <a:srgbClr val="DEF6F1"/>
                  </a:solidFill>
                </a:rPr>
                <a:t>Primary</a:t>
              </a:r>
              <a:r>
                <a:rPr lang="tr-TR" altLang="tr-TR" sz="1800" dirty="0" smtClean="0">
                  <a:solidFill>
                    <a:srgbClr val="DEF6F1"/>
                  </a:solidFill>
                </a:rPr>
                <a:t> </a:t>
              </a:r>
              <a:r>
                <a:rPr lang="tr-TR" altLang="tr-TR" sz="1800" dirty="0" err="1" smtClean="0">
                  <a:solidFill>
                    <a:srgbClr val="DEF6F1"/>
                  </a:solidFill>
                </a:rPr>
                <a:t>valency</a:t>
              </a:r>
              <a:endParaRPr lang="tr-TR" altLang="tr-TR" sz="1800" dirty="0">
                <a:solidFill>
                  <a:srgbClr val="DEF6F1"/>
                </a:solidFill>
              </a:endParaRPr>
            </a:p>
          </p:txBody>
        </p:sp>
        <p:sp>
          <p:nvSpPr>
            <p:cNvPr id="19502" name="Rectangle 46"/>
            <p:cNvSpPr>
              <a:spLocks noChangeArrowheads="1"/>
            </p:cNvSpPr>
            <p:nvPr/>
          </p:nvSpPr>
          <p:spPr bwMode="auto">
            <a:xfrm>
              <a:off x="5262" y="1968"/>
              <a:ext cx="543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8000" b="1">
                  <a:solidFill>
                    <a:srgbClr val="B82B04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</a:pPr>
              <a:r>
                <a:rPr lang="en-US" altLang="tr-TR" sz="1800">
                  <a:solidFill>
                    <a:srgbClr val="DEF6F1"/>
                  </a:solidFill>
                </a:rPr>
                <a:t>ligand</a:t>
              </a:r>
            </a:p>
          </p:txBody>
        </p:sp>
        <p:sp>
          <p:nvSpPr>
            <p:cNvPr id="19503" name="AutoShape 47"/>
            <p:cNvSpPr>
              <a:spLocks noChangeArrowheads="1"/>
            </p:cNvSpPr>
            <p:nvPr/>
          </p:nvSpPr>
          <p:spPr bwMode="auto">
            <a:xfrm rot="9180000" flipH="1">
              <a:off x="2781" y="1741"/>
              <a:ext cx="329" cy="239"/>
            </a:xfrm>
            <a:prstGeom prst="leftArrow">
              <a:avLst>
                <a:gd name="adj1" fmla="val 50000"/>
                <a:gd name="adj2" fmla="val 34414"/>
              </a:avLst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19504" name="AutoShape 48"/>
            <p:cNvSpPr>
              <a:spLocks noChangeArrowheads="1"/>
            </p:cNvSpPr>
            <p:nvPr/>
          </p:nvSpPr>
          <p:spPr bwMode="auto">
            <a:xfrm rot="9180000" flipH="1">
              <a:off x="5040" y="2208"/>
              <a:ext cx="329" cy="239"/>
            </a:xfrm>
            <a:prstGeom prst="leftArrow">
              <a:avLst>
                <a:gd name="adj1" fmla="val 50000"/>
                <a:gd name="adj2" fmla="val 34414"/>
              </a:avLst>
            </a:prstGeom>
            <a:noFill/>
            <a:ln w="6480" cap="sq">
              <a:solidFill>
                <a:srgbClr val="DEF6F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tr-TR" sz="8000" b="1"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288956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2" y="304800"/>
            <a:ext cx="2644738" cy="3022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6325" y="3965825"/>
            <a:ext cx="8541945" cy="269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82719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 Temas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eması">
      <a:majorFont>
        <a:latin typeface="Times New Roman"/>
        <a:ea typeface="Noto Sans CJK SC"/>
        <a:cs typeface="Noto Sans CJK SC"/>
      </a:majorFont>
      <a:minorFont>
        <a:latin typeface="Times New Roman"/>
        <a:ea typeface="Noto Sans CJK SC"/>
        <a:cs typeface="Noto Sans CJK S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8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tr-TR" sz="8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ffice Temas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eması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eması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igantlar">
  <a:themeElements>
    <a:clrScheme name="ligantla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igantlar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gradFill rotWithShape="0">
                <a:gsLst>
                  <a:gs pos="0">
                    <a:srgbClr val="FFDE07"/>
                  </a:gs>
                  <a:gs pos="50000">
                    <a:schemeClr val="bg1"/>
                  </a:gs>
                  <a:gs pos="100000">
                    <a:srgbClr val="FFDE07"/>
                  </a:gs>
                </a:gsLst>
                <a:lin ang="5400000" scaled="1"/>
              </a:gra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ligantl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antl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antl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775</Words>
  <Application>Microsoft Office PowerPoint</Application>
  <PresentationFormat>Geniş ekran</PresentationFormat>
  <Paragraphs>185</Paragraphs>
  <Slides>16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12</vt:i4>
      </vt:variant>
      <vt:variant>
        <vt:lpstr>Tema</vt:lpstr>
      </vt:variant>
      <vt:variant>
        <vt:i4>3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32" baseType="lpstr">
      <vt:lpstr>SimSun</vt:lpstr>
      <vt:lpstr>Arial</vt:lpstr>
      <vt:lpstr>Calibri</vt:lpstr>
      <vt:lpstr>Calibri Light</vt:lpstr>
      <vt:lpstr>Cambria Math</vt:lpstr>
      <vt:lpstr>Comic Sans MS</vt:lpstr>
      <vt:lpstr>Monotype Sorts</vt:lpstr>
      <vt:lpstr>Noto Sans CJK SC</vt:lpstr>
      <vt:lpstr>Symbol</vt:lpstr>
      <vt:lpstr>Times</vt:lpstr>
      <vt:lpstr>Times New Roman</vt:lpstr>
      <vt:lpstr>Wingdings</vt:lpstr>
      <vt:lpstr>Office Teması</vt:lpstr>
      <vt:lpstr>1_Office Teması</vt:lpstr>
      <vt:lpstr>ligantlar</vt:lpstr>
      <vt:lpstr>ChemSketch</vt:lpstr>
      <vt:lpstr>PART 3  Theory of Coordination Compounds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Ligands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Coordination Compounds</dc:title>
  <dc:creator>nuracar54@outlook.com</dc:creator>
  <cp:lastModifiedBy>nuracar54@outlook.com</cp:lastModifiedBy>
  <cp:revision>25</cp:revision>
  <dcterms:created xsi:type="dcterms:W3CDTF">2020-10-20T21:09:26Z</dcterms:created>
  <dcterms:modified xsi:type="dcterms:W3CDTF">2020-11-11T14:17:28Z</dcterms:modified>
</cp:coreProperties>
</file>