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9" r:id="rId5"/>
    <p:sldId id="261" r:id="rId6"/>
    <p:sldId id="263" r:id="rId7"/>
    <p:sldId id="271" r:id="rId8"/>
    <p:sldId id="272" r:id="rId9"/>
    <p:sldId id="258" r:id="rId10"/>
    <p:sldId id="257" r:id="rId11"/>
    <p:sldId id="262" r:id="rId12"/>
    <p:sldId id="264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00FF99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8" autoAdjust="0"/>
    <p:restoredTop sz="94660"/>
  </p:normalViewPr>
  <p:slideViewPr>
    <p:cSldViewPr>
      <p:cViewPr varScale="1">
        <p:scale>
          <a:sx n="103" d="100"/>
          <a:sy n="103" d="100"/>
        </p:scale>
        <p:origin x="4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ma.org.t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3039095"/>
            <a:ext cx="7772400" cy="1470025"/>
          </a:xfrm>
        </p:spPr>
        <p:txBody>
          <a:bodyPr/>
          <a:lstStyle/>
          <a:p>
            <a:r>
              <a:rPr lang="tr-TR" dirty="0" smtClean="0"/>
              <a:t>TOPLUMA HİZMET UYGULAMALARI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273706" y="4797152"/>
            <a:ext cx="6400800" cy="838944"/>
          </a:xfrm>
        </p:spPr>
        <p:txBody>
          <a:bodyPr/>
          <a:lstStyle/>
          <a:p>
            <a:endParaRPr lang="tr-T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https://upload.wikimedia.org/wikipedia/tr/thumb/5/5f/Ankara_%C3%9Cniversitesi_logosu.png/480px-Ankara_%C3%9Cniversitesi_logos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276872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osae.education.ankara.edu.tr/wp-content/blogs.dir/275/files/osae/1176363232ebf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5287"/>
            <a:ext cx="2460597" cy="2369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4.5. Öğretmen Adaylarının Görev, Yetki ve Sorumlulukları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3136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4.5.1.</a:t>
            </a:r>
            <a:r>
              <a:rPr lang="tr-TR" sz="2400" dirty="0" smtClean="0"/>
              <a:t> Öğretim elemanı ile işbirliği yaparak dönem boyunca yapacağı etkinlikleri haftalara göre planlayan bir </a:t>
            </a:r>
            <a:r>
              <a:rPr lang="tr-TR" sz="2400" b="1" dirty="0" smtClean="0"/>
              <a:t>çalışma takvimi </a:t>
            </a:r>
            <a:r>
              <a:rPr lang="tr-TR" sz="2400" dirty="0" smtClean="0"/>
              <a:t>hazırlamak.</a:t>
            </a:r>
          </a:p>
          <a:p>
            <a:pPr>
              <a:buNone/>
            </a:pPr>
            <a:r>
              <a:rPr lang="tr-TR" sz="2400" dirty="0" smtClean="0"/>
              <a:t> </a:t>
            </a:r>
          </a:p>
          <a:p>
            <a:r>
              <a:rPr lang="tr-TR" sz="2400" b="1" dirty="0" smtClean="0"/>
              <a:t>4.5.2.</a:t>
            </a:r>
            <a:r>
              <a:rPr lang="tr-TR" sz="2400" dirty="0" smtClean="0"/>
              <a:t> Topluma hizmet uygulamalarıyla ilgili çalışmaların gerekli, faydalı olacağını ve kendisinin yetişmesine katkı sağlayacağını düşünerek çalışmalarını </a:t>
            </a:r>
            <a:r>
              <a:rPr lang="tr-TR" sz="2400" b="1" dirty="0" smtClean="0"/>
              <a:t>titizlikle yürütmek</a:t>
            </a:r>
            <a:r>
              <a:rPr lang="tr-TR" sz="2400" dirty="0" smtClean="0"/>
              <a:t>.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b="1" dirty="0" smtClean="0"/>
              <a:t>4.5.3.</a:t>
            </a:r>
            <a:r>
              <a:rPr lang="tr-TR" sz="2400" dirty="0" smtClean="0"/>
              <a:t> Etkinlikleri yürüttüğü </a:t>
            </a:r>
            <a:r>
              <a:rPr lang="tr-TR" sz="2400" b="1" dirty="0" smtClean="0"/>
              <a:t>kurumun kurallarına uygun davranmak</a:t>
            </a:r>
            <a:r>
              <a:rPr lang="tr-TR" sz="2400" dirty="0" smtClean="0"/>
              <a:t>, kurumun işleyişini olumsuz yönde etkileyecek her türlü tutum ve davranıştan kaçınmak.</a:t>
            </a:r>
          </a:p>
          <a:p>
            <a:pPr>
              <a:buNone/>
            </a:pPr>
            <a:r>
              <a:rPr lang="tr-TR" sz="2400" dirty="0" smtClean="0"/>
              <a:t> </a:t>
            </a:r>
          </a:p>
          <a:p>
            <a:pPr>
              <a:buNone/>
            </a:pPr>
            <a:endParaRPr lang="tr-TR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4.5. Öğretmen Adaylarının Görev, Yetki ve Sorumlulukları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4.5.4.</a:t>
            </a:r>
            <a:r>
              <a:rPr lang="tr-TR" dirty="0" smtClean="0"/>
              <a:t> Giyim kuşamında ve genel hareketlerinde eğitim </a:t>
            </a:r>
            <a:r>
              <a:rPr lang="tr-TR" b="1" dirty="0" smtClean="0"/>
              <a:t>fakültesini en iyi şekilde temsil edecek </a:t>
            </a:r>
            <a:r>
              <a:rPr lang="tr-TR" dirty="0" smtClean="0"/>
              <a:t>tarzda davranmak.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b="1" dirty="0" smtClean="0"/>
              <a:t>4.5.5.</a:t>
            </a:r>
            <a:r>
              <a:rPr lang="tr-TR" dirty="0" smtClean="0"/>
              <a:t> Öğretim elemanı tarafından yapılan çalışmalar ve öneriler doğrultusunda çalışmaları yürütmek, çalışmalarının </a:t>
            </a:r>
            <a:r>
              <a:rPr lang="tr-TR" b="1" dirty="0" smtClean="0"/>
              <a:t>her aşamasında öğretim elemanını bilgilendirmek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4.5.6.</a:t>
            </a:r>
            <a:r>
              <a:rPr lang="tr-TR" dirty="0" smtClean="0"/>
              <a:t> Elde ettiği </a:t>
            </a:r>
            <a:r>
              <a:rPr lang="tr-TR" b="1" dirty="0" smtClean="0"/>
              <a:t>sonuçları diğer arkadaşlarına da sunmak</a:t>
            </a:r>
            <a:r>
              <a:rPr lang="tr-TR" dirty="0" smtClean="0"/>
              <a:t>, böylece bilgi paylaşımına katkı sağlamak.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4.5.7.</a:t>
            </a:r>
            <a:r>
              <a:rPr lang="tr-TR" dirty="0" smtClean="0"/>
              <a:t> Etkinlikler sonucunda hazırlayacağı </a:t>
            </a:r>
            <a:r>
              <a:rPr lang="tr-TR" b="1" dirty="0" smtClean="0"/>
              <a:t>raporu öğretim elemanına sunmak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971600" y="908720"/>
            <a:ext cx="36724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800" dirty="0" smtClean="0"/>
              <a:t>İnsan, </a:t>
            </a:r>
            <a:r>
              <a:rPr lang="tr-TR" sz="4800" dirty="0"/>
              <a:t>t</a:t>
            </a:r>
            <a:r>
              <a:rPr lang="tr-TR" sz="4800" dirty="0" smtClean="0"/>
              <a:t>opluma </a:t>
            </a:r>
            <a:r>
              <a:rPr lang="tr-TR" sz="4800" dirty="0"/>
              <a:t>hizmet etmeden ölmeye </a:t>
            </a:r>
            <a:r>
              <a:rPr lang="tr-TR" sz="4800" dirty="0" smtClean="0"/>
              <a:t>utanmalıdır</a:t>
            </a:r>
            <a:r>
              <a:rPr lang="tr-TR" sz="4800" dirty="0" smtClean="0"/>
              <a:t>. İsmail Hakkı Tonguç</a:t>
            </a:r>
          </a:p>
          <a:p>
            <a:endParaRPr lang="tr-TR" sz="4800" dirty="0"/>
          </a:p>
        </p:txBody>
      </p:sp>
      <p:pic>
        <p:nvPicPr>
          <p:cNvPr id="1026" name="Picture 2" descr="http://torekitabi.com/images/2/2e/%C4%B0smail_Hakk%C4%B1_Tongu%C3%A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268760"/>
            <a:ext cx="2527548" cy="402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09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dirty="0" smtClean="0"/>
              <a:t>THU nasıl ortaya çıktı?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r>
              <a:rPr lang="tr-TR" sz="2400" dirty="0"/>
              <a:t>2006 yılında </a:t>
            </a:r>
            <a:r>
              <a:rPr lang="tr-TR" sz="2400" b="1" dirty="0"/>
              <a:t>Ankara Üniversitesi Eğitim Bilimleri Fakültesi</a:t>
            </a:r>
            <a:r>
              <a:rPr lang="tr-TR" sz="2400" dirty="0"/>
              <a:t>’nde </a:t>
            </a:r>
            <a:endParaRPr lang="tr-TR" sz="2400" dirty="0" smtClean="0"/>
          </a:p>
          <a:p>
            <a:r>
              <a:rPr lang="tr-TR" sz="2400" dirty="0" smtClean="0"/>
              <a:t>çeşitli </a:t>
            </a:r>
            <a:r>
              <a:rPr lang="tr-TR" sz="2400" dirty="0"/>
              <a:t>üniversitelerin dekan, dekan yardımcıları, öğretim elemanları, UNICEF, AÇEV, TEMA, TEV, TEGV gibi kurumların temsilcileri, MEB yetkilileri, çeşitli sivil toplum kuruluşlarının üyeleri ve sendikaların temsilcilerinin oluşturduğu katılımcı grubu ile gerçekleştirilen </a:t>
            </a:r>
            <a:endParaRPr lang="tr-TR" sz="2400" dirty="0" smtClean="0"/>
          </a:p>
          <a:p>
            <a:r>
              <a:rPr lang="tr-TR" sz="2400" dirty="0" smtClean="0"/>
              <a:t>“</a:t>
            </a:r>
            <a:r>
              <a:rPr lang="tr-TR" sz="2400" b="1" dirty="0"/>
              <a:t>Eğitim Bilimleri Bakış Açısıyla Eğitim Fakülteleri ve Topluma Hizmet İşlevi</a:t>
            </a:r>
            <a:r>
              <a:rPr lang="tr-TR" sz="2400" dirty="0"/>
              <a:t>” adı ile yapılan çalıştayın sonuç bildirgesi ile </a:t>
            </a:r>
            <a:endParaRPr lang="tr-TR" sz="2400" dirty="0" smtClean="0"/>
          </a:p>
          <a:p>
            <a:r>
              <a:rPr lang="tr-TR" sz="2400" dirty="0" smtClean="0"/>
              <a:t>“</a:t>
            </a:r>
            <a:r>
              <a:rPr lang="tr-TR" sz="2400" b="1" dirty="0"/>
              <a:t>Topluma Hizmet Uygulamaları</a:t>
            </a:r>
            <a:r>
              <a:rPr lang="tr-TR" sz="2400" dirty="0"/>
              <a:t>” bağlamında eğitim fakültelerinin programlarında yapılması gereken değişiklikler gerekçelendirilmiş ve “Topluma Hizmet Uygulamaları” dersinin temeli atılmıştır.</a:t>
            </a:r>
          </a:p>
        </p:txBody>
      </p:sp>
    </p:spTree>
    <p:extLst>
      <p:ext uri="{BB962C8B-B14F-4D97-AF65-F5344CB8AC3E}">
        <p14:creationId xmlns:p14="http://schemas.microsoft.com/office/powerpoint/2010/main" val="416024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51520" y="1196752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624840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Acer, D.,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Şen, M.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Ergül, A. (2012).Okulöncesi öğretmen adaylarının “Topluma Hizmet Uygulamaları” dersi ile bu uygulamalara ilişkin görüşlerinin  incelenmesi.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Ankara Üniversitesi Eğitim Bilimleri Fakültesi Dergisi, 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45(2),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sayfa 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205-229.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marR="62484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 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marR="624840" algn="just"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Dinçer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Ç., Ergül, A., Şen, M.</a:t>
            </a:r>
            <a:r>
              <a:rPr lang="tr-TR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 Çabuk, B. (2011). Bir topluma hizmet uygulaması örneği: “Haydi Kavram Oyuncaklarıyla Oynayalım”. </a:t>
            </a:r>
            <a:r>
              <a:rPr lang="tr-TR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Kastamonu Üniversitesi Kastamonu Eğitim Fakültesi Dergisi,</a:t>
            </a:r>
            <a:r>
              <a:rPr lang="tr-T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19 (2), sayfa 19-38.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4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634082"/>
          </a:xfrm>
        </p:spPr>
        <p:txBody>
          <a:bodyPr>
            <a:normAutofit/>
          </a:bodyPr>
          <a:lstStyle/>
          <a:p>
            <a:r>
              <a:rPr lang="tr-TR" sz="2000" b="1" i="1" dirty="0" smtClean="0">
                <a:latin typeface="Cambria" panose="02040503050406030204" pitchFamily="18" charset="0"/>
              </a:rPr>
              <a:t>TOPLUMA HİZMET UYGULAMALARI DERSİ KOORDİNASYON </a:t>
            </a:r>
            <a:r>
              <a:rPr lang="tr-TR" sz="2000" b="1" i="1" dirty="0">
                <a:latin typeface="Cambria" panose="02040503050406030204" pitchFamily="18" charset="0"/>
              </a:rPr>
              <a:t>Ş</a:t>
            </a:r>
            <a:r>
              <a:rPr lang="tr-TR" sz="2000" b="1" i="1" dirty="0" smtClean="0">
                <a:latin typeface="Cambria" panose="02040503050406030204" pitchFamily="18" charset="0"/>
              </a:rPr>
              <a:t>EMASI</a:t>
            </a:r>
            <a:endParaRPr lang="tr-TR" sz="2000" b="1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top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72218"/>
            <a:ext cx="5472608" cy="6329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ETKİNLİKLERİN YÜRÜTÜLEBİLECEĞİ BAZI KURUM VE KURULUŞLAR</a:t>
            </a:r>
            <a:endParaRPr lang="tr-TR" sz="20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323528" y="836712"/>
            <a:ext cx="4040188" cy="5328592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Resmi ve özel okullar, özellikle zihinsel engelliler okulu, görme engelliler okulu, işitme engelliler okulu, yatılı ilköğretim bölge okulları, birleştirilmiş sınıfları olan köy okulları,</a:t>
            </a:r>
          </a:p>
          <a:p>
            <a:pPr lvl="0"/>
            <a:r>
              <a:rPr lang="tr-TR" dirty="0" smtClean="0"/>
              <a:t>Resmi ve özel hastaneler,</a:t>
            </a:r>
          </a:p>
          <a:p>
            <a:pPr lvl="0"/>
            <a:r>
              <a:rPr lang="tr-TR" dirty="0" smtClean="0"/>
              <a:t>Çocuk Esirgeme Kurumu'na bağlı merkezler, yetiştirme yurtları,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4008" y="836712"/>
            <a:ext cx="4041775" cy="5112568"/>
          </a:xfrm>
        </p:spPr>
        <p:txBody>
          <a:bodyPr>
            <a:normAutofit/>
          </a:bodyPr>
          <a:lstStyle/>
          <a:p>
            <a:pPr lvl="0"/>
            <a:r>
              <a:rPr lang="tr-TR" dirty="0" smtClean="0"/>
              <a:t>Kamu yararına çalışan dernekler ve vakıflar (Kızılay, Yeşilay, Verem Savaş Derneği, TEMA, Türk Silahlı Kuvvetlerini Güçlendirme Vakfı vb. gibi),</a:t>
            </a:r>
          </a:p>
          <a:p>
            <a:pPr lvl="0"/>
            <a:r>
              <a:rPr lang="tr-TR" dirty="0" smtClean="0"/>
              <a:t>Cezaevleri ve çocuk ıslahevleri,</a:t>
            </a:r>
          </a:p>
          <a:p>
            <a:pPr lvl="0"/>
            <a:r>
              <a:rPr lang="tr-TR" dirty="0" smtClean="0"/>
              <a:t>Hayvan barınakları,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/>
              <a:t>ETKİNLİKLERİN YÜRÜTÜLEBİLECEĞİ BAZI KURUM VE KURULUŞLAR</a:t>
            </a:r>
            <a:endParaRPr lang="tr-TR" sz="360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3951288"/>
          </a:xfrm>
        </p:spPr>
        <p:txBody>
          <a:bodyPr/>
          <a:lstStyle/>
          <a:p>
            <a:pPr lvl="0"/>
            <a:r>
              <a:rPr lang="tr-TR" sz="2800" dirty="0"/>
              <a:t>Müzeler, ören yerleri,</a:t>
            </a:r>
          </a:p>
          <a:p>
            <a:pPr lvl="0"/>
            <a:r>
              <a:rPr lang="tr-TR" sz="2800" dirty="0"/>
              <a:t>Galeriler ve kütüphaneler,</a:t>
            </a:r>
          </a:p>
          <a:p>
            <a:pPr lvl="0"/>
            <a:r>
              <a:rPr lang="tr-TR" sz="2800" dirty="0"/>
              <a:t>Belediyelere bağlı birimler,</a:t>
            </a:r>
          </a:p>
          <a:p>
            <a:pPr lvl="0"/>
            <a:r>
              <a:rPr lang="tr-TR" sz="2800" dirty="0"/>
              <a:t>Aşevi, huzurevi gibi sosyal hizmet alanları,</a:t>
            </a:r>
          </a:p>
          <a:p>
            <a:pPr lvl="0"/>
            <a:r>
              <a:rPr lang="tr-TR" sz="2800" dirty="0" smtClean="0"/>
              <a:t>Üniversite</a:t>
            </a:r>
            <a:endParaRPr lang="tr-TR" sz="28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3951288"/>
          </a:xfrm>
        </p:spPr>
        <p:txBody>
          <a:bodyPr/>
          <a:lstStyle/>
          <a:p>
            <a:pPr lvl="0"/>
            <a:r>
              <a:rPr lang="tr-TR" sz="2800" dirty="0"/>
              <a:t>Meslek odaları,</a:t>
            </a:r>
          </a:p>
          <a:p>
            <a:pPr lvl="0"/>
            <a:r>
              <a:rPr lang="tr-TR" sz="2800" dirty="0"/>
              <a:t>Organize sanayi bölgesi ve sanayi,</a:t>
            </a:r>
          </a:p>
          <a:p>
            <a:pPr lvl="0"/>
            <a:r>
              <a:rPr lang="tr-TR" sz="2800" dirty="0"/>
              <a:t>Muhtarlıklar,</a:t>
            </a:r>
          </a:p>
          <a:p>
            <a:pPr lvl="0"/>
            <a:r>
              <a:rPr lang="tr-TR" sz="2800" dirty="0"/>
              <a:t>Okul aile birlikleri … vb.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23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760640"/>
          </a:xfrm>
        </p:spPr>
        <p:txBody>
          <a:bodyPr>
            <a:normAutofit fontScale="77500" lnSpcReduction="20000"/>
          </a:bodyPr>
          <a:lstStyle/>
          <a:p>
            <a:r>
              <a:rPr lang="tr-TR" i="1" dirty="0"/>
              <a:t>Projenin Adı: </a:t>
            </a:r>
            <a:r>
              <a:rPr lang="tr-TR" dirty="0"/>
              <a:t>Homofobi ve Transfobiye Son!</a:t>
            </a:r>
          </a:p>
          <a:p>
            <a:pPr marL="0" indent="0">
              <a:buNone/>
            </a:pPr>
            <a:r>
              <a:rPr lang="tr-TR" i="1" dirty="0"/>
              <a:t>Amacı: </a:t>
            </a:r>
            <a:r>
              <a:rPr lang="tr-TR" dirty="0"/>
              <a:t>Ankara </a:t>
            </a:r>
            <a:r>
              <a:rPr lang="tr-TR" dirty="0" smtClean="0"/>
              <a:t>Üniversitesi </a:t>
            </a:r>
            <a:r>
              <a:rPr lang="tr-TR" dirty="0"/>
              <a:t>Cebeci </a:t>
            </a:r>
            <a:r>
              <a:rPr lang="tr-TR" dirty="0" smtClean="0"/>
              <a:t>yerleşkesinde </a:t>
            </a:r>
            <a:r>
              <a:rPr lang="tr-TR" dirty="0"/>
              <a:t>yer alan </a:t>
            </a:r>
            <a:r>
              <a:rPr lang="tr-TR" dirty="0" smtClean="0"/>
              <a:t>fakültelerde öğrenim gören öğrencilerin </a:t>
            </a:r>
            <a:r>
              <a:rPr lang="tr-TR" dirty="0"/>
              <a:t>ve diğer bireylerin </a:t>
            </a:r>
            <a:r>
              <a:rPr lang="tr-TR" dirty="0" smtClean="0"/>
              <a:t>Homofobi </a:t>
            </a:r>
            <a:r>
              <a:rPr lang="tr-TR" dirty="0"/>
              <a:t>ve </a:t>
            </a:r>
            <a:r>
              <a:rPr lang="tr-TR" dirty="0" err="1" smtClean="0"/>
              <a:t>Transfobi</a:t>
            </a:r>
            <a:r>
              <a:rPr lang="tr-TR" dirty="0" smtClean="0"/>
              <a:t> hakkında </a:t>
            </a:r>
            <a:r>
              <a:rPr lang="tr-TR" dirty="0"/>
              <a:t>bilgi sahibi olmalarını ve farkındalık kazanmalarını sağlamak.</a:t>
            </a:r>
          </a:p>
          <a:p>
            <a:pPr marL="0" indent="0">
              <a:buNone/>
            </a:pPr>
            <a:r>
              <a:rPr lang="it-IT" i="1" dirty="0" smtClean="0"/>
              <a:t>Gercekle</a:t>
            </a:r>
            <a:r>
              <a:rPr lang="tr-TR" i="1" dirty="0" smtClean="0"/>
              <a:t>ş</a:t>
            </a:r>
            <a:r>
              <a:rPr lang="it-IT" i="1" dirty="0" smtClean="0"/>
              <a:t>tirildiği </a:t>
            </a:r>
            <a:r>
              <a:rPr lang="it-IT" i="1" dirty="0"/>
              <a:t>Yer: </a:t>
            </a:r>
            <a:r>
              <a:rPr lang="it-IT" dirty="0"/>
              <a:t>Ankara </a:t>
            </a:r>
            <a:r>
              <a:rPr lang="tr-TR" dirty="0" smtClean="0"/>
              <a:t>Ü</a:t>
            </a:r>
            <a:r>
              <a:rPr lang="it-IT" dirty="0" smtClean="0"/>
              <a:t>niversitesi </a:t>
            </a:r>
            <a:r>
              <a:rPr lang="it-IT" dirty="0"/>
              <a:t>Cebeci </a:t>
            </a:r>
            <a:r>
              <a:rPr lang="tr-TR" dirty="0" smtClean="0"/>
              <a:t>y</a:t>
            </a:r>
            <a:r>
              <a:rPr lang="it-IT" dirty="0" smtClean="0"/>
              <a:t>erle</a:t>
            </a:r>
            <a:r>
              <a:rPr lang="tr-TR" dirty="0" smtClean="0"/>
              <a:t>ş</a:t>
            </a:r>
            <a:r>
              <a:rPr lang="it-IT" dirty="0" smtClean="0"/>
              <a:t>kesi</a:t>
            </a:r>
            <a:endParaRPr lang="tr-TR" dirty="0" smtClean="0"/>
          </a:p>
          <a:p>
            <a:pPr marL="0" indent="0">
              <a:buNone/>
            </a:pPr>
            <a:r>
              <a:rPr lang="tr-TR" i="1" dirty="0"/>
              <a:t>Neler Yapıldı</a:t>
            </a:r>
            <a:r>
              <a:rPr lang="tr-TR" i="1" dirty="0" smtClean="0"/>
              <a:t>?</a:t>
            </a:r>
          </a:p>
          <a:p>
            <a:r>
              <a:rPr lang="tr-TR" dirty="0" smtClean="0"/>
              <a:t>Konuyla </a:t>
            </a:r>
            <a:r>
              <a:rPr lang="tr-TR" dirty="0"/>
              <a:t>ilgili </a:t>
            </a:r>
            <a:r>
              <a:rPr lang="tr-TR" dirty="0" smtClean="0"/>
              <a:t>broşür </a:t>
            </a:r>
            <a:r>
              <a:rPr lang="tr-TR" dirty="0"/>
              <a:t>hazırlama ve dağıtımı, </a:t>
            </a:r>
            <a:endParaRPr lang="tr-TR" dirty="0" smtClean="0"/>
          </a:p>
          <a:p>
            <a:r>
              <a:rPr lang="tr-TR" dirty="0" smtClean="0"/>
              <a:t>Kaos GL Derneği üyeleri </a:t>
            </a:r>
            <a:r>
              <a:rPr lang="tr-TR" dirty="0"/>
              <a:t>ile </a:t>
            </a:r>
            <a:r>
              <a:rPr lang="tr-TR" dirty="0" smtClean="0"/>
              <a:t>söyleşi düzenlenmesi, </a:t>
            </a:r>
          </a:p>
          <a:p>
            <a:r>
              <a:rPr lang="tr-TR" dirty="0" smtClean="0"/>
              <a:t>Eğitim </a:t>
            </a:r>
            <a:r>
              <a:rPr lang="tr-TR" dirty="0"/>
              <a:t>Bilimleri </a:t>
            </a:r>
            <a:r>
              <a:rPr lang="tr-TR" dirty="0" smtClean="0"/>
              <a:t>Fakültesi kantininde </a:t>
            </a:r>
            <a:r>
              <a:rPr lang="tr-TR" dirty="0"/>
              <a:t>konuyla ilgili yayınların bir stant </a:t>
            </a:r>
            <a:r>
              <a:rPr lang="tr-TR" dirty="0" smtClean="0"/>
              <a:t>açılarak paylaşımı, </a:t>
            </a:r>
          </a:p>
          <a:p>
            <a:r>
              <a:rPr lang="tr-TR" dirty="0" smtClean="0"/>
              <a:t>konuyla ilgili </a:t>
            </a:r>
            <a:r>
              <a:rPr lang="tr-TR" dirty="0"/>
              <a:t>film </a:t>
            </a:r>
            <a:r>
              <a:rPr lang="tr-TR" dirty="0" smtClean="0"/>
              <a:t>gösterimi, </a:t>
            </a:r>
          </a:p>
          <a:p>
            <a:r>
              <a:rPr lang="tr-TR" dirty="0" smtClean="0"/>
              <a:t>açık </a:t>
            </a:r>
            <a:r>
              <a:rPr lang="tr-TR" dirty="0"/>
              <a:t>pano asılarak </a:t>
            </a:r>
            <a:r>
              <a:rPr lang="tr-TR" dirty="0" smtClean="0"/>
              <a:t>görüşlerin </a:t>
            </a:r>
            <a:r>
              <a:rPr lang="tr-TR" dirty="0"/>
              <a:t>toplanması, </a:t>
            </a:r>
            <a:endParaRPr lang="tr-TR" dirty="0" smtClean="0"/>
          </a:p>
          <a:p>
            <a:r>
              <a:rPr lang="tr-TR" dirty="0" smtClean="0"/>
              <a:t>Eğitim Bilimleri Fakültesi </a:t>
            </a:r>
            <a:r>
              <a:rPr lang="tr-TR" dirty="0"/>
              <a:t>kantin </a:t>
            </a:r>
            <a:r>
              <a:rPr lang="tr-TR" dirty="0" smtClean="0"/>
              <a:t>bahçesinde </a:t>
            </a:r>
            <a:r>
              <a:rPr lang="tr-TR" dirty="0"/>
              <a:t>dilek ağacının hazırlanması </a:t>
            </a:r>
            <a:r>
              <a:rPr lang="tr-TR" dirty="0" smtClean="0"/>
              <a:t>çalışmaları yapılmıştır.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823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/>
          <a:lstStyle/>
          <a:p>
            <a:r>
              <a:rPr lang="tr-TR" sz="2400" dirty="0" smtClean="0"/>
              <a:t>Çocuk İstismarı ve İhmalini Önleme Derneği </a:t>
            </a:r>
          </a:p>
          <a:p>
            <a:r>
              <a:rPr lang="tr-TR" sz="2400" dirty="0" smtClean="0"/>
              <a:t>TOVAK-Türkiye </a:t>
            </a:r>
            <a:r>
              <a:rPr lang="tr-TR" sz="2400" dirty="0"/>
              <a:t>Toplum Hizmetleri Vakfı </a:t>
            </a:r>
            <a:endParaRPr lang="tr-TR" sz="2400" dirty="0" smtClean="0"/>
          </a:p>
          <a:p>
            <a:r>
              <a:rPr lang="tr-TR" sz="2400" dirty="0" smtClean="0"/>
              <a:t>TGEV-</a:t>
            </a:r>
            <a:r>
              <a:rPr lang="tr-TR" sz="2400" dirty="0"/>
              <a:t>Türkiye Eğitim Gönüllüleri </a:t>
            </a:r>
            <a:r>
              <a:rPr lang="tr-TR" sz="2400" dirty="0" smtClean="0"/>
              <a:t>Vakfı</a:t>
            </a:r>
          </a:p>
          <a:p>
            <a:r>
              <a:rPr lang="tr-TR" sz="2400" dirty="0" smtClean="0"/>
              <a:t>İLKYAR- İlköğretim Okullarına Yardım Vakfı</a:t>
            </a:r>
          </a:p>
          <a:p>
            <a:r>
              <a:rPr lang="tr-TR" sz="2400" dirty="0" smtClean="0"/>
              <a:t>TEMA- </a:t>
            </a:r>
            <a:r>
              <a:rPr lang="tr-TR" sz="2400" dirty="0"/>
              <a:t>Türkiye Erozyonla Mücadele Ağaçlandırma ve Doğal Varlıkları </a:t>
            </a:r>
            <a:r>
              <a:rPr lang="tr-TR" sz="2400" dirty="0" smtClean="0"/>
              <a:t>Koruma Vakfı </a:t>
            </a:r>
          </a:p>
          <a:p>
            <a:r>
              <a:rPr lang="tr-TR" sz="2400" dirty="0" smtClean="0"/>
              <a:t>WWF-Türkiye </a:t>
            </a:r>
            <a:r>
              <a:rPr lang="tr-TR" sz="2400" dirty="0"/>
              <a:t>Doğal Hayatı Koruma Vakfı  </a:t>
            </a:r>
            <a:endParaRPr lang="tr-TR" sz="2400" dirty="0" smtClean="0"/>
          </a:p>
          <a:p>
            <a:r>
              <a:rPr lang="tr-TR" sz="2400" dirty="0"/>
              <a:t>AKUT Arama Kurtarma </a:t>
            </a:r>
            <a:r>
              <a:rPr lang="tr-TR" sz="2400" dirty="0" smtClean="0"/>
              <a:t>Derneği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tr-TR" u="sng" dirty="0"/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</a:endParaRPr>
          </a:p>
          <a:p>
            <a:endParaRPr lang="tr-TR" u="sng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72581"/>
              </p:ext>
            </p:extLst>
          </p:nvPr>
        </p:nvGraphicFramePr>
        <p:xfrm>
          <a:off x="457200" y="4581128"/>
          <a:ext cx="8229600" cy="3048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tr-TR" sz="1000" u="sng" dirty="0"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/>
                      </a:r>
                      <a:br>
                        <a:rPr lang="tr-TR" sz="1000" u="sng" dirty="0"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</a:br>
                      <a:endParaRPr lang="tr-TR" sz="10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442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Topluma Hizmet Uygulamaları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Topluma hizmet uygulamaları dersi öğretmen adaylarına, </a:t>
            </a:r>
          </a:p>
          <a:p>
            <a:pPr>
              <a:buNone/>
            </a:pPr>
            <a:r>
              <a:rPr lang="tr-TR" b="1" dirty="0" smtClean="0">
                <a:solidFill>
                  <a:srgbClr val="00B050"/>
                </a:solidFill>
              </a:rPr>
              <a:t>toplumsal sorumluluk </a:t>
            </a:r>
            <a:r>
              <a:rPr lang="tr-TR" dirty="0" smtClean="0"/>
              <a:t>bilincini kuramsal ve uygulamalı olarak kazandırma ve uygulama sırasında </a:t>
            </a:r>
            <a:r>
              <a:rPr lang="tr-TR" b="1" dirty="0" smtClean="0">
                <a:solidFill>
                  <a:srgbClr val="9933FF"/>
                </a:solidFill>
              </a:rPr>
              <a:t>işbirliği</a:t>
            </a:r>
            <a:r>
              <a:rPr lang="tr-TR" dirty="0" smtClean="0"/>
              <a:t>, </a:t>
            </a:r>
            <a:r>
              <a:rPr lang="tr-TR" b="1" dirty="0" smtClean="0">
                <a:solidFill>
                  <a:srgbClr val="FF0000"/>
                </a:solidFill>
              </a:rPr>
              <a:t>dayanışma</a:t>
            </a:r>
            <a:r>
              <a:rPr lang="tr-TR" dirty="0" smtClean="0"/>
              <a:t>, </a:t>
            </a:r>
            <a:r>
              <a:rPr lang="tr-TR" b="1" dirty="0" smtClean="0">
                <a:solidFill>
                  <a:srgbClr val="3366FF"/>
                </a:solidFill>
              </a:rPr>
              <a:t>etkili iletişim </a:t>
            </a:r>
            <a:r>
              <a:rPr lang="tr-TR" dirty="0" smtClean="0"/>
              <a:t>ve </a:t>
            </a:r>
            <a:r>
              <a:rPr lang="tr-TR" b="1" dirty="0" smtClean="0">
                <a:solidFill>
                  <a:srgbClr val="00FF99"/>
                </a:solidFill>
              </a:rPr>
              <a:t>öz değerlendirme </a:t>
            </a:r>
            <a:r>
              <a:rPr lang="tr-TR" dirty="0" smtClean="0"/>
              <a:t>becerilerini geliştirmeyi amaçlayan bir ders olma özelliği taşımaktadır.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440</Words>
  <Application>Microsoft Office PowerPoint</Application>
  <PresentationFormat>Ekran Gösterisi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Ofis Teması</vt:lpstr>
      <vt:lpstr>TOPLUMA HİZMET UYGULAMALARI</vt:lpstr>
      <vt:lpstr>THU nasıl ortaya çıktı?</vt:lpstr>
      <vt:lpstr>PowerPoint Sunusu</vt:lpstr>
      <vt:lpstr>TOPLUMA HİZMET UYGULAMALARI DERSİ KOORDİNASYON ŞEMASI</vt:lpstr>
      <vt:lpstr>ETKİNLİKLERİN YÜRÜTÜLEBİLECEĞİ BAZI KURUM VE KURULUŞLAR</vt:lpstr>
      <vt:lpstr>ETKİNLİKLERİN YÜRÜTÜLEBİLECEĞİ BAZI KURUM VE KURULUŞLAR</vt:lpstr>
      <vt:lpstr>PowerPoint Sunusu</vt:lpstr>
      <vt:lpstr>PowerPoint Sunusu</vt:lpstr>
      <vt:lpstr>Topluma Hizmet Uygulamaları </vt:lpstr>
      <vt:lpstr>4.5. Öğretmen Adaylarının Görev, Yetki ve Sorumlulukları</vt:lpstr>
      <vt:lpstr>4.5. Öğretmen Adaylarının Görev, Yetki ve Sorumlulukları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AYSEGUL</dc:creator>
  <cp:lastModifiedBy>Bd2_bb3</cp:lastModifiedBy>
  <cp:revision>32</cp:revision>
  <dcterms:created xsi:type="dcterms:W3CDTF">2015-02-12T13:02:35Z</dcterms:created>
  <dcterms:modified xsi:type="dcterms:W3CDTF">2018-01-29T13:50:04Z</dcterms:modified>
</cp:coreProperties>
</file>