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76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69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56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29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19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61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57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21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04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915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60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002A-AFC7-4C43-BEC6-0CE02CD75E31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DB801-BDFF-4998-A57D-57D00E9686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75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Okulda </a:t>
            </a:r>
            <a:r>
              <a:rPr lang="tr-TR" dirty="0" err="1" smtClean="0"/>
              <a:t>informal</a:t>
            </a:r>
            <a:r>
              <a:rPr lang="tr-TR" dirty="0" smtClean="0"/>
              <a:t> 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Okullarda da </a:t>
            </a:r>
            <a:r>
              <a:rPr lang="tr-TR" dirty="0" err="1" smtClean="0"/>
              <a:t>formal</a:t>
            </a:r>
            <a:r>
              <a:rPr lang="tr-TR" dirty="0" smtClean="0"/>
              <a:t> öğrenmenin içinde fakat yazılı olmayan ve örtük olarak devam eden bir öğrenme söz konusudur. Bu öğrenme okul dışı öğrenme ortamlarından farklı olarak, okul içindeki örtük öğrenme şeklindedir.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08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Akran gruplarında </a:t>
            </a:r>
            <a:r>
              <a:rPr lang="tr-TR" sz="4000" dirty="0" err="1">
                <a:solidFill>
                  <a:prstClr val="black"/>
                </a:solidFill>
                <a:ea typeface="+mj-ea"/>
                <a:cs typeface="+mj-cs"/>
              </a:rPr>
              <a:t>informal</a:t>
            </a:r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 öğrenme</a:t>
            </a:r>
          </a:p>
          <a:p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Ailede </a:t>
            </a:r>
            <a:r>
              <a:rPr lang="tr-TR" sz="4000" dirty="0" err="1">
                <a:solidFill>
                  <a:prstClr val="black"/>
                </a:solidFill>
                <a:ea typeface="+mj-ea"/>
                <a:cs typeface="+mj-cs"/>
              </a:rPr>
              <a:t>informal</a:t>
            </a:r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 öğrenme</a:t>
            </a:r>
          </a:p>
          <a:p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Bilişim teknolojileri ve </a:t>
            </a:r>
            <a:r>
              <a:rPr lang="tr-TR" sz="4000" dirty="0" err="1">
                <a:solidFill>
                  <a:prstClr val="black"/>
                </a:solidFill>
                <a:ea typeface="+mj-ea"/>
                <a:cs typeface="+mj-cs"/>
              </a:rPr>
              <a:t>informal</a:t>
            </a:r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 öğrenme</a:t>
            </a:r>
          </a:p>
          <a:p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İş yaşamı ve </a:t>
            </a:r>
            <a:r>
              <a:rPr lang="tr-TR" sz="4000" dirty="0" err="1">
                <a:solidFill>
                  <a:prstClr val="black"/>
                </a:solidFill>
                <a:ea typeface="+mj-ea"/>
                <a:cs typeface="+mj-cs"/>
              </a:rPr>
              <a:t>informal</a:t>
            </a:r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 öğrenme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26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Informal</a:t>
            </a:r>
            <a:r>
              <a:rPr lang="tr-TR" dirty="0" smtClean="0">
                <a:solidFill>
                  <a:srgbClr val="FF0000"/>
                </a:solidFill>
              </a:rPr>
              <a:t> öğrenme nasıl gerçekleşir?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Genellikle gözlem ve taklitle olur.</a:t>
            </a:r>
          </a:p>
          <a:p>
            <a:r>
              <a:rPr lang="tr-TR" dirty="0" smtClean="0"/>
              <a:t>Etkili dinleme, yaşayarak öğrenme önemlidir.</a:t>
            </a:r>
          </a:p>
          <a:p>
            <a:r>
              <a:rPr lang="tr-TR" dirty="0" smtClean="0"/>
              <a:t>Çoğu zaman da rastlantısal olarak öğrenilir.</a:t>
            </a:r>
          </a:p>
          <a:p>
            <a:r>
              <a:rPr lang="tr-TR" dirty="0" smtClean="0"/>
              <a:t>Motivasyon yüksek olduğu için merak duygusu yüksektir. Dolayısıyla, soru sorma oranı yüksektir.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518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72510" y="291553"/>
            <a:ext cx="10515600" cy="1325563"/>
          </a:xfrm>
        </p:spPr>
        <p:txBody>
          <a:bodyPr/>
          <a:lstStyle/>
          <a:p>
            <a:r>
              <a:rPr lang="tr-TR" dirty="0" err="1" smtClean="0"/>
              <a:t>Barsch’a</a:t>
            </a:r>
            <a:r>
              <a:rPr lang="tr-TR" dirty="0" smtClean="0"/>
              <a:t> göre öğrenme stilleri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Görsel tip öğrenenler</a:t>
            </a:r>
          </a:p>
          <a:p>
            <a:r>
              <a:rPr lang="tr-TR" dirty="0" smtClean="0"/>
              <a:t>İşitsel tip öğrenenler</a:t>
            </a:r>
          </a:p>
          <a:p>
            <a:r>
              <a:rPr lang="tr-TR" dirty="0" err="1" smtClean="0"/>
              <a:t>Devinişsel</a:t>
            </a:r>
            <a:r>
              <a:rPr lang="tr-TR" dirty="0" smtClean="0"/>
              <a:t> öğrenenler (</a:t>
            </a:r>
            <a:r>
              <a:rPr lang="tr-TR" dirty="0"/>
              <a:t>D</a:t>
            </a:r>
            <a:r>
              <a:rPr lang="tr-TR" dirty="0" smtClean="0"/>
              <a:t>emirel, 2000)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Dolayısıyla okumayı-konuşmayı, gezmeyi-görmeyi, dinlemeyi-öğrenmeyi alışkanlık haline getirmek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62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Öğretmenlerin </a:t>
            </a:r>
            <a:r>
              <a:rPr lang="tr-TR" dirty="0" err="1" smtClean="0"/>
              <a:t>Informal</a:t>
            </a:r>
            <a:r>
              <a:rPr lang="tr-TR" dirty="0" smtClean="0"/>
              <a:t> öğrenmeye </a:t>
            </a:r>
            <a:r>
              <a:rPr lang="tr-TR" dirty="0" err="1" smtClean="0"/>
              <a:t>Yöenlik</a:t>
            </a:r>
            <a:r>
              <a:rPr lang="tr-TR" dirty="0" smtClean="0"/>
              <a:t> Perspektifleri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Müfredatla bütünleştirerek uygulanması durumunda verim artabilir. </a:t>
            </a:r>
          </a:p>
          <a:p>
            <a:r>
              <a:rPr lang="tr-TR" dirty="0" smtClean="0"/>
              <a:t>Öğrencilerin yeni öğrenme tecrübeleri kazanmasını sağladığı için önemlidir.</a:t>
            </a:r>
          </a:p>
          <a:p>
            <a:r>
              <a:rPr lang="tr-TR" dirty="0" smtClean="0"/>
              <a:t>Öğrencilerin ilgi ve motivasyonlarını çekme ve arttırma açısından önemlidir.</a:t>
            </a:r>
          </a:p>
          <a:p>
            <a:r>
              <a:rPr lang="tr-TR" dirty="0" smtClean="0"/>
              <a:t>Öğrencilerin genel kalıplaşmış rutinlerden uzaklaşmasını sağlar.</a:t>
            </a:r>
          </a:p>
          <a:p>
            <a:r>
              <a:rPr lang="tr-TR" dirty="0" err="1" smtClean="0"/>
              <a:t>Yaşamboyu</a:t>
            </a:r>
            <a:r>
              <a:rPr lang="tr-TR" dirty="0" smtClean="0"/>
              <a:t> </a:t>
            </a:r>
            <a:r>
              <a:rPr lang="tr-TR" smtClean="0"/>
              <a:t>öğrenmeyi teşvik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260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333333"/>
                </a:solidFill>
                <a:latin typeface="Source Sans Pro"/>
              </a:rPr>
              <a:t>Eshach</a:t>
            </a:r>
            <a:r>
              <a:rPr lang="tr-TR" dirty="0">
                <a:solidFill>
                  <a:srgbClr val="333333"/>
                </a:solidFill>
                <a:latin typeface="Source Sans Pro"/>
              </a:rPr>
              <a:t>, H. J </a:t>
            </a:r>
            <a:r>
              <a:rPr lang="tr-TR" dirty="0" err="1">
                <a:solidFill>
                  <a:srgbClr val="333333"/>
                </a:solidFill>
                <a:latin typeface="Source Sans Pro"/>
              </a:rPr>
              <a:t>Sci</a:t>
            </a:r>
            <a:r>
              <a:rPr lang="tr-TR" dirty="0">
                <a:solidFill>
                  <a:srgbClr val="333333"/>
                </a:solidFill>
                <a:latin typeface="Source Sans Pro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Source Sans Pro"/>
              </a:rPr>
              <a:t>Educ</a:t>
            </a:r>
            <a:r>
              <a:rPr lang="tr-TR" dirty="0">
                <a:solidFill>
                  <a:srgbClr val="333333"/>
                </a:solidFill>
                <a:latin typeface="Source Sans Pro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Source Sans Pro"/>
              </a:rPr>
              <a:t>Technol</a:t>
            </a:r>
            <a:r>
              <a:rPr lang="tr-TR" dirty="0">
                <a:solidFill>
                  <a:srgbClr val="333333"/>
                </a:solidFill>
                <a:latin typeface="Source Sans Pro"/>
              </a:rPr>
              <a:t> (2007) 16: 171. https://doi.org/10.1007/s10956-006-9027-1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0613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181</Words>
  <Application>Microsoft Office PowerPoint</Application>
  <PresentationFormat>Geniş ekran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Source Sans Pro</vt:lpstr>
      <vt:lpstr>Office Teması</vt:lpstr>
      <vt:lpstr> Okulda informal öğrenme</vt:lpstr>
      <vt:lpstr>PowerPoint Sunusu</vt:lpstr>
      <vt:lpstr>Informal öğrenme nasıl gerçekleşir?</vt:lpstr>
      <vt:lpstr>Barsch’a göre öğrenme stilleri</vt:lpstr>
      <vt:lpstr>Öğretmenlerin Informal öğrenmeye Yöenlik Perspektifleri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Okulda informal öğrenme</dc:title>
  <dc:creator>Windows Kullanıcısı</dc:creator>
  <cp:lastModifiedBy>Windows Kullanıcısı</cp:lastModifiedBy>
  <cp:revision>3</cp:revision>
  <dcterms:created xsi:type="dcterms:W3CDTF">2019-11-19T12:37:47Z</dcterms:created>
  <dcterms:modified xsi:type="dcterms:W3CDTF">2019-11-21T13:00:31Z</dcterms:modified>
</cp:coreProperties>
</file>