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65" r:id="rId3"/>
    <p:sldId id="257" r:id="rId4"/>
    <p:sldId id="266" r:id="rId5"/>
    <p:sldId id="267" r:id="rId6"/>
    <p:sldId id="259" r:id="rId7"/>
    <p:sldId id="260" r:id="rId8"/>
    <p:sldId id="261" r:id="rId9"/>
    <p:sldId id="262" r:id="rId10"/>
    <p:sldId id="263" r:id="rId11"/>
    <p:sldId id="264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İletişimin Temel Kavramları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Gösteren, göstergenin algıladığımız imgesidir. Kâğıt üzerindeki işaretlerdir, havadaki seslerdir. </a:t>
            </a:r>
            <a:endParaRPr lang="tr-TR" dirty="0" smtClean="0"/>
          </a:p>
          <a:p>
            <a:r>
              <a:rPr lang="tr-TR" dirty="0" smtClean="0"/>
              <a:t>Gösterilen</a:t>
            </a:r>
            <a:r>
              <a:rPr lang="tr-TR" dirty="0"/>
              <a:t>, göstergenin göndermede bulunduğu zihinsel kavramdır. Bu noktada gösterilenin bir nesne değil de, nesnenin zihinsel bir tasarımı olduğuna </a:t>
            </a:r>
            <a:r>
              <a:rPr lang="tr-TR" dirty="0" smtClean="0"/>
              <a:t>dikkat edilmelidir. </a:t>
            </a: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Saussure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51750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Gösterenler ve gösterilenler evrensel değildir, kültüreldir. </a:t>
            </a:r>
          </a:p>
          <a:p>
            <a:r>
              <a:rPr lang="tr-TR" dirty="0" smtClean="0"/>
              <a:t>Gösteren ve gösterilenler arasında zorunluluk ilişkisi yoktur. Aralarındaki ilişki keyfidir. Bu da anlamın nihai olarak sabitlenmesinin olanaksızlığına işaret eder. </a:t>
            </a: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Saussure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51884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John Fiske (2014). </a:t>
            </a:r>
            <a:r>
              <a:rPr lang="tr-TR" i="1" dirty="0"/>
              <a:t>İletişim Çalışmalarına Giriş. </a:t>
            </a:r>
            <a:r>
              <a:rPr lang="tr-TR" dirty="0"/>
              <a:t>Çev. S. </a:t>
            </a:r>
            <a:r>
              <a:rPr lang="tr-TR" dirty="0" err="1"/>
              <a:t>İrvan</a:t>
            </a:r>
            <a:r>
              <a:rPr lang="tr-TR" dirty="0"/>
              <a:t>. Ankara: </a:t>
            </a:r>
            <a:r>
              <a:rPr lang="tr-TR" dirty="0" err="1"/>
              <a:t>Pharmakon</a:t>
            </a:r>
            <a:r>
              <a:rPr lang="tr-TR"/>
              <a:t> Yayınları. </a:t>
            </a:r>
          </a:p>
          <a:p>
            <a:endParaRPr lang="tr-TR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36283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Charles </a:t>
            </a:r>
            <a:r>
              <a:rPr lang="tr-TR" dirty="0" err="1" smtClean="0"/>
              <a:t>Sanders</a:t>
            </a:r>
            <a:r>
              <a:rPr lang="tr-TR" dirty="0" smtClean="0"/>
              <a:t> </a:t>
            </a:r>
            <a:r>
              <a:rPr lang="tr-TR" dirty="0"/>
              <a:t>Pierce (1839-1914</a:t>
            </a:r>
            <a:r>
              <a:rPr lang="tr-TR" dirty="0" smtClean="0"/>
              <a:t>)</a:t>
            </a:r>
            <a:endParaRPr lang="tr-TR" dirty="0"/>
          </a:p>
          <a:p>
            <a:r>
              <a:rPr lang="tr-TR" dirty="0"/>
              <a:t>Amerikalı mantıkçı ve </a:t>
            </a:r>
            <a:r>
              <a:rPr lang="tr-TR" dirty="0" smtClean="0"/>
              <a:t>düşünürdür. </a:t>
            </a:r>
          </a:p>
          <a:p>
            <a:r>
              <a:rPr lang="tr-TR" dirty="0" smtClean="0"/>
              <a:t>Çağdaş </a:t>
            </a:r>
            <a:r>
              <a:rPr lang="tr-TR" dirty="0"/>
              <a:t>mantığın öncülerinden ve göstergebilimin kurucularındandır. </a:t>
            </a:r>
            <a:endParaRPr lang="tr-TR" dirty="0" smtClean="0"/>
          </a:p>
          <a:p>
            <a:r>
              <a:rPr lang="tr-TR" dirty="0" smtClean="0"/>
              <a:t>1878’de </a:t>
            </a:r>
            <a:r>
              <a:rPr lang="tr-TR" dirty="0"/>
              <a:t>yayımlanan </a:t>
            </a:r>
            <a:r>
              <a:rPr lang="tr-TR" i="1" dirty="0" err="1"/>
              <a:t>Photometric</a:t>
            </a:r>
            <a:r>
              <a:rPr lang="tr-TR" i="1" dirty="0"/>
              <a:t> </a:t>
            </a:r>
            <a:r>
              <a:rPr lang="tr-TR" i="1" dirty="0" err="1"/>
              <a:t>Researches</a:t>
            </a:r>
            <a:r>
              <a:rPr lang="tr-TR" dirty="0" err="1"/>
              <a:t>’de</a:t>
            </a:r>
            <a:r>
              <a:rPr lang="tr-TR" dirty="0"/>
              <a:t> göstergebilimin temellerini atmıştır. 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Charles </a:t>
            </a:r>
            <a:r>
              <a:rPr lang="tr-TR" dirty="0" err="1" smtClean="0"/>
              <a:t>Sanders</a:t>
            </a:r>
            <a:r>
              <a:rPr lang="tr-TR" dirty="0" smtClean="0"/>
              <a:t> Pierce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92014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Pierce, göstergelerin genel bilimini yapmaktadır. Onun göstergebilimi, esasen göstergeler ve anlam üzerinedir. Daha çok göstergeleri </a:t>
            </a:r>
            <a:r>
              <a:rPr lang="tr-TR" dirty="0"/>
              <a:t>tanımlayıp sınıflandırmayı, nesneleriyle bağlantılarını belirlemeye dayanır. </a:t>
            </a:r>
            <a:endParaRPr lang="tr-TR" dirty="0" smtClean="0"/>
          </a:p>
          <a:p>
            <a:r>
              <a:rPr lang="tr-TR" dirty="0" smtClean="0"/>
              <a:t>Kuramı </a:t>
            </a:r>
            <a:r>
              <a:rPr lang="tr-TR" dirty="0"/>
              <a:t>bir göstergeler mantığı ya da öğretisi olarak değerlendirilir. </a:t>
            </a:r>
            <a:endParaRPr lang="tr-TR" dirty="0" smtClean="0"/>
          </a:p>
          <a:p>
            <a:r>
              <a:rPr lang="tr-TR" dirty="0" err="1" smtClean="0"/>
              <a:t>Peirce</a:t>
            </a:r>
            <a:r>
              <a:rPr lang="tr-TR" dirty="0" smtClean="0"/>
              <a:t>, </a:t>
            </a:r>
            <a:r>
              <a:rPr lang="tr-TR" dirty="0"/>
              <a:t>göstergeler bilimini kurarak dil mantığında iletinin üretiminin koşullarını aramıştır. 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Pierce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41433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Pierce anlamı incelemek için gösterge, kullanıcı ve dışsal gerçeklik arasında üç köşeli bir ilişkiyi modelin zorunlu bir öğesi olarak varsaymıştır.  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Peirce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088589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4487" y="2643981"/>
            <a:ext cx="5915025" cy="2200275"/>
          </a:xfrm>
        </p:spPr>
      </p:pic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Peirce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30722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 uçlu oklar, her bir terimin ancak diğer ikisiyle ilişkisi içinde kavranabileceğini bize gösterir. Bir gösterge, kendisinden başka bir şeye yani bir nesneye göndermede bulunur ve birisi tarafından anlaşılır. </a:t>
            </a:r>
            <a:r>
              <a:rPr lang="tr-TR" dirty="0" smtClean="0"/>
              <a:t>Bir başka ifadeyle, kullanıcının/yorumlayıcının </a:t>
            </a:r>
            <a:r>
              <a:rPr lang="tr-TR" dirty="0"/>
              <a:t>zihninde bir etkiye sahiptir. 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Peirce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22381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Saussure’un</a:t>
            </a:r>
            <a:r>
              <a:rPr lang="tr-TR" dirty="0" smtClean="0"/>
              <a:t> göstergebilim anlayışı </a:t>
            </a:r>
            <a:r>
              <a:rPr lang="tr-TR" i="1" dirty="0" smtClean="0"/>
              <a:t>Genel </a:t>
            </a:r>
            <a:r>
              <a:rPr lang="tr-TR" i="1" dirty="0"/>
              <a:t>Dilbilim Dersleri </a:t>
            </a:r>
            <a:r>
              <a:rPr lang="tr-TR" dirty="0" smtClean="0"/>
              <a:t>başlıklı çalışmasından izlenebilir. </a:t>
            </a:r>
          </a:p>
          <a:p>
            <a:pPr marL="109728" indent="0">
              <a:buNone/>
            </a:pPr>
            <a:r>
              <a:rPr lang="tr-TR" dirty="0" smtClean="0"/>
              <a:t>Bu çalışma, ölümünden sonra öğrencilerinin tuttuğu notlardan hareketle yayımlanmıştır. Yayın yılı 1916’dır. </a:t>
            </a:r>
          </a:p>
          <a:p>
            <a:pPr marL="109728" indent="0">
              <a:buNone/>
            </a:pPr>
            <a:endParaRPr lang="tr-TR" dirty="0" smtClean="0"/>
          </a:p>
          <a:p>
            <a:pPr marL="109728" indent="0">
              <a:buNone/>
            </a:pPr>
            <a:r>
              <a:rPr lang="tr-TR" dirty="0" smtClean="0"/>
              <a:t>Bu çalışmada </a:t>
            </a:r>
            <a:r>
              <a:rPr lang="tr-TR" dirty="0" err="1" smtClean="0"/>
              <a:t>Saussure</a:t>
            </a:r>
            <a:r>
              <a:rPr lang="tr-TR" dirty="0" smtClean="0"/>
              <a:t>, göstergeleri inceleyen bir bilim dalını müjdeler. Bu bilim dalının göstergebilim olarak adlandırılacağını öngörür. </a:t>
            </a:r>
          </a:p>
          <a:p>
            <a:pPr marL="109728" indent="0">
              <a:buNone/>
            </a:pPr>
            <a:r>
              <a:rPr lang="tr-TR" dirty="0" err="1" smtClean="0"/>
              <a:t>Saussure’un</a:t>
            </a:r>
            <a:r>
              <a:rPr lang="tr-TR" dirty="0" smtClean="0"/>
              <a:t> yaklaşımında dilbilim, göstergebilimin altında bir bölüm olarak değerlendirilir. </a:t>
            </a:r>
          </a:p>
          <a:p>
            <a:pPr marL="109728" indent="0">
              <a:buNone/>
            </a:pP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Ferdinand de </a:t>
            </a:r>
            <a:r>
              <a:rPr lang="tr-TR" dirty="0" err="1" smtClean="0"/>
              <a:t>Saussure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36011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Saussure</a:t>
            </a:r>
            <a:r>
              <a:rPr lang="tr-TR" dirty="0"/>
              <a:t>, göstergenin kendisine daha doğrudan odaklanır. Onun için gösterge anlamı olan fiziksel bir nesnedir. Onun terimleriyle söylersek, gösterge bir gösteren ve bir gösterilenden oluşur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Gösterge=</a:t>
            </a:r>
            <a:r>
              <a:rPr lang="tr-TR" dirty="0" err="1"/>
              <a:t>gösteren+gösterilen</a:t>
            </a: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Saussure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44426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Saussure</a:t>
            </a:r>
            <a:endParaRPr lang="tr-TR" dirty="0"/>
          </a:p>
        </p:txBody>
      </p:sp>
      <p:pic>
        <p:nvPicPr>
          <p:cNvPr id="1026" name="Picture 2" descr="https://afyonluoglu.files.wordpress.com/2011/04/gosterge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934494"/>
            <a:ext cx="6362700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548897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</TotalTime>
  <Words>331</Words>
  <Application>Microsoft Office PowerPoint</Application>
  <PresentationFormat>Ekran Gösterisi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Kalabalık</vt:lpstr>
      <vt:lpstr>İletişimin Temel Kavramları</vt:lpstr>
      <vt:lpstr>Charles Sanders Pierce</vt:lpstr>
      <vt:lpstr>Pierce</vt:lpstr>
      <vt:lpstr>Peirce</vt:lpstr>
      <vt:lpstr>Peirce</vt:lpstr>
      <vt:lpstr>Peirce</vt:lpstr>
      <vt:lpstr>Ferdinand de Saussure</vt:lpstr>
      <vt:lpstr>Saussure</vt:lpstr>
      <vt:lpstr>Saussure</vt:lpstr>
      <vt:lpstr>Saussure </vt:lpstr>
      <vt:lpstr>Saussure</vt:lpstr>
      <vt:lpstr>Yararlanılan 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İletişimin Temel Kavramları</dc:title>
  <dc:creator>CAGLA KUBILAY</dc:creator>
  <cp:lastModifiedBy>CAGLA KUBILAY</cp:lastModifiedBy>
  <cp:revision>17</cp:revision>
  <dcterms:created xsi:type="dcterms:W3CDTF">2020-01-23T07:34:56Z</dcterms:created>
  <dcterms:modified xsi:type="dcterms:W3CDTF">2020-02-04T12:25:10Z</dcterms:modified>
</cp:coreProperties>
</file>