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14.11.2017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14.11.2017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lnSpc>
                <a:spcPct val="70000"/>
              </a:lnSpc>
              <a:buNone/>
              <a:defRPr/>
            </a:pPr>
            <a:r>
              <a:rPr lang="tr-TR" sz="2400" b="1" dirty="0" smtClean="0"/>
              <a:t>	</a:t>
            </a:r>
            <a:endParaRPr lang="tr-TR" sz="3200" dirty="0" smtClean="0">
              <a:latin typeface="Calibri" pitchFamily="34" charset="0"/>
              <a:cs typeface="Calibri" pitchFamily="34" charset="0"/>
            </a:endParaRPr>
          </a:p>
          <a:p>
            <a:pPr algn="just"/>
            <a:endParaRPr lang="tr-TR" dirty="0"/>
          </a:p>
        </p:txBody>
      </p:sp>
      <p:sp>
        <p:nvSpPr>
          <p:cNvPr id="4" name="Dikdörtgen 3"/>
          <p:cNvSpPr/>
          <p:nvPr/>
        </p:nvSpPr>
        <p:spPr>
          <a:xfrm>
            <a:off x="1043608" y="1556792"/>
            <a:ext cx="7272808" cy="4023281"/>
          </a:xfrm>
          <a:prstGeom prst="rect">
            <a:avLst/>
          </a:prstGeom>
        </p:spPr>
        <p:txBody>
          <a:bodyPr wrap="square">
            <a:spAutoFit/>
          </a:bodyPr>
          <a:lstStyle/>
          <a:p>
            <a:pPr indent="288290" algn="just">
              <a:lnSpc>
                <a:spcPct val="115000"/>
              </a:lnSpc>
              <a:spcBef>
                <a:spcPts val="600"/>
              </a:spcBef>
              <a:spcAft>
                <a:spcPts val="600"/>
              </a:spcAft>
            </a:pPr>
            <a:r>
              <a:rPr lang="tr-TR" sz="3200" dirty="0">
                <a:latin typeface="Calibri" panose="020F0502020204030204" pitchFamily="34" charset="0"/>
                <a:ea typeface="Times New Roman" panose="02020603050405020304" pitchFamily="18" charset="0"/>
                <a:cs typeface="Calibri" panose="020F0502020204030204" pitchFamily="34" charset="0"/>
              </a:rPr>
              <a:t>Ekolojik sistem kuramı genel sistem kuramının bir biçimidir ve yaşayan varlıklar arasındaki ilişkiler ve varlıklar ile çevrelerinin diğer görünümleri arasındaki ilişkilere odaklanmaktadır ve ekoloji, organizma ile çevre ilişkilerinin incelenmesi anlamına gelmektedir. </a:t>
            </a:r>
            <a:endParaRPr lang="tr-TR"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pPr algn="just"/>
            <a:r>
              <a:rPr lang="tr-TR" sz="2800" dirty="0">
                <a:latin typeface="Calibri" panose="020F0502020204030204" pitchFamily="34" charset="0"/>
                <a:ea typeface="Times New Roman" panose="02020603050405020304" pitchFamily="18" charset="0"/>
                <a:cs typeface="Calibri" panose="020F0502020204030204" pitchFamily="34" charset="0"/>
              </a:rPr>
              <a:t>Ekolojik yaklaşım, sosyal hizmette ve diğer disiplinlerde insanlar, çevreleri ve aralarındaki etkileşimin doğasını anlamayı vurgulayan bir yönelimdir. Profesyonel müdahalelerde odak; birey (grup, aile ve toplum) ve çevresi arasındaki kesişme üzerinedir</a:t>
            </a:r>
            <a:r>
              <a:rPr lang="tr-TR" sz="2800" dirty="0" smtClean="0">
                <a:latin typeface="Calibri" panose="020F0502020204030204" pitchFamily="34" charset="0"/>
                <a:ea typeface="Times New Roman" panose="02020603050405020304" pitchFamily="18" charset="0"/>
                <a:cs typeface="Calibri" panose="020F0502020204030204" pitchFamily="34" charset="0"/>
              </a:rPr>
              <a:t>.</a:t>
            </a:r>
            <a:endParaRPr lang="tr-TR" sz="2800" dirty="0">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Çevresi İçinde Birey</a:t>
            </a:r>
            <a:endParaRPr lang="tr-TR" dirty="0"/>
          </a:p>
        </p:txBody>
      </p:sp>
      <p:sp>
        <p:nvSpPr>
          <p:cNvPr id="3" name="2 İçerik Yer Tutucusu"/>
          <p:cNvSpPr>
            <a:spLocks noGrp="1"/>
          </p:cNvSpPr>
          <p:nvPr>
            <p:ph sz="quarter" idx="1"/>
          </p:nvPr>
        </p:nvSpPr>
        <p:spPr>
          <a:xfrm>
            <a:off x="457200" y="1628800"/>
            <a:ext cx="8229600" cy="4528160"/>
          </a:xfrm>
        </p:spPr>
        <p:txBody>
          <a:bodyPr/>
          <a:lstStyle/>
          <a:p>
            <a:pPr algn="just">
              <a:buNone/>
            </a:pPr>
            <a:r>
              <a:rPr lang="tr-TR" dirty="0" smtClean="0"/>
              <a:t>	Ekolojik </a:t>
            </a:r>
            <a:r>
              <a:rPr lang="tr-TR" dirty="0"/>
              <a:t>yaklaşım, insanlar ve onların fiziksel ve sosyal çevreleri arasındaki işlevsel olmayan etkileşimleri kavramsallaştırmak ve vurgulamak suretiyle tedavi ve reform yaklaşımını bütünleştirmektedir.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pSp>
        <p:nvGrpSpPr>
          <p:cNvPr id="5" name="Group 1"/>
          <p:cNvGrpSpPr>
            <a:grpSpLocks noChangeAspect="1"/>
          </p:cNvGrpSpPr>
          <p:nvPr/>
        </p:nvGrpSpPr>
        <p:grpSpPr bwMode="auto">
          <a:xfrm>
            <a:off x="153473" y="535610"/>
            <a:ext cx="7731969" cy="6029782"/>
            <a:chOff x="2206" y="11609"/>
            <a:chExt cx="7200" cy="5616"/>
          </a:xfrm>
        </p:grpSpPr>
        <p:sp>
          <p:nvSpPr>
            <p:cNvPr id="6" name="AutoShape 17"/>
            <p:cNvSpPr>
              <a:spLocks noChangeAspect="1" noChangeArrowheads="1" noTextEdit="1"/>
            </p:cNvSpPr>
            <p:nvPr/>
          </p:nvSpPr>
          <p:spPr bwMode="auto">
            <a:xfrm>
              <a:off x="2206" y="11609"/>
              <a:ext cx="7200" cy="56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Oval 16"/>
            <p:cNvSpPr>
              <a:spLocks noChangeArrowheads="1"/>
            </p:cNvSpPr>
            <p:nvPr/>
          </p:nvSpPr>
          <p:spPr bwMode="auto">
            <a:xfrm>
              <a:off x="4653" y="11609"/>
              <a:ext cx="1008"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Aile sistemi</a:t>
              </a:r>
              <a:endParaRPr kumimoji="0" lang="tr-TR" sz="1100" b="0" i="0" u="none" strike="noStrike" cap="none" normalizeH="0" baseline="0" dirty="0" smtClean="0">
                <a:ln>
                  <a:noFill/>
                </a:ln>
                <a:solidFill>
                  <a:schemeClr val="tx1"/>
                </a:solidFill>
                <a:effectLst/>
              </a:endParaRPr>
            </a:p>
            <a:p>
              <a:pPr marL="0" marR="0" lvl="0" indent="28892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8" name="Oval 15"/>
            <p:cNvSpPr>
              <a:spLocks noChangeArrowheads="1"/>
            </p:cNvSpPr>
            <p:nvPr/>
          </p:nvSpPr>
          <p:spPr bwMode="auto">
            <a:xfrm>
              <a:off x="3051" y="12761"/>
              <a:ext cx="1170"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Eğitim sistemi</a:t>
              </a:r>
              <a:endParaRPr kumimoji="0" lang="tr-TR" sz="1100" b="0" i="0" u="none" strike="noStrike" cap="none" normalizeH="0" baseline="0" dirty="0" smtClean="0">
                <a:ln>
                  <a:noFill/>
                </a:ln>
                <a:solidFill>
                  <a:schemeClr val="tx1"/>
                </a:solidFill>
                <a:effectLst/>
              </a:endParaRPr>
            </a:p>
            <a:p>
              <a:pPr marL="0" marR="0" lvl="0" indent="28892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9" name="Oval 14"/>
            <p:cNvSpPr>
              <a:spLocks noChangeArrowheads="1"/>
            </p:cNvSpPr>
            <p:nvPr/>
          </p:nvSpPr>
          <p:spPr bwMode="auto">
            <a:xfrm>
              <a:off x="6669" y="11897"/>
              <a:ext cx="1152"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Sosyal hizmet sistemi</a:t>
              </a:r>
              <a:endParaRPr kumimoji="0" lang="tr-TR" sz="1100" b="0" i="0" u="none" strike="noStrike" cap="none" normalizeH="0" baseline="0" dirty="0" smtClean="0">
                <a:ln>
                  <a:noFill/>
                </a:ln>
                <a:solidFill>
                  <a:schemeClr val="tx1"/>
                </a:solidFill>
                <a:effectLst/>
                <a:latin typeface="Arial" panose="020B0604020202020204" pitchFamily="34" charset="0"/>
              </a:endParaRPr>
            </a:p>
          </p:txBody>
        </p:sp>
        <p:sp>
          <p:nvSpPr>
            <p:cNvPr id="10" name="Oval 13"/>
            <p:cNvSpPr>
              <a:spLocks noChangeArrowheads="1"/>
            </p:cNvSpPr>
            <p:nvPr/>
          </p:nvSpPr>
          <p:spPr bwMode="auto">
            <a:xfrm>
              <a:off x="6727" y="15065"/>
              <a:ext cx="1337"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İstihdam sistemi</a:t>
              </a:r>
              <a:endParaRPr kumimoji="0" lang="tr-TR" sz="1100" b="0" i="0" u="none" strike="noStrike" cap="none" normalizeH="0" baseline="0" dirty="0" smtClean="0">
                <a:ln>
                  <a:noFill/>
                </a:ln>
                <a:solidFill>
                  <a:schemeClr val="tx1"/>
                </a:solidFill>
                <a:effectLst/>
              </a:endParaRPr>
            </a:p>
            <a:p>
              <a:pPr marL="0" marR="0" lvl="0" indent="28892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11" name="Oval 12"/>
            <p:cNvSpPr>
              <a:spLocks noChangeArrowheads="1"/>
            </p:cNvSpPr>
            <p:nvPr/>
          </p:nvSpPr>
          <p:spPr bwMode="auto">
            <a:xfrm>
              <a:off x="7447" y="13481"/>
              <a:ext cx="1210"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Siyasal sistem</a:t>
              </a:r>
              <a:endParaRPr kumimoji="0" lang="tr-TR" sz="1100" b="0" i="0" u="none" strike="noStrike" cap="none" normalizeH="0" baseline="0" dirty="0" smtClean="0">
                <a:ln>
                  <a:noFill/>
                </a:ln>
                <a:solidFill>
                  <a:schemeClr val="tx1"/>
                </a:solidFill>
                <a:effectLst/>
              </a:endParaRPr>
            </a:p>
            <a:p>
              <a:pPr marL="0" marR="0" lvl="0" indent="28892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12" name="Oval 11"/>
            <p:cNvSpPr>
              <a:spLocks noChangeArrowheads="1"/>
            </p:cNvSpPr>
            <p:nvPr/>
          </p:nvSpPr>
          <p:spPr bwMode="auto">
            <a:xfrm>
              <a:off x="3195" y="14489"/>
              <a:ext cx="1170"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l"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Mal ve hizmetler sistemi</a:t>
              </a:r>
              <a:endParaRPr kumimoji="0" lang="tr-TR" sz="1100" b="0" i="0" u="none" strike="noStrike" cap="none" normalizeH="0" baseline="0" dirty="0" smtClean="0">
                <a:ln>
                  <a:noFill/>
                </a:ln>
                <a:solidFill>
                  <a:schemeClr val="tx1"/>
                </a:solidFill>
                <a:effectLst/>
                <a:latin typeface="Arial" panose="020B0604020202020204" pitchFamily="34" charset="0"/>
              </a:endParaRPr>
            </a:p>
          </p:txBody>
        </p:sp>
        <p:sp>
          <p:nvSpPr>
            <p:cNvPr id="13" name="Oval 10"/>
            <p:cNvSpPr>
              <a:spLocks noChangeArrowheads="1"/>
            </p:cNvSpPr>
            <p:nvPr/>
          </p:nvSpPr>
          <p:spPr bwMode="auto">
            <a:xfrm>
              <a:off x="5143" y="15497"/>
              <a:ext cx="1094"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İnanç sistemi</a:t>
              </a:r>
              <a:endParaRPr kumimoji="0" lang="tr-TR" sz="1100" b="0" i="0" u="none" strike="noStrike" cap="none" normalizeH="0" baseline="0" dirty="0" smtClean="0">
                <a:ln>
                  <a:noFill/>
                </a:ln>
                <a:solidFill>
                  <a:schemeClr val="tx1"/>
                </a:solidFill>
                <a:effectLst/>
              </a:endParaRPr>
            </a:p>
            <a:p>
              <a:pPr marL="0" marR="0" lvl="0" indent="288925"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14" name="Oval 9"/>
            <p:cNvSpPr>
              <a:spLocks noChangeArrowheads="1"/>
            </p:cNvSpPr>
            <p:nvPr/>
          </p:nvSpPr>
          <p:spPr bwMode="auto">
            <a:xfrm>
              <a:off x="5229" y="13481"/>
              <a:ext cx="1152" cy="1008"/>
            </a:xfrm>
            <a:prstGeom prst="ellipse">
              <a:avLst/>
            </a:prstGeom>
            <a:solidFill>
              <a:srgbClr val="FFFFFF"/>
            </a:solidFill>
            <a:ln w="9525">
              <a:solidFill>
                <a:srgbClr val="000000"/>
              </a:solidFill>
              <a:round/>
              <a:headEnd/>
              <a:tailEnd/>
            </a:ln>
          </p:spPr>
          <p:txBody>
            <a:bodyPr vert="horz" wrap="square" lIns="74981" tIns="37490" rIns="74981" bIns="37490" numCol="1" anchor="t" anchorCtr="0" compatLnSpc="1">
              <a:prstTxWarp prst="textNoShape">
                <a:avLst/>
              </a:prstTxWarp>
            </a:bodyPr>
            <a:lstStyle/>
            <a:p>
              <a:pPr marL="0" marR="0" lvl="0" indent="288925"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Birey</a:t>
              </a:r>
              <a:endParaRPr kumimoji="0" lang="tr-TR" sz="1200" b="0" i="0" u="none" strike="noStrike" cap="none" normalizeH="0" baseline="0" dirty="0" smtClean="0">
                <a:ln>
                  <a:noFill/>
                </a:ln>
                <a:solidFill>
                  <a:schemeClr val="tx1"/>
                </a:solidFill>
                <a:effectLst/>
                <a:latin typeface="Arial" panose="020B0604020202020204" pitchFamily="34" charset="0"/>
              </a:endParaRPr>
            </a:p>
          </p:txBody>
        </p:sp>
        <p:sp>
          <p:nvSpPr>
            <p:cNvPr id="15" name="Line 8"/>
            <p:cNvSpPr>
              <a:spLocks noChangeShapeType="1"/>
            </p:cNvSpPr>
            <p:nvPr/>
          </p:nvSpPr>
          <p:spPr bwMode="auto">
            <a:xfrm flipH="1">
              <a:off x="6237" y="12905"/>
              <a:ext cx="576" cy="576"/>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6" name="Line 7"/>
            <p:cNvSpPr>
              <a:spLocks noChangeShapeType="1"/>
            </p:cNvSpPr>
            <p:nvPr/>
          </p:nvSpPr>
          <p:spPr bwMode="auto">
            <a:xfrm flipH="1">
              <a:off x="4509" y="14345"/>
              <a:ext cx="576" cy="432"/>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7" name="Line 6"/>
            <p:cNvSpPr>
              <a:spLocks noChangeShapeType="1"/>
            </p:cNvSpPr>
            <p:nvPr/>
          </p:nvSpPr>
          <p:spPr bwMode="auto">
            <a:xfrm>
              <a:off x="5373" y="12617"/>
              <a:ext cx="288" cy="72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8" name="Line 5"/>
            <p:cNvSpPr>
              <a:spLocks noChangeShapeType="1"/>
            </p:cNvSpPr>
            <p:nvPr/>
          </p:nvSpPr>
          <p:spPr bwMode="auto">
            <a:xfrm flipH="1">
              <a:off x="6381" y="13913"/>
              <a:ext cx="922" cy="1"/>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9" name="Line 4"/>
            <p:cNvSpPr>
              <a:spLocks noChangeShapeType="1"/>
            </p:cNvSpPr>
            <p:nvPr/>
          </p:nvSpPr>
          <p:spPr bwMode="auto">
            <a:xfrm>
              <a:off x="6439" y="14489"/>
              <a:ext cx="432" cy="576"/>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0" name="Line 3"/>
            <p:cNvSpPr>
              <a:spLocks noChangeShapeType="1"/>
            </p:cNvSpPr>
            <p:nvPr/>
          </p:nvSpPr>
          <p:spPr bwMode="auto">
            <a:xfrm flipH="1">
              <a:off x="5661" y="14633"/>
              <a:ext cx="1" cy="72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1" name="Line 2"/>
            <p:cNvSpPr>
              <a:spLocks noChangeShapeType="1"/>
            </p:cNvSpPr>
            <p:nvPr/>
          </p:nvSpPr>
          <p:spPr bwMode="auto">
            <a:xfrm flipH="1" flipV="1">
              <a:off x="4365" y="13481"/>
              <a:ext cx="720" cy="288"/>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grpSp>
    </p:spTree>
    <p:extLst>
      <p:ext uri="{BB962C8B-B14F-4D97-AF65-F5344CB8AC3E}">
        <p14:creationId xmlns:p14="http://schemas.microsoft.com/office/powerpoint/2010/main" val="2115249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Ekolojik yaklaşım sosyal hizmette</a:t>
            </a:r>
            <a:r>
              <a:rPr lang="tr-TR" dirty="0" smtClean="0"/>
              <a:t>;</a:t>
            </a:r>
            <a:endParaRPr lang="tr-TR" dirty="0"/>
          </a:p>
        </p:txBody>
      </p:sp>
      <p:sp>
        <p:nvSpPr>
          <p:cNvPr id="3" name="İçerik Yer Tutucusu 2"/>
          <p:cNvSpPr>
            <a:spLocks noGrp="1"/>
          </p:cNvSpPr>
          <p:nvPr>
            <p:ph sz="quarter" idx="1"/>
          </p:nvPr>
        </p:nvSpPr>
        <p:spPr>
          <a:xfrm>
            <a:off x="457200" y="1484784"/>
            <a:ext cx="8229600" cy="4672176"/>
          </a:xfrm>
        </p:spPr>
        <p:txBody>
          <a:bodyPr/>
          <a:lstStyle/>
          <a:p>
            <a:pPr algn="just"/>
            <a:r>
              <a:rPr lang="tr-TR" dirty="0" smtClean="0"/>
              <a:t>1</a:t>
            </a:r>
            <a:r>
              <a:rPr lang="tr-TR" dirty="0"/>
              <a:t>) insanın çevre ile olan etkileşimine vurgu yapması, </a:t>
            </a:r>
          </a:p>
          <a:p>
            <a:pPr algn="just"/>
            <a:r>
              <a:rPr lang="tr-TR" dirty="0"/>
              <a:t>2) insanların farklı durumlar karşısında uyum sağlamasına yarayacak davranışları belirlemesi, </a:t>
            </a:r>
          </a:p>
          <a:p>
            <a:pPr algn="just"/>
            <a:r>
              <a:rPr lang="tr-TR" dirty="0"/>
              <a:t>3) insanların fiziksel ve sosyal çevreleri ile yaşadıkları sosyal grupların etkisini açıklaması, </a:t>
            </a:r>
          </a:p>
          <a:p>
            <a:pPr algn="just"/>
            <a:r>
              <a:rPr lang="tr-TR" dirty="0"/>
              <a:t>4) </a:t>
            </a:r>
            <a:r>
              <a:rPr lang="tr-TR" dirty="0" err="1"/>
              <a:t>G</a:t>
            </a:r>
            <a:r>
              <a:rPr lang="tr-TR" smtClean="0"/>
              <a:t>enelci</a:t>
            </a:r>
            <a:r>
              <a:rPr lang="tr-TR" dirty="0" smtClean="0"/>
              <a:t> </a:t>
            </a:r>
            <a:r>
              <a:rPr lang="tr-TR" dirty="0"/>
              <a:t>uygulama için bilgi temeli oluşturması ve </a:t>
            </a:r>
          </a:p>
          <a:p>
            <a:pPr algn="just"/>
            <a:r>
              <a:rPr lang="tr-TR" dirty="0"/>
              <a:t>5) insan sistemini açıklaması ve kavramsallaştırması gibi nedenlerle benimsenmiştir. </a:t>
            </a:r>
          </a:p>
        </p:txBody>
      </p:sp>
    </p:spTree>
    <p:extLst>
      <p:ext uri="{BB962C8B-B14F-4D97-AF65-F5344CB8AC3E}">
        <p14:creationId xmlns:p14="http://schemas.microsoft.com/office/powerpoint/2010/main" val="29897603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TotalTime>
  <Words>175</Words>
  <Application>Microsoft Office PowerPoint</Application>
  <PresentationFormat>Ekran Gösterisi (4:3)</PresentationFormat>
  <Paragraphs>24</Paragraphs>
  <Slides>6</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6</vt:i4>
      </vt:variant>
    </vt:vector>
  </HeadingPairs>
  <TitlesOfParts>
    <vt:vector size="14" baseType="lpstr">
      <vt:lpstr>Arial</vt:lpstr>
      <vt:lpstr>Bookman Old Style</vt:lpstr>
      <vt:lpstr>Calibri</vt:lpstr>
      <vt:lpstr>Gill Sans MT</vt:lpstr>
      <vt:lpstr>Times New Roman</vt:lpstr>
      <vt:lpstr>Wingdings</vt:lpstr>
      <vt:lpstr>Wingdings 3</vt:lpstr>
      <vt:lpstr>Kaynak</vt:lpstr>
      <vt:lpstr>Ankara Üniversitesi  Sağlık Bilimleri Fakültesi Sosyal Hizmet Bölümü</vt:lpstr>
      <vt:lpstr>PowerPoint Sunusu</vt:lpstr>
      <vt:lpstr>PowerPoint Sunusu</vt:lpstr>
      <vt:lpstr>Çevresi İçinde Birey</vt:lpstr>
      <vt:lpstr>PowerPoint Sunusu</vt:lpstr>
      <vt:lpstr>Ekolojik yaklaşım sosyal hizmette;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2017-11-14T07:07:02Z</dcterms:modified>
</cp:coreProperties>
</file>