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4" r:id="rId7"/>
    <p:sldId id="263" r:id="rId8"/>
    <p:sldId id="265" r:id="rId9"/>
    <p:sldId id="266" r:id="rId10"/>
  </p:sldIdLst>
  <p:sldSz cx="10691813" cy="7559675"/>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17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06" autoAdjust="0"/>
    <p:restoredTop sz="94660"/>
  </p:normalViewPr>
  <p:slideViewPr>
    <p:cSldViewPr snapToGrid="0">
      <p:cViewPr>
        <p:scale>
          <a:sx n="58" d="100"/>
          <a:sy n="58" d="100"/>
        </p:scale>
        <p:origin x="1372" y="188"/>
      </p:cViewPr>
      <p:guideLst>
        <p:guide orient="horz" pos="2381"/>
        <p:guide pos="336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US"/>
              <a:t>Click to edit Master title style</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1042785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266839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232774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340671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US"/>
              <a:t>Click to edit Master title style</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294A3C1-CB02-47BA-87EA-34A1E8863A2F}"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16225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94A3C1-CB02-47BA-87EA-34A1E8863A2F}"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1743849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94A3C1-CB02-47BA-87EA-34A1E8863A2F}" type="datetimeFigureOut">
              <a:rPr lang="tr-TR" smtClean="0"/>
              <a:t>11.12.2017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937972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94A3C1-CB02-47BA-87EA-34A1E8863A2F}" type="datetimeFigureOut">
              <a:rPr lang="tr-TR" smtClean="0"/>
              <a:t>11.12.2017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2645883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94A3C1-CB02-47BA-87EA-34A1E8863A2F}" type="datetimeFigureOut">
              <a:rPr lang="tr-TR" smtClean="0"/>
              <a:t>11.12.2017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1005787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US"/>
              <a:t>Click to edit Master title style</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a:t>Edit Master text styles</a:t>
            </a:r>
          </a:p>
        </p:txBody>
      </p:sp>
      <p:sp>
        <p:nvSpPr>
          <p:cNvPr id="5" name="Date Placeholder 4"/>
          <p:cNvSpPr>
            <a:spLocks noGrp="1"/>
          </p:cNvSpPr>
          <p:nvPr>
            <p:ph type="dt" sz="half" idx="10"/>
          </p:nvPr>
        </p:nvSpPr>
        <p:spPr/>
        <p:txBody>
          <a:bodyPr/>
          <a:lstStyle/>
          <a:p>
            <a:fld id="{0294A3C1-CB02-47BA-87EA-34A1E8863A2F}"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2267792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US"/>
              <a:t>Click icon to add picture</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a:t>Edit Master text styles</a:t>
            </a:r>
          </a:p>
        </p:txBody>
      </p:sp>
      <p:sp>
        <p:nvSpPr>
          <p:cNvPr id="5" name="Date Placeholder 4"/>
          <p:cNvSpPr>
            <a:spLocks noGrp="1"/>
          </p:cNvSpPr>
          <p:nvPr>
            <p:ph type="dt" sz="half" idx="10"/>
          </p:nvPr>
        </p:nvSpPr>
        <p:spPr/>
        <p:txBody>
          <a:bodyPr/>
          <a:lstStyle/>
          <a:p>
            <a:fld id="{0294A3C1-CB02-47BA-87EA-34A1E8863A2F}"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238831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0294A3C1-CB02-47BA-87EA-34A1E8863A2F}" type="datetimeFigureOut">
              <a:rPr lang="tr-TR" smtClean="0"/>
              <a:t>11.12.2017</a:t>
            </a:fld>
            <a:endParaRPr lang="tr-TR"/>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20C745CB-F86D-4FE6-B82D-FD054EA5C783}" type="slidenum">
              <a:rPr lang="tr-TR" smtClean="0"/>
              <a:t>‹#›</a:t>
            </a:fld>
            <a:endParaRPr lang="tr-TR"/>
          </a:p>
        </p:txBody>
      </p:sp>
    </p:spTree>
    <p:extLst>
      <p:ext uri="{BB962C8B-B14F-4D97-AF65-F5344CB8AC3E}">
        <p14:creationId xmlns:p14="http://schemas.microsoft.com/office/powerpoint/2010/main" val="2491498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0" y="1246925"/>
            <a:ext cx="10513425" cy="2631887"/>
          </a:xfrm>
        </p:spPr>
        <p:txBody>
          <a:bodyPr>
            <a:normAutofit/>
          </a:bodyPr>
          <a:lstStyle/>
          <a:p>
            <a:r>
              <a:rPr lang="tr-TR" sz="4800" b="1" dirty="0">
                <a:latin typeface="Times New Roman"/>
                <a:cs typeface="Times New Roman"/>
              </a:rPr>
              <a:t>H</a:t>
            </a:r>
            <a:r>
              <a:rPr lang="tr-TR" sz="4800" b="1" baseline="-25000" dirty="0">
                <a:latin typeface="Times New Roman"/>
                <a:cs typeface="Times New Roman"/>
              </a:rPr>
              <a:t>3</a:t>
            </a:r>
            <a:r>
              <a:rPr lang="tr-TR" sz="4800" b="1" dirty="0">
                <a:latin typeface="Times New Roman"/>
                <a:cs typeface="Times New Roman"/>
              </a:rPr>
              <a:t>PO</a:t>
            </a:r>
            <a:r>
              <a:rPr lang="tr-TR" sz="4800" b="1" baseline="-25000" dirty="0">
                <a:latin typeface="Times New Roman"/>
                <a:cs typeface="Times New Roman"/>
              </a:rPr>
              <a:t>4</a:t>
            </a:r>
            <a:r>
              <a:rPr lang="tr-TR" sz="4800" b="1" dirty="0">
                <a:latin typeface="Times New Roman"/>
                <a:cs typeface="Times New Roman"/>
              </a:rPr>
              <a:t> (PHOSPHORIC ACID) DETERMINATION</a:t>
            </a:r>
            <a:endParaRPr lang="tr-TR" sz="4800" dirty="0">
              <a:latin typeface="Times New Roman"/>
              <a:cs typeface="Times New Roman"/>
            </a:endParaRPr>
          </a:p>
        </p:txBody>
      </p:sp>
      <p:sp>
        <p:nvSpPr>
          <p:cNvPr id="3" name="Alt Başlık 2"/>
          <p:cNvSpPr>
            <a:spLocks noGrp="1"/>
          </p:cNvSpPr>
          <p:nvPr>
            <p:ph type="subTitle" idx="1"/>
          </p:nvPr>
        </p:nvSpPr>
        <p:spPr>
          <a:xfrm>
            <a:off x="1516541" y="4149043"/>
            <a:ext cx="8018860" cy="1825171"/>
          </a:xfrm>
        </p:spPr>
        <p:txBody>
          <a:bodyPr>
            <a:normAutofit/>
          </a:bodyPr>
          <a:lstStyle/>
          <a:p>
            <a:r>
              <a:rPr lang="en-US" sz="4000" dirty="0" err="1" smtClean="0">
                <a:latin typeface="Times New Roman"/>
                <a:cs typeface="Times New Roman"/>
              </a:rPr>
              <a:t>Polyprotic</a:t>
            </a:r>
            <a:r>
              <a:rPr lang="en-US" sz="4000" dirty="0" smtClean="0">
                <a:latin typeface="Times New Roman"/>
                <a:cs typeface="Times New Roman"/>
              </a:rPr>
              <a:t> Acid</a:t>
            </a:r>
            <a:endParaRPr lang="tr-TR" sz="4000" dirty="0">
              <a:latin typeface="Times New Roman"/>
              <a:cs typeface="Times New Roman"/>
            </a:endParaRPr>
          </a:p>
        </p:txBody>
      </p:sp>
    </p:spTree>
    <p:extLst>
      <p:ext uri="{BB962C8B-B14F-4D97-AF65-F5344CB8AC3E}">
        <p14:creationId xmlns:p14="http://schemas.microsoft.com/office/powerpoint/2010/main" val="2054393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062" y="1151792"/>
            <a:ext cx="9221689" cy="711880"/>
          </a:xfrm>
        </p:spPr>
        <p:txBody>
          <a:bodyPr>
            <a:normAutofit/>
          </a:bodyPr>
          <a:lstStyle/>
          <a:p>
            <a:r>
              <a:rPr lang="tr-TR" sz="3600" b="1" dirty="0" err="1" smtClean="0">
                <a:latin typeface="Times New Roman"/>
                <a:cs typeface="Times New Roman"/>
              </a:rPr>
              <a:t>Phosphoric</a:t>
            </a:r>
            <a:r>
              <a:rPr lang="tr-TR" sz="3600" b="1" dirty="0" smtClean="0">
                <a:latin typeface="Times New Roman"/>
                <a:cs typeface="Times New Roman"/>
              </a:rPr>
              <a:t> </a:t>
            </a:r>
            <a:r>
              <a:rPr lang="tr-TR" sz="3600" b="1" dirty="0" err="1" smtClean="0">
                <a:latin typeface="Times New Roman"/>
                <a:cs typeface="Times New Roman"/>
              </a:rPr>
              <a:t>acid</a:t>
            </a:r>
            <a:endParaRPr lang="en-US" sz="3600" b="1" dirty="0">
              <a:latin typeface="Times New Roman"/>
              <a:cs typeface="Times New Roman"/>
            </a:endParaRPr>
          </a:p>
        </p:txBody>
      </p:sp>
      <p:sp>
        <p:nvSpPr>
          <p:cNvPr id="3" name="Content Placeholder 2"/>
          <p:cNvSpPr>
            <a:spLocks noGrp="1"/>
          </p:cNvSpPr>
          <p:nvPr>
            <p:ph idx="1"/>
          </p:nvPr>
        </p:nvSpPr>
        <p:spPr>
          <a:xfrm>
            <a:off x="735062" y="2022353"/>
            <a:ext cx="9221689" cy="4796544"/>
          </a:xfrm>
        </p:spPr>
        <p:txBody>
          <a:bodyPr>
            <a:normAutofit/>
          </a:bodyPr>
          <a:lstStyle/>
          <a:p>
            <a:pPr algn="just"/>
            <a:r>
              <a:rPr lang="tr-TR" sz="2600" dirty="0" err="1">
                <a:solidFill>
                  <a:srgbClr val="851717"/>
                </a:solidFill>
                <a:latin typeface="Times New Roman"/>
                <a:cs typeface="Times New Roman"/>
              </a:rPr>
              <a:t>Polyprotic</a:t>
            </a:r>
            <a:r>
              <a:rPr lang="tr-TR" sz="2600" dirty="0">
                <a:solidFill>
                  <a:srgbClr val="851717"/>
                </a:solidFill>
                <a:latin typeface="Times New Roman"/>
                <a:cs typeface="Times New Roman"/>
              </a:rPr>
              <a:t> </a:t>
            </a:r>
            <a:r>
              <a:rPr lang="tr-TR" sz="2600" dirty="0" err="1">
                <a:solidFill>
                  <a:srgbClr val="851717"/>
                </a:solidFill>
                <a:latin typeface="Times New Roman"/>
                <a:cs typeface="Times New Roman"/>
              </a:rPr>
              <a:t>acids</a:t>
            </a:r>
            <a:r>
              <a:rPr lang="tr-TR" sz="2600" dirty="0">
                <a:latin typeface="Times New Roman"/>
                <a:cs typeface="Times New Roman"/>
              </a:rPr>
              <a:t> </a:t>
            </a:r>
            <a:r>
              <a:rPr lang="tr-TR" sz="2600" dirty="0" err="1">
                <a:latin typeface="Times New Roman"/>
                <a:cs typeface="Times New Roman"/>
              </a:rPr>
              <a:t>contain</a:t>
            </a:r>
            <a:r>
              <a:rPr lang="tr-TR" sz="2600" dirty="0">
                <a:latin typeface="Times New Roman"/>
                <a:cs typeface="Times New Roman"/>
              </a:rPr>
              <a:t> </a:t>
            </a:r>
            <a:r>
              <a:rPr lang="tr-TR" sz="2600" dirty="0" err="1">
                <a:latin typeface="Times New Roman"/>
                <a:cs typeface="Times New Roman"/>
              </a:rPr>
              <a:t>more</a:t>
            </a:r>
            <a:r>
              <a:rPr lang="tr-TR" sz="2600" dirty="0">
                <a:latin typeface="Times New Roman"/>
                <a:cs typeface="Times New Roman"/>
              </a:rPr>
              <a:t> </a:t>
            </a:r>
            <a:r>
              <a:rPr lang="tr-TR" sz="2600" dirty="0" err="1">
                <a:latin typeface="Times New Roman"/>
                <a:cs typeface="Times New Roman"/>
              </a:rPr>
              <a:t>than</a:t>
            </a:r>
            <a:r>
              <a:rPr lang="tr-TR" sz="2600" dirty="0">
                <a:latin typeface="Times New Roman"/>
                <a:cs typeface="Times New Roman"/>
              </a:rPr>
              <a:t> </a:t>
            </a:r>
            <a:r>
              <a:rPr lang="tr-TR" sz="2600" dirty="0" err="1">
                <a:latin typeface="Times New Roman"/>
                <a:cs typeface="Times New Roman"/>
              </a:rPr>
              <a:t>one</a:t>
            </a:r>
            <a:r>
              <a:rPr lang="tr-TR" sz="2600" dirty="0">
                <a:latin typeface="Times New Roman"/>
                <a:cs typeface="Times New Roman"/>
              </a:rPr>
              <a:t> </a:t>
            </a:r>
            <a:r>
              <a:rPr lang="tr-TR" sz="2600" dirty="0" err="1">
                <a:latin typeface="Times New Roman"/>
                <a:cs typeface="Times New Roman"/>
              </a:rPr>
              <a:t>mole</a:t>
            </a:r>
            <a:r>
              <a:rPr lang="tr-TR" sz="2600" dirty="0">
                <a:latin typeface="Times New Roman"/>
                <a:cs typeface="Times New Roman"/>
              </a:rPr>
              <a:t> </a:t>
            </a:r>
            <a:r>
              <a:rPr lang="tr-TR" sz="2600" dirty="0" err="1">
                <a:latin typeface="Times New Roman"/>
                <a:cs typeface="Times New Roman"/>
              </a:rPr>
              <a:t>ionizable</a:t>
            </a:r>
            <a:r>
              <a:rPr lang="tr-TR" sz="2600" dirty="0">
                <a:latin typeface="Times New Roman"/>
                <a:cs typeface="Times New Roman"/>
              </a:rPr>
              <a:t> </a:t>
            </a:r>
            <a:r>
              <a:rPr lang="tr-TR" sz="2600" dirty="0" err="1">
                <a:latin typeface="Times New Roman"/>
                <a:cs typeface="Times New Roman"/>
              </a:rPr>
              <a:t>hydronium</a:t>
            </a:r>
            <a:r>
              <a:rPr lang="tr-TR" sz="2600" dirty="0">
                <a:latin typeface="Times New Roman"/>
                <a:cs typeface="Times New Roman"/>
              </a:rPr>
              <a:t> </a:t>
            </a:r>
            <a:r>
              <a:rPr lang="tr-TR" sz="2600" dirty="0" err="1">
                <a:latin typeface="Times New Roman"/>
                <a:cs typeface="Times New Roman"/>
              </a:rPr>
              <a:t>ions</a:t>
            </a:r>
            <a:r>
              <a:rPr lang="tr-TR" sz="2600" dirty="0">
                <a:latin typeface="Times New Roman"/>
                <a:cs typeface="Times New Roman"/>
              </a:rPr>
              <a:t> </a:t>
            </a:r>
            <a:r>
              <a:rPr lang="tr-TR" sz="2600" dirty="0" err="1">
                <a:latin typeface="Times New Roman"/>
                <a:cs typeface="Times New Roman"/>
              </a:rPr>
              <a:t>per</a:t>
            </a:r>
            <a:r>
              <a:rPr lang="tr-TR" sz="2600" dirty="0">
                <a:latin typeface="Times New Roman"/>
                <a:cs typeface="Times New Roman"/>
              </a:rPr>
              <a:t> </a:t>
            </a:r>
            <a:r>
              <a:rPr lang="tr-TR" sz="2600" dirty="0" err="1">
                <a:latin typeface="Times New Roman"/>
                <a:cs typeface="Times New Roman"/>
              </a:rPr>
              <a:t>mole</a:t>
            </a:r>
            <a:r>
              <a:rPr lang="tr-TR" sz="2600" dirty="0">
                <a:latin typeface="Times New Roman"/>
                <a:cs typeface="Times New Roman"/>
              </a:rPr>
              <a:t> of </a:t>
            </a:r>
            <a:r>
              <a:rPr lang="tr-TR" sz="2600" dirty="0" err="1">
                <a:latin typeface="Times New Roman"/>
                <a:cs typeface="Times New Roman"/>
              </a:rPr>
              <a:t>acids</a:t>
            </a:r>
            <a:r>
              <a:rPr lang="tr-TR" sz="2600" dirty="0">
                <a:latin typeface="Times New Roman"/>
                <a:cs typeface="Times New Roman"/>
              </a:rPr>
              <a:t>. </a:t>
            </a:r>
            <a:r>
              <a:rPr lang="tr-TR" sz="2600" dirty="0" err="1">
                <a:latin typeface="Times New Roman"/>
                <a:cs typeface="Times New Roman"/>
              </a:rPr>
              <a:t>They</a:t>
            </a:r>
            <a:r>
              <a:rPr lang="tr-TR" sz="2600" dirty="0">
                <a:latin typeface="Times New Roman"/>
                <a:cs typeface="Times New Roman"/>
              </a:rPr>
              <a:t> </a:t>
            </a:r>
            <a:r>
              <a:rPr lang="tr-TR" sz="2600" dirty="0" err="1">
                <a:latin typeface="Times New Roman"/>
                <a:cs typeface="Times New Roman"/>
              </a:rPr>
              <a:t>ionize</a:t>
            </a:r>
            <a:r>
              <a:rPr lang="tr-TR" sz="2600" dirty="0">
                <a:latin typeface="Times New Roman"/>
                <a:cs typeface="Times New Roman"/>
              </a:rPr>
              <a:t> </a:t>
            </a:r>
            <a:r>
              <a:rPr lang="tr-TR" sz="2600" dirty="0" err="1">
                <a:latin typeface="Times New Roman"/>
                <a:cs typeface="Times New Roman"/>
              </a:rPr>
              <a:t>to</a:t>
            </a:r>
            <a:r>
              <a:rPr lang="tr-TR" sz="2600" dirty="0">
                <a:latin typeface="Times New Roman"/>
                <a:cs typeface="Times New Roman"/>
              </a:rPr>
              <a:t> </a:t>
            </a:r>
            <a:r>
              <a:rPr lang="tr-TR" sz="2600" dirty="0" err="1">
                <a:latin typeface="Times New Roman"/>
                <a:cs typeface="Times New Roman"/>
              </a:rPr>
              <a:t>give</a:t>
            </a:r>
            <a:r>
              <a:rPr lang="tr-TR" sz="2600" dirty="0">
                <a:latin typeface="Times New Roman"/>
                <a:cs typeface="Times New Roman"/>
              </a:rPr>
              <a:t> </a:t>
            </a:r>
            <a:r>
              <a:rPr lang="tr-TR" sz="2600" dirty="0" err="1">
                <a:latin typeface="Times New Roman"/>
                <a:cs typeface="Times New Roman"/>
              </a:rPr>
              <a:t>more</a:t>
            </a:r>
            <a:r>
              <a:rPr lang="tr-TR" sz="2600" dirty="0">
                <a:latin typeface="Times New Roman"/>
                <a:cs typeface="Times New Roman"/>
              </a:rPr>
              <a:t> </a:t>
            </a:r>
            <a:r>
              <a:rPr lang="tr-TR" sz="2600" dirty="0" err="1">
                <a:latin typeface="Times New Roman"/>
                <a:cs typeface="Times New Roman"/>
              </a:rPr>
              <a:t>than</a:t>
            </a:r>
            <a:r>
              <a:rPr lang="tr-TR" sz="2600" dirty="0">
                <a:latin typeface="Times New Roman"/>
                <a:cs typeface="Times New Roman"/>
              </a:rPr>
              <a:t> </a:t>
            </a:r>
            <a:r>
              <a:rPr lang="tr-TR" sz="2600" dirty="0" err="1">
                <a:latin typeface="Times New Roman"/>
                <a:cs typeface="Times New Roman"/>
              </a:rPr>
              <a:t>one</a:t>
            </a:r>
            <a:r>
              <a:rPr lang="tr-TR" sz="2600" dirty="0">
                <a:latin typeface="Times New Roman"/>
                <a:cs typeface="Times New Roman"/>
              </a:rPr>
              <a:t> H</a:t>
            </a:r>
            <a:r>
              <a:rPr lang="tr-TR" sz="2600" baseline="30000" dirty="0">
                <a:latin typeface="Times New Roman"/>
                <a:cs typeface="Times New Roman"/>
              </a:rPr>
              <a:t>+</a:t>
            </a:r>
            <a:r>
              <a:rPr lang="tr-TR" sz="2600" dirty="0">
                <a:latin typeface="Times New Roman"/>
                <a:cs typeface="Times New Roman"/>
              </a:rPr>
              <a:t> </a:t>
            </a:r>
            <a:r>
              <a:rPr lang="tr-TR" sz="2600" dirty="0" err="1">
                <a:latin typeface="Times New Roman"/>
                <a:cs typeface="Times New Roman"/>
              </a:rPr>
              <a:t>ions</a:t>
            </a:r>
            <a:r>
              <a:rPr lang="tr-TR" sz="2600" dirty="0">
                <a:latin typeface="Times New Roman"/>
                <a:cs typeface="Times New Roman"/>
              </a:rPr>
              <a:t> </a:t>
            </a:r>
            <a:r>
              <a:rPr lang="tr-TR" sz="2600" dirty="0" err="1">
                <a:latin typeface="Times New Roman"/>
                <a:cs typeface="Times New Roman"/>
              </a:rPr>
              <a:t>per</a:t>
            </a:r>
            <a:r>
              <a:rPr lang="tr-TR" sz="2600" dirty="0">
                <a:latin typeface="Times New Roman"/>
                <a:cs typeface="Times New Roman"/>
              </a:rPr>
              <a:t> </a:t>
            </a:r>
            <a:r>
              <a:rPr lang="tr-TR" sz="2600" dirty="0" err="1">
                <a:latin typeface="Times New Roman"/>
                <a:cs typeface="Times New Roman"/>
              </a:rPr>
              <a:t>molecule</a:t>
            </a:r>
            <a:r>
              <a:rPr lang="tr-TR" sz="2600" dirty="0">
                <a:latin typeface="Times New Roman"/>
                <a:cs typeface="Times New Roman"/>
              </a:rPr>
              <a:t>.</a:t>
            </a:r>
            <a:r>
              <a:rPr lang="tr-TR" sz="2600" b="1" dirty="0">
                <a:latin typeface="Times New Roman"/>
                <a:cs typeface="Times New Roman"/>
              </a:rPr>
              <a:t> </a:t>
            </a:r>
            <a:endParaRPr lang="tr-TR" sz="2600" b="1" dirty="0" smtClean="0">
              <a:latin typeface="Times New Roman"/>
              <a:cs typeface="Times New Roman"/>
            </a:endParaRPr>
          </a:p>
          <a:p>
            <a:pPr algn="just"/>
            <a:r>
              <a:rPr lang="tr-TR" sz="2600" dirty="0" err="1" smtClean="0">
                <a:latin typeface="Times New Roman"/>
                <a:cs typeface="Times New Roman"/>
              </a:rPr>
              <a:t>Phosphoric</a:t>
            </a:r>
            <a:r>
              <a:rPr lang="tr-TR" sz="2600" dirty="0" smtClean="0">
                <a:latin typeface="Times New Roman"/>
                <a:cs typeface="Times New Roman"/>
              </a:rPr>
              <a:t> </a:t>
            </a:r>
            <a:r>
              <a:rPr lang="tr-TR" sz="2600" dirty="0" err="1">
                <a:latin typeface="Times New Roman"/>
                <a:cs typeface="Times New Roman"/>
              </a:rPr>
              <a:t>acid</a:t>
            </a:r>
            <a:r>
              <a:rPr lang="tr-TR" sz="2600" dirty="0">
                <a:latin typeface="Times New Roman"/>
                <a:cs typeface="Times New Roman"/>
              </a:rPr>
              <a:t> is a </a:t>
            </a:r>
            <a:r>
              <a:rPr lang="tr-TR" sz="2600" dirty="0" err="1">
                <a:latin typeface="Times New Roman"/>
                <a:cs typeface="Times New Roman"/>
              </a:rPr>
              <a:t>polyprotic</a:t>
            </a:r>
            <a:r>
              <a:rPr lang="tr-TR" sz="2600" dirty="0">
                <a:latin typeface="Times New Roman"/>
                <a:cs typeface="Times New Roman"/>
              </a:rPr>
              <a:t> </a:t>
            </a:r>
            <a:r>
              <a:rPr lang="tr-TR" sz="2600" dirty="0" err="1">
                <a:latin typeface="Times New Roman"/>
                <a:cs typeface="Times New Roman"/>
              </a:rPr>
              <a:t>acids</a:t>
            </a:r>
            <a:r>
              <a:rPr lang="tr-TR" sz="2600" dirty="0">
                <a:latin typeface="Times New Roman"/>
                <a:cs typeface="Times New Roman"/>
              </a:rPr>
              <a:t>. </a:t>
            </a:r>
            <a:r>
              <a:rPr lang="tr-TR" sz="2600" dirty="0" err="1">
                <a:latin typeface="Times New Roman"/>
                <a:cs typeface="Times New Roman"/>
              </a:rPr>
              <a:t>Phosphoric</a:t>
            </a:r>
            <a:r>
              <a:rPr lang="tr-TR" sz="2600" dirty="0">
                <a:latin typeface="Times New Roman"/>
                <a:cs typeface="Times New Roman"/>
              </a:rPr>
              <a:t> </a:t>
            </a:r>
            <a:r>
              <a:rPr lang="tr-TR" sz="2600" dirty="0" err="1">
                <a:latin typeface="Times New Roman"/>
                <a:cs typeface="Times New Roman"/>
              </a:rPr>
              <a:t>acid</a:t>
            </a:r>
            <a:r>
              <a:rPr lang="tr-TR" sz="2600" dirty="0">
                <a:latin typeface="Times New Roman"/>
                <a:cs typeface="Times New Roman"/>
              </a:rPr>
              <a:t> </a:t>
            </a:r>
            <a:r>
              <a:rPr lang="tr-TR" sz="2600" dirty="0" err="1">
                <a:latin typeface="Times New Roman"/>
                <a:cs typeface="Times New Roman"/>
              </a:rPr>
              <a:t>containing</a:t>
            </a:r>
            <a:r>
              <a:rPr lang="tr-TR" sz="2600" dirty="0">
                <a:latin typeface="Times New Roman"/>
                <a:cs typeface="Times New Roman"/>
              </a:rPr>
              <a:t> 3 </a:t>
            </a:r>
            <a:r>
              <a:rPr lang="tr-TR" sz="2600" dirty="0" err="1">
                <a:latin typeface="Times New Roman"/>
                <a:cs typeface="Times New Roman"/>
              </a:rPr>
              <a:t>protons</a:t>
            </a:r>
            <a:r>
              <a:rPr lang="tr-TR" sz="2600" dirty="0">
                <a:latin typeface="Times New Roman"/>
                <a:cs typeface="Times New Roman"/>
              </a:rPr>
              <a:t> has </a:t>
            </a:r>
            <a:r>
              <a:rPr lang="tr-TR" sz="2600" dirty="0" err="1">
                <a:latin typeface="Times New Roman"/>
                <a:cs typeface="Times New Roman"/>
              </a:rPr>
              <a:t>three</a:t>
            </a:r>
            <a:r>
              <a:rPr lang="tr-TR" sz="2600" dirty="0">
                <a:latin typeface="Times New Roman"/>
                <a:cs typeface="Times New Roman"/>
              </a:rPr>
              <a:t> </a:t>
            </a:r>
            <a:r>
              <a:rPr lang="tr-TR" sz="2600" dirty="0" err="1">
                <a:latin typeface="Times New Roman"/>
                <a:cs typeface="Times New Roman"/>
              </a:rPr>
              <a:t>acidities</a:t>
            </a:r>
            <a:r>
              <a:rPr lang="tr-TR" sz="2600" dirty="0">
                <a:latin typeface="Times New Roman"/>
                <a:cs typeface="Times New Roman"/>
              </a:rPr>
              <a:t> </a:t>
            </a:r>
            <a:r>
              <a:rPr lang="tr-TR" sz="2600" dirty="0" err="1">
                <a:latin typeface="Times New Roman"/>
                <a:cs typeface="Times New Roman"/>
              </a:rPr>
              <a:t>different</a:t>
            </a:r>
            <a:r>
              <a:rPr lang="tr-TR" sz="2600" dirty="0">
                <a:latin typeface="Times New Roman"/>
                <a:cs typeface="Times New Roman"/>
              </a:rPr>
              <a:t> </a:t>
            </a:r>
            <a:r>
              <a:rPr lang="tr-TR" sz="2600" dirty="0" err="1">
                <a:latin typeface="Times New Roman"/>
                <a:cs typeface="Times New Roman"/>
              </a:rPr>
              <a:t>from</a:t>
            </a:r>
            <a:r>
              <a:rPr lang="tr-TR" sz="2600" dirty="0">
                <a:latin typeface="Times New Roman"/>
                <a:cs typeface="Times New Roman"/>
              </a:rPr>
              <a:t> </a:t>
            </a:r>
            <a:r>
              <a:rPr lang="tr-TR" sz="2600" dirty="0" err="1">
                <a:latin typeface="Times New Roman"/>
                <a:cs typeface="Times New Roman"/>
              </a:rPr>
              <a:t>each</a:t>
            </a:r>
            <a:r>
              <a:rPr lang="tr-TR" sz="2600" dirty="0">
                <a:latin typeface="Times New Roman"/>
                <a:cs typeface="Times New Roman"/>
              </a:rPr>
              <a:t> </a:t>
            </a:r>
            <a:r>
              <a:rPr lang="tr-TR" sz="2600" dirty="0" err="1">
                <a:latin typeface="Times New Roman"/>
                <a:cs typeface="Times New Roman"/>
              </a:rPr>
              <a:t>other</a:t>
            </a:r>
            <a:r>
              <a:rPr lang="tr-TR" sz="2600" dirty="0">
                <a:latin typeface="Times New Roman"/>
                <a:cs typeface="Times New Roman"/>
              </a:rPr>
              <a:t>. </a:t>
            </a:r>
            <a:endParaRPr lang="tr-TR" sz="2600" dirty="0" smtClean="0">
              <a:latin typeface="Times New Roman"/>
              <a:cs typeface="Times New Roman"/>
            </a:endParaRPr>
          </a:p>
          <a:p>
            <a:pPr algn="just"/>
            <a:r>
              <a:rPr lang="tr-TR" sz="2600" dirty="0" err="1" smtClean="0">
                <a:latin typeface="Times New Roman"/>
                <a:cs typeface="Times New Roman"/>
              </a:rPr>
              <a:t>Polyprotic</a:t>
            </a:r>
            <a:r>
              <a:rPr lang="tr-TR" sz="2600" dirty="0" smtClean="0">
                <a:latin typeface="Times New Roman"/>
                <a:cs typeface="Times New Roman"/>
              </a:rPr>
              <a:t> </a:t>
            </a:r>
            <a:r>
              <a:rPr lang="tr-TR" sz="2600" dirty="0" err="1">
                <a:latin typeface="Times New Roman"/>
                <a:cs typeface="Times New Roman"/>
              </a:rPr>
              <a:t>acids</a:t>
            </a:r>
            <a:r>
              <a:rPr lang="tr-TR" sz="2600" dirty="0">
                <a:latin typeface="Times New Roman"/>
                <a:cs typeface="Times New Roman"/>
              </a:rPr>
              <a:t> </a:t>
            </a:r>
            <a:r>
              <a:rPr lang="tr-TR" sz="2600" dirty="0" err="1">
                <a:latin typeface="Times New Roman"/>
                <a:cs typeface="Times New Roman"/>
              </a:rPr>
              <a:t>are</a:t>
            </a:r>
            <a:r>
              <a:rPr lang="tr-TR" sz="2600" dirty="0">
                <a:latin typeface="Times New Roman"/>
                <a:cs typeface="Times New Roman"/>
              </a:rPr>
              <a:t> </a:t>
            </a:r>
            <a:r>
              <a:rPr lang="tr-TR" sz="2600" dirty="0" err="1">
                <a:latin typeface="Times New Roman"/>
                <a:cs typeface="Times New Roman"/>
              </a:rPr>
              <a:t>ionized</a:t>
            </a:r>
            <a:r>
              <a:rPr lang="tr-TR" sz="2600" dirty="0">
                <a:latin typeface="Times New Roman"/>
                <a:cs typeface="Times New Roman"/>
              </a:rPr>
              <a:t> </a:t>
            </a:r>
            <a:r>
              <a:rPr lang="tr-TR" sz="2600" dirty="0" err="1">
                <a:latin typeface="Times New Roman"/>
                <a:cs typeface="Times New Roman"/>
              </a:rPr>
              <a:t>to</a:t>
            </a:r>
            <a:r>
              <a:rPr lang="tr-TR" sz="2600" dirty="0">
                <a:latin typeface="Times New Roman"/>
                <a:cs typeface="Times New Roman"/>
              </a:rPr>
              <a:t> </a:t>
            </a:r>
            <a:r>
              <a:rPr lang="tr-TR" sz="2600" dirty="0" err="1">
                <a:latin typeface="Times New Roman"/>
                <a:cs typeface="Times New Roman"/>
              </a:rPr>
              <a:t>three</a:t>
            </a:r>
            <a:r>
              <a:rPr lang="tr-TR" sz="2600" dirty="0">
                <a:latin typeface="Times New Roman"/>
                <a:cs typeface="Times New Roman"/>
              </a:rPr>
              <a:t> </a:t>
            </a:r>
            <a:r>
              <a:rPr lang="tr-TR" sz="2600" dirty="0" err="1">
                <a:latin typeface="Times New Roman"/>
                <a:cs typeface="Times New Roman"/>
              </a:rPr>
              <a:t>steps</a:t>
            </a:r>
            <a:r>
              <a:rPr lang="tr-TR" sz="2600" dirty="0">
                <a:latin typeface="Times New Roman"/>
                <a:cs typeface="Times New Roman"/>
              </a:rPr>
              <a:t>. </a:t>
            </a:r>
            <a:r>
              <a:rPr lang="tr-TR" sz="2600" dirty="0" err="1">
                <a:latin typeface="Times New Roman"/>
                <a:cs typeface="Times New Roman"/>
              </a:rPr>
              <a:t>Each</a:t>
            </a:r>
            <a:r>
              <a:rPr lang="tr-TR" sz="2600" dirty="0">
                <a:latin typeface="Times New Roman"/>
                <a:cs typeface="Times New Roman"/>
              </a:rPr>
              <a:t> step </a:t>
            </a:r>
            <a:r>
              <a:rPr lang="tr-TR" sz="2600" dirty="0" err="1">
                <a:latin typeface="Times New Roman"/>
                <a:cs typeface="Times New Roman"/>
              </a:rPr>
              <a:t>give</a:t>
            </a:r>
            <a:r>
              <a:rPr lang="tr-TR" sz="2600" dirty="0">
                <a:latin typeface="Times New Roman"/>
                <a:cs typeface="Times New Roman"/>
              </a:rPr>
              <a:t> </a:t>
            </a:r>
            <a:r>
              <a:rPr lang="tr-TR" sz="2600" dirty="0" err="1">
                <a:latin typeface="Times New Roman"/>
                <a:cs typeface="Times New Roman"/>
              </a:rPr>
              <a:t>one</a:t>
            </a:r>
            <a:r>
              <a:rPr lang="tr-TR" sz="2600" dirty="0">
                <a:latin typeface="Times New Roman"/>
                <a:cs typeface="Times New Roman"/>
              </a:rPr>
              <a:t> proton </a:t>
            </a:r>
            <a:r>
              <a:rPr lang="tr-TR" sz="2600" dirty="0" err="1">
                <a:latin typeface="Times New Roman"/>
                <a:cs typeface="Times New Roman"/>
              </a:rPr>
              <a:t>and</a:t>
            </a:r>
            <a:r>
              <a:rPr lang="tr-TR" sz="2600" dirty="0">
                <a:latin typeface="Times New Roman"/>
                <a:cs typeface="Times New Roman"/>
              </a:rPr>
              <a:t> </a:t>
            </a:r>
            <a:r>
              <a:rPr lang="tr-TR" sz="2600" dirty="0" err="1">
                <a:latin typeface="Times New Roman"/>
                <a:cs typeface="Times New Roman"/>
              </a:rPr>
              <a:t>for</a:t>
            </a:r>
            <a:r>
              <a:rPr lang="tr-TR" sz="2600" dirty="0">
                <a:latin typeface="Times New Roman"/>
                <a:cs typeface="Times New Roman"/>
              </a:rPr>
              <a:t> </a:t>
            </a:r>
            <a:r>
              <a:rPr lang="tr-TR" sz="2600" dirty="0" err="1">
                <a:latin typeface="Times New Roman"/>
                <a:cs typeface="Times New Roman"/>
              </a:rPr>
              <a:t>each</a:t>
            </a:r>
            <a:r>
              <a:rPr lang="tr-TR" sz="2600" dirty="0">
                <a:latin typeface="Times New Roman"/>
                <a:cs typeface="Times New Roman"/>
              </a:rPr>
              <a:t> step </a:t>
            </a:r>
            <a:r>
              <a:rPr lang="tr-TR" sz="2600" dirty="0" err="1">
                <a:latin typeface="Times New Roman"/>
                <a:cs typeface="Times New Roman"/>
              </a:rPr>
              <a:t>the</a:t>
            </a:r>
            <a:r>
              <a:rPr lang="tr-TR" sz="2600" dirty="0">
                <a:latin typeface="Times New Roman"/>
                <a:cs typeface="Times New Roman"/>
              </a:rPr>
              <a:t> </a:t>
            </a:r>
            <a:r>
              <a:rPr lang="tr-TR" sz="2600" dirty="0" err="1">
                <a:latin typeface="Times New Roman"/>
                <a:cs typeface="Times New Roman"/>
              </a:rPr>
              <a:t>effect</a:t>
            </a:r>
            <a:r>
              <a:rPr lang="tr-TR" sz="2600" dirty="0">
                <a:latin typeface="Times New Roman"/>
                <a:cs typeface="Times New Roman"/>
              </a:rPr>
              <a:t> </a:t>
            </a:r>
            <a:r>
              <a:rPr lang="tr-TR" sz="2600" dirty="0" err="1">
                <a:latin typeface="Times New Roman"/>
                <a:cs typeface="Times New Roman"/>
              </a:rPr>
              <a:t>value</a:t>
            </a:r>
            <a:r>
              <a:rPr lang="tr-TR" sz="2600" dirty="0">
                <a:latin typeface="Times New Roman"/>
                <a:cs typeface="Times New Roman"/>
              </a:rPr>
              <a:t> is 1. </a:t>
            </a:r>
            <a:r>
              <a:rPr lang="tr-TR" sz="2600" dirty="0" err="1">
                <a:latin typeface="Times New Roman"/>
                <a:cs typeface="Times New Roman"/>
              </a:rPr>
              <a:t>Thus</a:t>
            </a:r>
            <a:r>
              <a:rPr lang="tr-TR" sz="2600" dirty="0">
                <a:latin typeface="Times New Roman"/>
                <a:cs typeface="Times New Roman"/>
              </a:rPr>
              <a:t>, total </a:t>
            </a:r>
            <a:r>
              <a:rPr lang="tr-TR" sz="2600" dirty="0" err="1">
                <a:latin typeface="Times New Roman"/>
                <a:cs typeface="Times New Roman"/>
              </a:rPr>
              <a:t>effect</a:t>
            </a:r>
            <a:r>
              <a:rPr lang="tr-TR" sz="2600" dirty="0">
                <a:latin typeface="Times New Roman"/>
                <a:cs typeface="Times New Roman"/>
              </a:rPr>
              <a:t> </a:t>
            </a:r>
            <a:r>
              <a:rPr lang="tr-TR" sz="2600" dirty="0" err="1">
                <a:latin typeface="Times New Roman"/>
                <a:cs typeface="Times New Roman"/>
              </a:rPr>
              <a:t>values</a:t>
            </a:r>
            <a:r>
              <a:rPr lang="tr-TR" sz="2600" dirty="0">
                <a:latin typeface="Times New Roman"/>
                <a:cs typeface="Times New Roman"/>
              </a:rPr>
              <a:t> </a:t>
            </a:r>
            <a:r>
              <a:rPr lang="tr-TR" sz="2600" dirty="0" err="1">
                <a:latin typeface="Times New Roman"/>
                <a:cs typeface="Times New Roman"/>
              </a:rPr>
              <a:t>are</a:t>
            </a:r>
            <a:r>
              <a:rPr lang="tr-TR" sz="2600" dirty="0">
                <a:latin typeface="Times New Roman"/>
                <a:cs typeface="Times New Roman"/>
              </a:rPr>
              <a:t> </a:t>
            </a:r>
            <a:r>
              <a:rPr lang="tr-TR" sz="2600" dirty="0" err="1">
                <a:latin typeface="Times New Roman"/>
                <a:cs typeface="Times New Roman"/>
              </a:rPr>
              <a:t>three</a:t>
            </a:r>
            <a:r>
              <a:rPr lang="tr-TR" sz="2600" dirty="0">
                <a:latin typeface="Times New Roman"/>
                <a:cs typeface="Times New Roman"/>
              </a:rPr>
              <a:t>.  </a:t>
            </a:r>
            <a:endParaRPr lang="tr-TR" sz="2600" dirty="0" smtClean="0">
              <a:latin typeface="Times New Roman"/>
              <a:cs typeface="Times New Roman"/>
            </a:endParaRPr>
          </a:p>
          <a:p>
            <a:pPr algn="just"/>
            <a:r>
              <a:rPr lang="en-US" sz="2600" dirty="0" smtClean="0">
                <a:latin typeface="Times New Roman"/>
                <a:cs typeface="Times New Roman"/>
              </a:rPr>
              <a:t>It </a:t>
            </a:r>
            <a:r>
              <a:rPr lang="en-US" sz="2600" dirty="0">
                <a:latin typeface="Times New Roman"/>
                <a:cs typeface="Times New Roman"/>
              </a:rPr>
              <a:t>is difficult to </a:t>
            </a:r>
            <a:r>
              <a:rPr lang="en-US" sz="2600" dirty="0" err="1">
                <a:latin typeface="Times New Roman"/>
                <a:cs typeface="Times New Roman"/>
              </a:rPr>
              <a:t>tirate</a:t>
            </a:r>
            <a:r>
              <a:rPr lang="en-US" sz="2600" dirty="0">
                <a:latin typeface="Times New Roman"/>
                <a:cs typeface="Times New Roman"/>
              </a:rPr>
              <a:t> 3rd proton of phosphoric acid as it is very weak.</a:t>
            </a:r>
            <a:endParaRPr lang="tr-TR" sz="2600" dirty="0">
              <a:latin typeface="Times New Roman"/>
              <a:cs typeface="Times New Roman"/>
            </a:endParaRPr>
          </a:p>
          <a:p>
            <a:pPr marL="0" indent="0">
              <a:buNone/>
            </a:pPr>
            <a:endParaRPr lang="en-US" sz="2200" dirty="0"/>
          </a:p>
        </p:txBody>
      </p:sp>
    </p:spTree>
    <p:extLst>
      <p:ext uri="{BB962C8B-B14F-4D97-AF65-F5344CB8AC3E}">
        <p14:creationId xmlns:p14="http://schemas.microsoft.com/office/powerpoint/2010/main" val="3585352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062" y="1232034"/>
            <a:ext cx="9221689" cy="631638"/>
          </a:xfrm>
        </p:spPr>
        <p:txBody>
          <a:bodyPr>
            <a:noAutofit/>
          </a:bodyPr>
          <a:lstStyle/>
          <a:p>
            <a:r>
              <a:rPr lang="en-US" sz="3600" b="1" u="sng" dirty="0">
                <a:latin typeface="Times New Roman"/>
                <a:cs typeface="Times New Roman"/>
              </a:rPr>
              <a:t>Reaction Equation:</a:t>
            </a:r>
            <a:endParaRPr lang="tr-TR" sz="3600" dirty="0">
              <a:latin typeface="Times New Roman"/>
              <a:cs typeface="Times New Roman"/>
            </a:endParaRPr>
          </a:p>
        </p:txBody>
      </p:sp>
      <p:sp>
        <p:nvSpPr>
          <p:cNvPr id="3" name="İçerik Yer Tutucusu 2"/>
          <p:cNvSpPr>
            <a:spLocks noGrp="1"/>
          </p:cNvSpPr>
          <p:nvPr>
            <p:ph idx="1"/>
          </p:nvPr>
        </p:nvSpPr>
        <p:spPr>
          <a:xfrm>
            <a:off x="735062" y="2012413"/>
            <a:ext cx="9221689" cy="5649295"/>
          </a:xfrm>
        </p:spPr>
        <p:txBody>
          <a:bodyPr/>
          <a:lstStyle/>
          <a:p>
            <a:r>
              <a:rPr lang="en-US" dirty="0"/>
              <a:t>H</a:t>
            </a:r>
            <a:r>
              <a:rPr lang="en-US" baseline="-25000" dirty="0"/>
              <a:t>3</a:t>
            </a:r>
            <a:r>
              <a:rPr lang="en-US" dirty="0"/>
              <a:t>PO</a:t>
            </a:r>
            <a:r>
              <a:rPr lang="en-US" baseline="-25000" dirty="0"/>
              <a:t>4</a:t>
            </a:r>
            <a:r>
              <a:rPr lang="en-US" dirty="0"/>
              <a:t> + NaOH → NaH</a:t>
            </a:r>
            <a:r>
              <a:rPr lang="en-US" baseline="-25000" dirty="0"/>
              <a:t>2</a:t>
            </a:r>
            <a:r>
              <a:rPr lang="en-US" dirty="0"/>
              <a:t>PO</a:t>
            </a:r>
            <a:r>
              <a:rPr lang="en-US" baseline="-25000" dirty="0"/>
              <a:t>4</a:t>
            </a:r>
            <a:r>
              <a:rPr lang="en-US" dirty="0"/>
              <a:t> + H</a:t>
            </a:r>
            <a:r>
              <a:rPr lang="en-US" baseline="-25000" dirty="0"/>
              <a:t>2</a:t>
            </a:r>
            <a:r>
              <a:rPr lang="en-US" dirty="0"/>
              <a:t>O Ka</a:t>
            </a:r>
            <a:r>
              <a:rPr lang="en-US" baseline="-25000" dirty="0"/>
              <a:t>1</a:t>
            </a:r>
            <a:r>
              <a:rPr lang="en-US" dirty="0"/>
              <a:t> = 7.11x10</a:t>
            </a:r>
            <a:r>
              <a:rPr lang="en-US" baseline="30000" dirty="0"/>
              <a:t>-3</a:t>
            </a:r>
          </a:p>
          <a:p>
            <a:pPr marL="0" indent="0">
              <a:buNone/>
            </a:pPr>
            <a:r>
              <a:rPr lang="en-US" dirty="0"/>
              <a:t>(End point of </a:t>
            </a:r>
            <a:r>
              <a:rPr lang="en-US" dirty="0" err="1"/>
              <a:t>bromocresol</a:t>
            </a:r>
            <a:r>
              <a:rPr lang="en-US" dirty="0"/>
              <a:t> green )</a:t>
            </a:r>
          </a:p>
          <a:p>
            <a:r>
              <a:rPr lang="en-US" dirty="0"/>
              <a:t>NaH</a:t>
            </a:r>
            <a:r>
              <a:rPr lang="en-US" baseline="-25000" dirty="0"/>
              <a:t>2</a:t>
            </a:r>
            <a:r>
              <a:rPr lang="en-US" dirty="0"/>
              <a:t>PO</a:t>
            </a:r>
            <a:r>
              <a:rPr lang="en-US" baseline="-25000" dirty="0"/>
              <a:t>4</a:t>
            </a:r>
            <a:r>
              <a:rPr lang="en-US" dirty="0"/>
              <a:t> + NaOH → Na</a:t>
            </a:r>
            <a:r>
              <a:rPr lang="en-US" baseline="-25000" dirty="0"/>
              <a:t>2</a:t>
            </a:r>
            <a:r>
              <a:rPr lang="en-US" dirty="0"/>
              <a:t>HPO</a:t>
            </a:r>
            <a:r>
              <a:rPr lang="en-US" baseline="-25000" dirty="0"/>
              <a:t>4</a:t>
            </a:r>
            <a:r>
              <a:rPr lang="en-US" dirty="0"/>
              <a:t> + H</a:t>
            </a:r>
            <a:r>
              <a:rPr lang="en-US" baseline="-25000" dirty="0"/>
              <a:t>2</a:t>
            </a:r>
            <a:r>
              <a:rPr lang="en-US" dirty="0"/>
              <a:t>O Ka</a:t>
            </a:r>
            <a:r>
              <a:rPr lang="en-US" baseline="-25000" dirty="0"/>
              <a:t>2</a:t>
            </a:r>
            <a:r>
              <a:rPr lang="en-US" dirty="0"/>
              <a:t> = 6.34x10</a:t>
            </a:r>
            <a:r>
              <a:rPr lang="en-US" baseline="30000" dirty="0"/>
              <a:t>-8</a:t>
            </a:r>
          </a:p>
          <a:p>
            <a:pPr marL="0" indent="0">
              <a:buNone/>
            </a:pPr>
            <a:r>
              <a:rPr lang="en-US" dirty="0"/>
              <a:t>(End point of phenolphthalein)</a:t>
            </a:r>
          </a:p>
          <a:p>
            <a:r>
              <a:rPr lang="en-US" dirty="0"/>
              <a:t>H</a:t>
            </a:r>
            <a:r>
              <a:rPr lang="en-US" baseline="-25000" dirty="0"/>
              <a:t>3</a:t>
            </a:r>
            <a:r>
              <a:rPr lang="en-US" dirty="0"/>
              <a:t>PO</a:t>
            </a:r>
            <a:r>
              <a:rPr lang="en-US" baseline="-25000" dirty="0"/>
              <a:t>4</a:t>
            </a:r>
            <a:r>
              <a:rPr lang="en-US" dirty="0"/>
              <a:t> + 2NaOH → Na</a:t>
            </a:r>
            <a:r>
              <a:rPr lang="en-US" baseline="-25000" dirty="0"/>
              <a:t>2</a:t>
            </a:r>
            <a:r>
              <a:rPr lang="en-US" dirty="0"/>
              <a:t>HPO</a:t>
            </a:r>
            <a:r>
              <a:rPr lang="en-US" baseline="-25000" dirty="0"/>
              <a:t>4</a:t>
            </a:r>
            <a:r>
              <a:rPr lang="en-US" dirty="0"/>
              <a:t> + 2H</a:t>
            </a:r>
            <a:r>
              <a:rPr lang="en-US" baseline="-25000" dirty="0"/>
              <a:t>2</a:t>
            </a:r>
            <a:r>
              <a:rPr lang="en-US" dirty="0"/>
              <a:t>O Total acidity</a:t>
            </a:r>
          </a:p>
        </p:txBody>
      </p:sp>
    </p:spTree>
    <p:extLst>
      <p:ext uri="{BB962C8B-B14F-4D97-AF65-F5344CB8AC3E}">
        <p14:creationId xmlns:p14="http://schemas.microsoft.com/office/powerpoint/2010/main" val="39033047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30527" y="1345273"/>
            <a:ext cx="5986020" cy="1183657"/>
          </a:xfrm>
          <a:prstGeom prst="rect">
            <a:avLst/>
          </a:prstGeom>
        </p:spPr>
        <p:txBody>
          <a:bodyPr wrap="square">
            <a:spAutoFit/>
          </a:bodyPr>
          <a:lstStyle/>
          <a:p>
            <a:pPr defTabSz="1007943">
              <a:lnSpc>
                <a:spcPct val="90000"/>
              </a:lnSpc>
              <a:spcBef>
                <a:spcPts val="1102"/>
              </a:spcBef>
            </a:pPr>
            <a:r>
              <a:rPr lang="en-US" sz="3600" b="1" u="sng" dirty="0">
                <a:latin typeface="Times New Roman"/>
                <a:cs typeface="Times New Roman"/>
              </a:rPr>
              <a:t>Preparation of Experiments:</a:t>
            </a:r>
            <a:endParaRPr lang="tr-TR" sz="3600" dirty="0">
              <a:latin typeface="Times New Roman"/>
              <a:cs typeface="Times New Roman"/>
            </a:endParaRPr>
          </a:p>
          <a:p>
            <a:pPr lvl="0" defTabSz="1007943">
              <a:lnSpc>
                <a:spcPct val="90000"/>
              </a:lnSpc>
              <a:spcBef>
                <a:spcPts val="1102"/>
              </a:spcBef>
            </a:pPr>
            <a:endParaRPr lang="en-US" sz="3200" b="1" u="sng" dirty="0">
              <a:solidFill>
                <a:prstClr val="black"/>
              </a:solidFill>
              <a:latin typeface="Times New Roman"/>
              <a:cs typeface="Times New Roman"/>
            </a:endParaRPr>
          </a:p>
        </p:txBody>
      </p:sp>
      <p:sp>
        <p:nvSpPr>
          <p:cNvPr id="3" name="Content Placeholder 2"/>
          <p:cNvSpPr>
            <a:spLocks noGrp="1"/>
          </p:cNvSpPr>
          <p:nvPr>
            <p:ph idx="1"/>
          </p:nvPr>
        </p:nvSpPr>
        <p:spPr/>
        <p:txBody>
          <a:bodyPr>
            <a:normAutofit/>
          </a:bodyPr>
          <a:lstStyle/>
          <a:p>
            <a:pPr lvl="0"/>
            <a:r>
              <a:rPr lang="en-US" sz="2600" dirty="0">
                <a:latin typeface="Times New Roman"/>
                <a:cs typeface="Times New Roman"/>
              </a:rPr>
              <a:t>Dilute the given sample(20 mL) to 100 mL with distilled water. Transfer 25 mL of sample to an </a:t>
            </a:r>
            <a:r>
              <a:rPr lang="en-US" sz="2600" dirty="0" err="1">
                <a:latin typeface="Times New Roman"/>
                <a:cs typeface="Times New Roman"/>
              </a:rPr>
              <a:t>erlenmeyer</a:t>
            </a:r>
            <a:r>
              <a:rPr lang="en-US" sz="2600" dirty="0">
                <a:latin typeface="Times New Roman"/>
                <a:cs typeface="Times New Roman"/>
              </a:rPr>
              <a:t> flask.  </a:t>
            </a:r>
            <a:endParaRPr lang="tr-TR" sz="2600" dirty="0">
              <a:latin typeface="Times New Roman"/>
              <a:cs typeface="Times New Roman"/>
            </a:endParaRPr>
          </a:p>
          <a:p>
            <a:pPr lvl="0"/>
            <a:r>
              <a:rPr lang="en-US" sz="2600" dirty="0">
                <a:latin typeface="Times New Roman"/>
                <a:cs typeface="Times New Roman"/>
              </a:rPr>
              <a:t>Add 2 drops of </a:t>
            </a:r>
            <a:r>
              <a:rPr lang="en-US" sz="2600" dirty="0" err="1">
                <a:latin typeface="Times New Roman"/>
                <a:cs typeface="Times New Roman"/>
              </a:rPr>
              <a:t>bromocresol</a:t>
            </a:r>
            <a:r>
              <a:rPr lang="en-US" sz="2600" dirty="0">
                <a:latin typeface="Times New Roman"/>
                <a:cs typeface="Times New Roman"/>
              </a:rPr>
              <a:t> green and phenolphthalein.  </a:t>
            </a:r>
            <a:endParaRPr lang="tr-TR" sz="2600" dirty="0">
              <a:latin typeface="Times New Roman"/>
              <a:cs typeface="Times New Roman"/>
            </a:endParaRPr>
          </a:p>
          <a:p>
            <a:pPr lvl="0"/>
            <a:r>
              <a:rPr lang="en-US" sz="2600" dirty="0">
                <a:latin typeface="Times New Roman"/>
                <a:cs typeface="Times New Roman"/>
              </a:rPr>
              <a:t>Titrate with 0.1 N </a:t>
            </a:r>
            <a:r>
              <a:rPr lang="en-US" sz="2600" dirty="0" err="1">
                <a:latin typeface="Times New Roman"/>
                <a:cs typeface="Times New Roman"/>
              </a:rPr>
              <a:t>NaOH</a:t>
            </a:r>
            <a:r>
              <a:rPr lang="en-US" sz="2600" dirty="0">
                <a:latin typeface="Times New Roman"/>
                <a:cs typeface="Times New Roman"/>
              </a:rPr>
              <a:t> until blue-green color and note the volume of titrant used </a:t>
            </a:r>
            <a:r>
              <a:rPr lang="en-US" sz="2600" b="1" dirty="0">
                <a:latin typeface="Times New Roman"/>
                <a:cs typeface="Times New Roman"/>
              </a:rPr>
              <a:t>(V</a:t>
            </a:r>
            <a:r>
              <a:rPr lang="en-US" sz="2600" b="1" baseline="-25000" dirty="0">
                <a:latin typeface="Times New Roman"/>
                <a:cs typeface="Times New Roman"/>
              </a:rPr>
              <a:t>1</a:t>
            </a:r>
            <a:r>
              <a:rPr lang="en-US" sz="2600" b="1" dirty="0">
                <a:latin typeface="Times New Roman"/>
                <a:cs typeface="Times New Roman"/>
              </a:rPr>
              <a:t>) </a:t>
            </a:r>
            <a:r>
              <a:rPr lang="en-US" sz="2600" dirty="0">
                <a:latin typeface="Times New Roman"/>
                <a:cs typeface="Times New Roman"/>
              </a:rPr>
              <a:t> </a:t>
            </a:r>
            <a:endParaRPr lang="tr-TR" sz="2600" dirty="0">
              <a:latin typeface="Times New Roman"/>
              <a:cs typeface="Times New Roman"/>
            </a:endParaRPr>
          </a:p>
          <a:p>
            <a:pPr lvl="0"/>
            <a:r>
              <a:rPr lang="en-US" sz="2600" dirty="0">
                <a:latin typeface="Times New Roman"/>
                <a:cs typeface="Times New Roman"/>
              </a:rPr>
              <a:t>Continue titration until violet color and note the volume of titrant used for second part. </a:t>
            </a:r>
            <a:r>
              <a:rPr lang="en-US" sz="2600" b="1" dirty="0">
                <a:latin typeface="Times New Roman"/>
                <a:cs typeface="Times New Roman"/>
              </a:rPr>
              <a:t>(V</a:t>
            </a:r>
            <a:r>
              <a:rPr lang="en-US" sz="2600" b="1" baseline="-25000" dirty="0">
                <a:latin typeface="Times New Roman"/>
                <a:cs typeface="Times New Roman"/>
              </a:rPr>
              <a:t>2</a:t>
            </a:r>
            <a:r>
              <a:rPr lang="en-US" sz="2600" b="1" dirty="0">
                <a:latin typeface="Times New Roman"/>
                <a:cs typeface="Times New Roman"/>
              </a:rPr>
              <a:t>) </a:t>
            </a:r>
            <a:r>
              <a:rPr lang="en-US" sz="2600" dirty="0">
                <a:latin typeface="Times New Roman"/>
                <a:cs typeface="Times New Roman"/>
              </a:rPr>
              <a:t> </a:t>
            </a:r>
            <a:endParaRPr lang="tr-TR" sz="2600" dirty="0">
              <a:latin typeface="Times New Roman"/>
              <a:cs typeface="Times New Roman"/>
            </a:endParaRPr>
          </a:p>
          <a:p>
            <a:endParaRPr lang="en-US" dirty="0"/>
          </a:p>
        </p:txBody>
      </p:sp>
    </p:spTree>
    <p:extLst>
      <p:ext uri="{BB962C8B-B14F-4D97-AF65-F5344CB8AC3E}">
        <p14:creationId xmlns:p14="http://schemas.microsoft.com/office/powerpoint/2010/main" val="4287524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062" y="981988"/>
            <a:ext cx="9221689" cy="881683"/>
          </a:xfrm>
        </p:spPr>
        <p:txBody>
          <a:bodyPr>
            <a:normAutofit/>
          </a:bodyPr>
          <a:lstStyle/>
          <a:p>
            <a:r>
              <a:rPr lang="tr-TR" sz="3600" b="1" u="sng" dirty="0">
                <a:latin typeface="Times New Roman"/>
                <a:cs typeface="Times New Roman"/>
              </a:rPr>
              <a:t>Calculation</a:t>
            </a:r>
            <a:r>
              <a:rPr lang="tr-TR" sz="3600" b="1" u="sng" dirty="0" smtClean="0">
                <a:latin typeface="Times New Roman"/>
                <a:cs typeface="Times New Roman"/>
              </a:rPr>
              <a:t>:</a:t>
            </a:r>
            <a:endParaRPr lang="en-US" sz="3600" b="1" u="sng" dirty="0">
              <a:latin typeface="Times New Roman"/>
              <a:cs typeface="Times New Roman"/>
            </a:endParaRPr>
          </a:p>
        </p:txBody>
      </p:sp>
      <p:sp>
        <p:nvSpPr>
          <p:cNvPr id="3" name="Content Placeholder 2"/>
          <p:cNvSpPr>
            <a:spLocks noGrp="1"/>
          </p:cNvSpPr>
          <p:nvPr>
            <p:ph idx="1"/>
          </p:nvPr>
        </p:nvSpPr>
        <p:spPr>
          <a:xfrm>
            <a:off x="735062" y="2012414"/>
            <a:ext cx="9477231" cy="4796544"/>
          </a:xfrm>
        </p:spPr>
        <p:txBody>
          <a:bodyPr>
            <a:noAutofit/>
          </a:bodyPr>
          <a:lstStyle/>
          <a:p>
            <a:r>
              <a:rPr lang="tr-TR" sz="2600" dirty="0" err="1" smtClean="0">
                <a:latin typeface="Times New Roman"/>
                <a:cs typeface="Times New Roman"/>
              </a:rPr>
              <a:t>The</a:t>
            </a:r>
            <a:r>
              <a:rPr lang="tr-TR" sz="2600" dirty="0" smtClean="0">
                <a:latin typeface="Times New Roman"/>
                <a:cs typeface="Times New Roman"/>
              </a:rPr>
              <a:t> </a:t>
            </a:r>
            <a:r>
              <a:rPr lang="tr-TR" sz="2600" dirty="0" err="1" smtClean="0">
                <a:latin typeface="Times New Roman"/>
                <a:cs typeface="Times New Roman"/>
              </a:rPr>
              <a:t>concentration</a:t>
            </a:r>
            <a:r>
              <a:rPr lang="tr-TR" sz="2600" dirty="0" smtClean="0">
                <a:latin typeface="Times New Roman"/>
                <a:cs typeface="Times New Roman"/>
              </a:rPr>
              <a:t> of </a:t>
            </a:r>
            <a:r>
              <a:rPr lang="tr-TR" sz="2600" dirty="0" err="1" smtClean="0">
                <a:latin typeface="Times New Roman"/>
                <a:cs typeface="Times New Roman"/>
              </a:rPr>
              <a:t>phosphoric</a:t>
            </a:r>
            <a:r>
              <a:rPr lang="tr-TR" sz="2600" dirty="0" smtClean="0">
                <a:latin typeface="Times New Roman"/>
                <a:cs typeface="Times New Roman"/>
              </a:rPr>
              <a:t> </a:t>
            </a:r>
            <a:r>
              <a:rPr lang="tr-TR" sz="2600" dirty="0" err="1" smtClean="0">
                <a:latin typeface="Times New Roman"/>
                <a:cs typeface="Times New Roman"/>
              </a:rPr>
              <a:t>acid</a:t>
            </a:r>
            <a:r>
              <a:rPr lang="tr-TR" sz="2600" dirty="0" smtClean="0">
                <a:latin typeface="Times New Roman"/>
                <a:cs typeface="Times New Roman"/>
              </a:rPr>
              <a:t> in </a:t>
            </a:r>
            <a:r>
              <a:rPr lang="tr-TR" sz="2600" dirty="0" err="1" smtClean="0">
                <a:latin typeface="Times New Roman"/>
                <a:cs typeface="Times New Roman"/>
              </a:rPr>
              <a:t>the</a:t>
            </a:r>
            <a:r>
              <a:rPr lang="tr-TR" sz="2600" dirty="0" smtClean="0">
                <a:latin typeface="Times New Roman"/>
                <a:cs typeface="Times New Roman"/>
              </a:rPr>
              <a:t> </a:t>
            </a:r>
            <a:r>
              <a:rPr lang="tr-TR" sz="2600" dirty="0" err="1" smtClean="0">
                <a:latin typeface="Times New Roman"/>
                <a:cs typeface="Times New Roman"/>
              </a:rPr>
              <a:t>sample</a:t>
            </a:r>
            <a:r>
              <a:rPr lang="tr-TR" sz="2600" dirty="0" smtClean="0">
                <a:latin typeface="Times New Roman"/>
                <a:cs typeface="Times New Roman"/>
              </a:rPr>
              <a:t> is </a:t>
            </a:r>
            <a:r>
              <a:rPr lang="tr-TR" sz="2600" dirty="0" err="1" smtClean="0">
                <a:latin typeface="Times New Roman"/>
                <a:cs typeface="Times New Roman"/>
              </a:rPr>
              <a:t>calculated</a:t>
            </a:r>
            <a:r>
              <a:rPr lang="tr-TR" sz="2600" dirty="0" smtClean="0">
                <a:latin typeface="Times New Roman"/>
                <a:cs typeface="Times New Roman"/>
              </a:rPr>
              <a:t> in g / L (</a:t>
            </a:r>
            <a:r>
              <a:rPr lang="tr-TR" sz="2600" dirty="0" err="1" smtClean="0">
                <a:latin typeface="Times New Roman"/>
                <a:cs typeface="Times New Roman"/>
              </a:rPr>
              <a:t>Mw</a:t>
            </a:r>
            <a:r>
              <a:rPr lang="tr-TR" sz="2600" dirty="0" smtClean="0">
                <a:latin typeface="Times New Roman"/>
                <a:cs typeface="Times New Roman"/>
              </a:rPr>
              <a:t>: 98)</a:t>
            </a:r>
          </a:p>
          <a:p>
            <a:pPr lvl="0"/>
            <a:r>
              <a:rPr lang="en-US" sz="2600" b="1" dirty="0" smtClean="0">
                <a:latin typeface="Times New Roman"/>
                <a:cs typeface="Times New Roman"/>
              </a:rPr>
              <a:t>Determination of 1</a:t>
            </a:r>
            <a:r>
              <a:rPr lang="en-US" sz="2600" b="1" baseline="30000" dirty="0" smtClean="0">
                <a:latin typeface="Times New Roman"/>
                <a:cs typeface="Times New Roman"/>
              </a:rPr>
              <a:t>st</a:t>
            </a:r>
            <a:r>
              <a:rPr lang="en-US" sz="2600" b="1" dirty="0" smtClean="0">
                <a:latin typeface="Times New Roman"/>
                <a:cs typeface="Times New Roman"/>
              </a:rPr>
              <a:t> proton (1st acidity):</a:t>
            </a:r>
            <a:endParaRPr lang="tr-TR" sz="2600" dirty="0" smtClean="0">
              <a:latin typeface="Times New Roman"/>
              <a:cs typeface="Times New Roman"/>
            </a:endParaRPr>
          </a:p>
          <a:p>
            <a:pPr marL="0" lvl="0" indent="0">
              <a:buNone/>
            </a:pPr>
            <a:r>
              <a:rPr lang="tr-TR" sz="2600" dirty="0" smtClean="0">
                <a:latin typeface="Times New Roman"/>
                <a:cs typeface="Times New Roman"/>
              </a:rPr>
              <a:t>	</a:t>
            </a:r>
            <a:r>
              <a:rPr lang="en-US" sz="2400" dirty="0"/>
              <a:t> First, the moles of NaOH consumed during titration can be calculated from the following equation using the volume of NaOH that is consumed in the titration and the molarity of the NaOH. </a:t>
            </a:r>
            <a:endParaRPr lang="tr-TR" sz="2400" dirty="0" smtClean="0"/>
          </a:p>
          <a:p>
            <a:pPr marL="0" lvl="0" indent="0">
              <a:buNone/>
            </a:pPr>
            <a:r>
              <a:rPr lang="tr-TR" sz="2400" dirty="0" smtClean="0"/>
              <a:t>		</a:t>
            </a:r>
            <a:r>
              <a:rPr lang="en-US" sz="2400" b="1" dirty="0" err="1" smtClean="0"/>
              <a:t>nNaOH</a:t>
            </a:r>
            <a:r>
              <a:rPr lang="en-US" sz="2400" b="1" dirty="0" smtClean="0"/>
              <a:t> </a:t>
            </a:r>
            <a:r>
              <a:rPr lang="en-US" sz="2400" b="1" dirty="0"/>
              <a:t>= </a:t>
            </a:r>
            <a:r>
              <a:rPr lang="en-US" sz="2400" b="1" dirty="0" err="1"/>
              <a:t>MNaOH</a:t>
            </a:r>
            <a:r>
              <a:rPr lang="en-US" sz="2400" b="1" dirty="0"/>
              <a:t> × V1 </a:t>
            </a:r>
            <a:r>
              <a:rPr lang="tr-TR" sz="2400" dirty="0">
                <a:latin typeface="Times New Roman"/>
                <a:cs typeface="Times New Roman"/>
              </a:rPr>
              <a:t> </a:t>
            </a:r>
            <a:endParaRPr lang="tr-TR" sz="2400" dirty="0" smtClean="0">
              <a:latin typeface="Times New Roman"/>
              <a:cs typeface="Times New Roman"/>
            </a:endParaRPr>
          </a:p>
          <a:p>
            <a:pPr marL="0" lvl="0" indent="0">
              <a:buNone/>
            </a:pPr>
            <a:endParaRPr lang="tr-TR" sz="2400" dirty="0">
              <a:latin typeface="Times New Roman"/>
              <a:cs typeface="Times New Roman"/>
            </a:endParaRPr>
          </a:p>
        </p:txBody>
      </p:sp>
    </p:spTree>
    <p:extLst>
      <p:ext uri="{BB962C8B-B14F-4D97-AF65-F5344CB8AC3E}">
        <p14:creationId xmlns:p14="http://schemas.microsoft.com/office/powerpoint/2010/main" val="2506385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5298" y="1194267"/>
            <a:ext cx="10314740" cy="6207560"/>
          </a:xfrm>
        </p:spPr>
        <p:txBody>
          <a:bodyPr>
            <a:normAutofit fontScale="92500" lnSpcReduction="10000"/>
          </a:bodyPr>
          <a:lstStyle/>
          <a:p>
            <a:r>
              <a:rPr lang="en-US" dirty="0"/>
              <a:t>According to reaction equation: </a:t>
            </a:r>
            <a:endParaRPr lang="tr-TR" dirty="0" smtClean="0"/>
          </a:p>
          <a:p>
            <a:pPr marL="0" indent="0">
              <a:buNone/>
            </a:pPr>
            <a:r>
              <a:rPr lang="tr-TR" dirty="0" smtClean="0"/>
              <a:t>	</a:t>
            </a:r>
            <a:r>
              <a:rPr lang="en-US" b="1" dirty="0" smtClean="0"/>
              <a:t>If </a:t>
            </a:r>
            <a:r>
              <a:rPr lang="en-US" b="1" dirty="0"/>
              <a:t>1 mol NaOH reacts with 1 mol H</a:t>
            </a:r>
            <a:r>
              <a:rPr lang="en-US" b="1" baseline="-25000" dirty="0"/>
              <a:t>3</a:t>
            </a:r>
            <a:r>
              <a:rPr lang="en-US" b="1" dirty="0"/>
              <a:t>PO</a:t>
            </a:r>
            <a:r>
              <a:rPr lang="en-US" b="1" baseline="-25000" dirty="0"/>
              <a:t>4</a:t>
            </a:r>
            <a:r>
              <a:rPr lang="en-US" b="1" dirty="0"/>
              <a:t> </a:t>
            </a:r>
            <a:endParaRPr lang="tr-TR" b="1" dirty="0" smtClean="0"/>
          </a:p>
          <a:p>
            <a:pPr marL="0" indent="0">
              <a:buNone/>
            </a:pPr>
            <a:r>
              <a:rPr lang="tr-TR" b="1" dirty="0" smtClean="0"/>
              <a:t>	</a:t>
            </a:r>
            <a:r>
              <a:rPr lang="en-US" b="1" dirty="0" err="1" smtClean="0"/>
              <a:t>nNaOH</a:t>
            </a:r>
            <a:r>
              <a:rPr lang="en-US" b="1" dirty="0" smtClean="0"/>
              <a:t> </a:t>
            </a:r>
            <a:r>
              <a:rPr lang="en-US" b="1" dirty="0"/>
              <a:t>mol NaOH reacts with x mol H</a:t>
            </a:r>
            <a:r>
              <a:rPr lang="en-US" b="1" baseline="-25000" dirty="0"/>
              <a:t>3</a:t>
            </a:r>
            <a:r>
              <a:rPr lang="en-US" b="1" dirty="0"/>
              <a:t>PO</a:t>
            </a:r>
            <a:r>
              <a:rPr lang="en-US" b="1" baseline="-25000" dirty="0"/>
              <a:t>4</a:t>
            </a:r>
            <a:r>
              <a:rPr lang="en-US" b="1" dirty="0"/>
              <a:t> </a:t>
            </a:r>
            <a:endParaRPr lang="tr-TR" b="1" dirty="0" smtClean="0"/>
          </a:p>
          <a:p>
            <a:pPr marL="0" indent="0">
              <a:buNone/>
            </a:pPr>
            <a:r>
              <a:rPr lang="en-US" dirty="0" smtClean="0"/>
              <a:t>From </a:t>
            </a:r>
            <a:r>
              <a:rPr lang="en-US" dirty="0"/>
              <a:t>this ratio, the moles of H</a:t>
            </a:r>
            <a:r>
              <a:rPr lang="en-US" baseline="-25000" dirty="0"/>
              <a:t>3</a:t>
            </a:r>
            <a:r>
              <a:rPr lang="en-US" dirty="0"/>
              <a:t>PO</a:t>
            </a:r>
            <a:r>
              <a:rPr lang="en-US" baseline="-25000" dirty="0"/>
              <a:t>4</a:t>
            </a:r>
            <a:r>
              <a:rPr lang="en-US" dirty="0"/>
              <a:t> in the diluted sample (𝑥 = nH</a:t>
            </a:r>
            <a:r>
              <a:rPr lang="en-US" baseline="-25000" dirty="0"/>
              <a:t>3</a:t>
            </a:r>
            <a:r>
              <a:rPr lang="en-US" dirty="0"/>
              <a:t>PO</a:t>
            </a:r>
            <a:r>
              <a:rPr lang="en-US" baseline="-25000" dirty="0"/>
              <a:t>4</a:t>
            </a:r>
            <a:r>
              <a:rPr lang="en-US" dirty="0"/>
              <a:t> ) is calculated and the molarity of the diluted sample is calculated from x</a:t>
            </a:r>
            <a:r>
              <a:rPr lang="en-US" dirty="0" smtClean="0"/>
              <a:t>.</a:t>
            </a:r>
            <a:endParaRPr lang="tr-TR" dirty="0" smtClean="0"/>
          </a:p>
          <a:p>
            <a:pPr marL="0" indent="0">
              <a:buNone/>
            </a:pPr>
            <a:r>
              <a:rPr lang="tr-TR" dirty="0" smtClean="0"/>
              <a:t>		</a:t>
            </a:r>
            <a:r>
              <a:rPr lang="en-US" b="1" dirty="0" smtClean="0"/>
              <a:t>MH</a:t>
            </a:r>
            <a:r>
              <a:rPr lang="en-US" b="1" baseline="-25000" dirty="0" smtClean="0"/>
              <a:t>3</a:t>
            </a:r>
            <a:r>
              <a:rPr lang="en-US" b="1" dirty="0" smtClean="0"/>
              <a:t>PO</a:t>
            </a:r>
            <a:r>
              <a:rPr lang="en-US" b="1" baseline="-25000" dirty="0" smtClean="0"/>
              <a:t>4</a:t>
            </a:r>
            <a:r>
              <a:rPr lang="en-US" b="1" dirty="0" smtClean="0"/>
              <a:t> </a:t>
            </a:r>
            <a:r>
              <a:rPr lang="en-US" b="1" dirty="0"/>
              <a:t>= </a:t>
            </a:r>
            <a:r>
              <a:rPr lang="en-US" b="1" dirty="0" smtClean="0"/>
              <a:t>𝑥</a:t>
            </a:r>
            <a:r>
              <a:rPr lang="tr-TR" b="1" dirty="0" smtClean="0"/>
              <a:t> /</a:t>
            </a:r>
            <a:r>
              <a:rPr lang="en-US" b="1" dirty="0" smtClean="0"/>
              <a:t> VH</a:t>
            </a:r>
            <a:r>
              <a:rPr lang="en-US" b="1" baseline="-25000" dirty="0" smtClean="0"/>
              <a:t>3</a:t>
            </a:r>
            <a:r>
              <a:rPr lang="en-US" b="1" dirty="0" smtClean="0"/>
              <a:t>PO</a:t>
            </a:r>
            <a:r>
              <a:rPr lang="en-US" b="1" baseline="-25000" dirty="0" smtClean="0"/>
              <a:t>4</a:t>
            </a:r>
            <a:endParaRPr lang="tr-TR" b="1" baseline="-25000" dirty="0" smtClean="0"/>
          </a:p>
          <a:p>
            <a:pPr marL="0" indent="0" algn="just">
              <a:buNone/>
            </a:pPr>
            <a:r>
              <a:rPr lang="en-US" dirty="0"/>
              <a:t>The molarity of the original sample (M𝑠𝑎𝑚𝑝𝑙𝑒) can then be calculated by multiplying the molarity of the diluted sample by the dilution factor. </a:t>
            </a:r>
            <a:endParaRPr lang="tr-TR" dirty="0" smtClean="0"/>
          </a:p>
          <a:p>
            <a:pPr marL="0" indent="0" algn="just">
              <a:buNone/>
            </a:pPr>
            <a:r>
              <a:rPr lang="tr-TR" dirty="0" smtClean="0"/>
              <a:t>		</a:t>
            </a:r>
            <a:r>
              <a:rPr lang="en-US" b="1" dirty="0" smtClean="0"/>
              <a:t>M</a:t>
            </a:r>
            <a:r>
              <a:rPr lang="en-US" b="1" dirty="0"/>
              <a:t>𝑠𝑎𝑚𝑝𝑙𝑒 = MH</a:t>
            </a:r>
            <a:r>
              <a:rPr lang="en-US" b="1" baseline="-25000" dirty="0"/>
              <a:t>3</a:t>
            </a:r>
            <a:r>
              <a:rPr lang="en-US" b="1" dirty="0"/>
              <a:t>PO</a:t>
            </a:r>
            <a:r>
              <a:rPr lang="en-US" b="1" baseline="-25000" dirty="0"/>
              <a:t>4</a:t>
            </a:r>
            <a:r>
              <a:rPr lang="en-US" b="1" dirty="0"/>
              <a:t> × DF </a:t>
            </a:r>
            <a:endParaRPr lang="tr-TR" b="1" dirty="0" smtClean="0"/>
          </a:p>
          <a:p>
            <a:pPr marL="0" indent="0" algn="just">
              <a:buNone/>
            </a:pPr>
            <a:r>
              <a:rPr lang="en-US" dirty="0" smtClean="0"/>
              <a:t>Finally</a:t>
            </a:r>
            <a:r>
              <a:rPr lang="en-US" dirty="0"/>
              <a:t>, the molarity is multiplied by the molecular weight to convert the concentration of the original sample to g/L: </a:t>
            </a:r>
            <a:endParaRPr lang="tr-TR" dirty="0" smtClean="0"/>
          </a:p>
          <a:p>
            <a:pPr marL="0" indent="0" algn="just">
              <a:buNone/>
            </a:pPr>
            <a:r>
              <a:rPr lang="tr-TR" dirty="0" smtClean="0"/>
              <a:t>		</a:t>
            </a:r>
            <a:r>
              <a:rPr lang="en-US" b="1" dirty="0" smtClean="0"/>
              <a:t>C(</a:t>
            </a:r>
            <a:r>
              <a:rPr lang="en-US" b="1" dirty="0" err="1" smtClean="0"/>
              <a:t>g</a:t>
            </a:r>
            <a:r>
              <a:rPr lang="en-US" b="1" dirty="0" err="1"/>
              <a:t>⁄L</a:t>
            </a:r>
            <a:r>
              <a:rPr lang="en-US" b="1" dirty="0"/>
              <a:t>) = M𝑠𝑎𝑚𝑝𝑙𝑒 × 98</a:t>
            </a:r>
          </a:p>
        </p:txBody>
      </p:sp>
    </p:spTree>
    <p:extLst>
      <p:ext uri="{BB962C8B-B14F-4D97-AF65-F5344CB8AC3E}">
        <p14:creationId xmlns:p14="http://schemas.microsoft.com/office/powerpoint/2010/main" val="865370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255" y="1164657"/>
            <a:ext cx="10424160" cy="6395018"/>
          </a:xfrm>
        </p:spPr>
        <p:txBody>
          <a:bodyPr>
            <a:normAutofit fontScale="40000" lnSpcReduction="20000"/>
          </a:bodyPr>
          <a:lstStyle/>
          <a:p>
            <a:pPr lvl="0"/>
            <a:r>
              <a:rPr lang="en-US" sz="5500" b="1" dirty="0">
                <a:latin typeface="Times New Roman"/>
                <a:cs typeface="Times New Roman"/>
              </a:rPr>
              <a:t>Determination of 2</a:t>
            </a:r>
            <a:r>
              <a:rPr lang="en-US" sz="5500" b="1" baseline="30000" dirty="0">
                <a:latin typeface="Times New Roman"/>
                <a:cs typeface="Times New Roman"/>
              </a:rPr>
              <a:t>nd</a:t>
            </a:r>
            <a:r>
              <a:rPr lang="en-US" sz="5500" b="1" dirty="0">
                <a:latin typeface="Times New Roman"/>
                <a:cs typeface="Times New Roman"/>
              </a:rPr>
              <a:t> proton (2nd acidity</a:t>
            </a:r>
            <a:r>
              <a:rPr lang="en-US" sz="5500" b="1" dirty="0" smtClean="0">
                <a:latin typeface="Times New Roman"/>
                <a:cs typeface="Times New Roman"/>
              </a:rPr>
              <a:t>):</a:t>
            </a:r>
            <a:endParaRPr lang="tr-TR" sz="5500" b="1" dirty="0" smtClean="0">
              <a:latin typeface="Times New Roman"/>
              <a:cs typeface="Times New Roman"/>
            </a:endParaRPr>
          </a:p>
          <a:p>
            <a:pPr lvl="0" algn="just"/>
            <a:r>
              <a:rPr lang="en-US" sz="6000" dirty="0"/>
              <a:t>First, the moles of NaOH consumed during titration can be calculated from the following equation using the volume of NaOH that is consumed in the titration and the molarity of the NaOH. </a:t>
            </a:r>
            <a:endParaRPr lang="tr-TR" sz="6000" dirty="0" smtClean="0"/>
          </a:p>
          <a:p>
            <a:pPr lvl="0" algn="just"/>
            <a:r>
              <a:rPr lang="en-US" sz="6000" dirty="0" smtClean="0"/>
              <a:t>According </a:t>
            </a:r>
            <a:r>
              <a:rPr lang="en-US" sz="6000" dirty="0"/>
              <a:t>to reaction equation: </a:t>
            </a:r>
            <a:endParaRPr lang="tr-TR" sz="6000" dirty="0" smtClean="0"/>
          </a:p>
          <a:p>
            <a:pPr marL="1007943" lvl="2" indent="0" algn="just">
              <a:buNone/>
            </a:pPr>
            <a:r>
              <a:rPr lang="tr-TR" sz="5119" dirty="0" smtClean="0"/>
              <a:t>		</a:t>
            </a:r>
            <a:r>
              <a:rPr lang="en-US" sz="5119" b="1" dirty="0" err="1" smtClean="0"/>
              <a:t>nNaOH</a:t>
            </a:r>
            <a:r>
              <a:rPr lang="en-US" sz="5119" b="1" dirty="0" smtClean="0"/>
              <a:t> </a:t>
            </a:r>
            <a:r>
              <a:rPr lang="en-US" sz="5119" b="1" dirty="0"/>
              <a:t>= </a:t>
            </a:r>
            <a:r>
              <a:rPr lang="en-US" sz="5119" b="1" dirty="0" err="1"/>
              <a:t>MNaOH</a:t>
            </a:r>
            <a:r>
              <a:rPr lang="en-US" sz="5119" b="1" dirty="0"/>
              <a:t> × V2 </a:t>
            </a:r>
            <a:endParaRPr lang="tr-TR" sz="5119" b="1" dirty="0" smtClean="0"/>
          </a:p>
          <a:p>
            <a:pPr marL="0" lvl="0" indent="0" algn="just">
              <a:buNone/>
            </a:pPr>
            <a:r>
              <a:rPr lang="tr-TR" sz="6000" dirty="0" smtClean="0"/>
              <a:t>	</a:t>
            </a:r>
            <a:r>
              <a:rPr lang="en-US" sz="6000" b="1" dirty="0" smtClean="0"/>
              <a:t>If </a:t>
            </a:r>
            <a:r>
              <a:rPr lang="en-US" sz="6000" b="1" dirty="0"/>
              <a:t>1 mol NaOH reacts with 1 mol H</a:t>
            </a:r>
            <a:r>
              <a:rPr lang="en-US" sz="6000" b="1" baseline="-25000" dirty="0"/>
              <a:t>3</a:t>
            </a:r>
            <a:r>
              <a:rPr lang="en-US" sz="6000" b="1" dirty="0"/>
              <a:t>PO</a:t>
            </a:r>
            <a:r>
              <a:rPr lang="en-US" sz="6000" b="1" baseline="-25000" dirty="0"/>
              <a:t>4 </a:t>
            </a:r>
            <a:endParaRPr lang="tr-TR" sz="6000" b="1" baseline="-25000" dirty="0" smtClean="0"/>
          </a:p>
          <a:p>
            <a:pPr marL="0" lvl="0" indent="0" algn="just">
              <a:buNone/>
            </a:pPr>
            <a:r>
              <a:rPr lang="tr-TR" sz="6000" b="1" dirty="0" smtClean="0"/>
              <a:t>	</a:t>
            </a:r>
            <a:r>
              <a:rPr lang="en-US" sz="6000" b="1" dirty="0" err="1" smtClean="0"/>
              <a:t>nNaOH</a:t>
            </a:r>
            <a:r>
              <a:rPr lang="en-US" sz="6000" b="1" dirty="0" smtClean="0"/>
              <a:t> </a:t>
            </a:r>
            <a:r>
              <a:rPr lang="en-US" sz="6000" b="1" dirty="0"/>
              <a:t>mol NaOH reacts with x mol H</a:t>
            </a:r>
            <a:r>
              <a:rPr lang="en-US" sz="6000" b="1" baseline="-25000" dirty="0"/>
              <a:t>3</a:t>
            </a:r>
            <a:r>
              <a:rPr lang="en-US" sz="6000" b="1" dirty="0"/>
              <a:t>PO</a:t>
            </a:r>
            <a:r>
              <a:rPr lang="en-US" sz="6000" b="1" baseline="-25000" dirty="0"/>
              <a:t>4</a:t>
            </a:r>
            <a:r>
              <a:rPr lang="en-US" sz="6000" b="1" dirty="0"/>
              <a:t> </a:t>
            </a:r>
            <a:endParaRPr lang="tr-TR" sz="6000" b="1" dirty="0" smtClean="0"/>
          </a:p>
          <a:p>
            <a:pPr lvl="0" algn="just"/>
            <a:r>
              <a:rPr lang="en-US" sz="6000" dirty="0" smtClean="0"/>
              <a:t>From </a:t>
            </a:r>
            <a:r>
              <a:rPr lang="en-US" sz="6000" dirty="0"/>
              <a:t>this ratio, the moles of H3PO4 in the diluted sample (𝑥 = nH</a:t>
            </a:r>
            <a:r>
              <a:rPr lang="en-US" sz="6000" baseline="-25000" dirty="0"/>
              <a:t>3</a:t>
            </a:r>
            <a:r>
              <a:rPr lang="en-US" sz="6000" dirty="0"/>
              <a:t>PO</a:t>
            </a:r>
            <a:r>
              <a:rPr lang="en-US" sz="6000" baseline="-25000" dirty="0"/>
              <a:t>4</a:t>
            </a:r>
            <a:r>
              <a:rPr lang="en-US" sz="6000" dirty="0"/>
              <a:t> ) is calculated and the molarity of the diluted sample is calculated from x. </a:t>
            </a:r>
            <a:endParaRPr lang="tr-TR" sz="6000" dirty="0" smtClean="0"/>
          </a:p>
          <a:p>
            <a:pPr marL="0" lvl="0" indent="0" algn="just">
              <a:buNone/>
            </a:pPr>
            <a:r>
              <a:rPr lang="tr-TR" sz="6000" dirty="0"/>
              <a:t>	</a:t>
            </a:r>
            <a:r>
              <a:rPr lang="tr-TR" sz="6000" dirty="0" smtClean="0"/>
              <a:t>		</a:t>
            </a:r>
            <a:r>
              <a:rPr lang="en-US" sz="6000" b="1" dirty="0" smtClean="0"/>
              <a:t>MH</a:t>
            </a:r>
            <a:r>
              <a:rPr lang="en-US" sz="6000" b="1" baseline="-25000" dirty="0" smtClean="0"/>
              <a:t>3</a:t>
            </a:r>
            <a:r>
              <a:rPr lang="en-US" sz="6000" b="1" dirty="0" smtClean="0"/>
              <a:t>PO</a:t>
            </a:r>
            <a:r>
              <a:rPr lang="en-US" sz="6000" b="1" baseline="-25000" dirty="0" smtClean="0"/>
              <a:t>4 </a:t>
            </a:r>
            <a:r>
              <a:rPr lang="en-US" sz="6000" b="1" dirty="0"/>
              <a:t>= </a:t>
            </a:r>
            <a:r>
              <a:rPr lang="en-US" sz="6000" b="1" dirty="0" smtClean="0"/>
              <a:t>𝑥</a:t>
            </a:r>
            <a:r>
              <a:rPr lang="tr-TR" sz="6000" b="1" dirty="0" smtClean="0"/>
              <a:t> /</a:t>
            </a:r>
            <a:r>
              <a:rPr lang="en-US" sz="6000" b="1" dirty="0" smtClean="0"/>
              <a:t> </a:t>
            </a:r>
            <a:r>
              <a:rPr lang="en-US" sz="6000" b="1" dirty="0"/>
              <a:t>VH</a:t>
            </a:r>
            <a:r>
              <a:rPr lang="en-US" sz="6000" b="1" baseline="-25000" dirty="0"/>
              <a:t>3</a:t>
            </a:r>
            <a:r>
              <a:rPr lang="en-US" sz="6000" b="1" dirty="0"/>
              <a:t>PO</a:t>
            </a:r>
            <a:r>
              <a:rPr lang="en-US" sz="6000" b="1" baseline="-25000" dirty="0"/>
              <a:t>4</a:t>
            </a:r>
            <a:r>
              <a:rPr lang="en-US" sz="6000" b="1" dirty="0"/>
              <a:t> </a:t>
            </a:r>
            <a:endParaRPr lang="tr-TR" sz="6000" b="1" dirty="0" smtClean="0"/>
          </a:p>
          <a:p>
            <a:pPr lvl="0" algn="just"/>
            <a:r>
              <a:rPr lang="en-US" sz="6000" dirty="0" smtClean="0"/>
              <a:t>The </a:t>
            </a:r>
            <a:r>
              <a:rPr lang="en-US" sz="6000" dirty="0"/>
              <a:t>molarity of the original sample (M𝑠𝑎𝑚𝑝𝑙𝑒) can then be calculated by multiplying the molarity of the diluted sample by the dilution factor. </a:t>
            </a:r>
            <a:endParaRPr lang="tr-TR" sz="6000" dirty="0" smtClean="0"/>
          </a:p>
          <a:p>
            <a:pPr marL="1007943" lvl="2" indent="0" algn="just">
              <a:buNone/>
            </a:pPr>
            <a:r>
              <a:rPr lang="tr-TR" sz="5119" dirty="0"/>
              <a:t>	</a:t>
            </a:r>
            <a:r>
              <a:rPr lang="tr-TR" sz="5119" dirty="0" smtClean="0"/>
              <a:t>	</a:t>
            </a:r>
            <a:r>
              <a:rPr lang="en-US" sz="6000" b="1" dirty="0" smtClean="0"/>
              <a:t>M</a:t>
            </a:r>
            <a:r>
              <a:rPr lang="en-US" sz="6000" b="1" dirty="0"/>
              <a:t>𝑠𝑎𝑚𝑝𝑙𝑒 = MH</a:t>
            </a:r>
            <a:r>
              <a:rPr lang="en-US" sz="6000" b="1" baseline="-25000" dirty="0"/>
              <a:t>3</a:t>
            </a:r>
            <a:r>
              <a:rPr lang="en-US" sz="6000" b="1" dirty="0"/>
              <a:t>PO</a:t>
            </a:r>
            <a:r>
              <a:rPr lang="en-US" sz="6000" b="1" baseline="-25000" dirty="0"/>
              <a:t>4</a:t>
            </a:r>
            <a:r>
              <a:rPr lang="en-US" sz="6000" b="1" dirty="0"/>
              <a:t> × </a:t>
            </a:r>
            <a:r>
              <a:rPr lang="en-US" sz="6000" b="1" dirty="0" smtClean="0"/>
              <a:t>DF</a:t>
            </a:r>
            <a:endParaRPr lang="tr-TR" sz="5119" b="1" dirty="0" smtClean="0"/>
          </a:p>
          <a:p>
            <a:pPr lvl="0" algn="just"/>
            <a:r>
              <a:rPr lang="en-US" sz="6000" dirty="0" smtClean="0"/>
              <a:t>Finally</a:t>
            </a:r>
            <a:r>
              <a:rPr lang="en-US" sz="6000" dirty="0"/>
              <a:t>, the molarity is multiplied by the molecular weight to convert the concentration of the original sample to g/L: </a:t>
            </a:r>
            <a:endParaRPr lang="tr-TR" sz="6000" dirty="0" smtClean="0"/>
          </a:p>
          <a:p>
            <a:pPr marL="0" lvl="0" indent="0" algn="just">
              <a:buNone/>
            </a:pPr>
            <a:r>
              <a:rPr lang="tr-TR" sz="6000" dirty="0" smtClean="0"/>
              <a:t>			</a:t>
            </a:r>
            <a:r>
              <a:rPr lang="en-US" sz="6000" b="1" dirty="0" smtClean="0"/>
              <a:t>C(</a:t>
            </a:r>
            <a:r>
              <a:rPr lang="en-US" sz="6000" b="1" dirty="0" err="1" smtClean="0"/>
              <a:t>g</a:t>
            </a:r>
            <a:r>
              <a:rPr lang="en-US" sz="6000" b="1" dirty="0" err="1"/>
              <a:t>⁄L</a:t>
            </a:r>
            <a:r>
              <a:rPr lang="en-US" sz="6000" b="1" dirty="0"/>
              <a:t>) = M𝑠𝑎𝑚𝑝𝑙𝑒 × 98</a:t>
            </a:r>
            <a:endParaRPr lang="tr-TR" sz="5500" b="1" dirty="0">
              <a:latin typeface="Times New Roman"/>
              <a:cs typeface="Times New Roman"/>
            </a:endParaRPr>
          </a:p>
          <a:p>
            <a:pPr marL="0" lvl="0" indent="0">
              <a:buNone/>
            </a:pPr>
            <a:r>
              <a:rPr lang="tr-TR" sz="5500" dirty="0" smtClean="0">
                <a:latin typeface="Times New Roman"/>
                <a:cs typeface="Times New Roman"/>
              </a:rPr>
              <a:t>	</a:t>
            </a:r>
            <a:endParaRPr lang="tr-TR" sz="5500" dirty="0" smtClean="0">
              <a:latin typeface="Times New Roman"/>
              <a:cs typeface="Times New Roman"/>
            </a:endParaRPr>
          </a:p>
          <a:p>
            <a:pPr marL="0" lvl="0" indent="0">
              <a:buNone/>
            </a:pPr>
            <a:endParaRPr lang="tr-TR" sz="5500" b="1" dirty="0">
              <a:latin typeface="Times New Roman"/>
              <a:cs typeface="Times New Roman"/>
            </a:endParaRPr>
          </a:p>
          <a:p>
            <a:pPr marL="0" lvl="0" indent="0">
              <a:buNone/>
            </a:pPr>
            <a:endParaRPr lang="tr-TR" sz="5500" b="1" dirty="0" smtClean="0">
              <a:latin typeface="Times New Roman"/>
              <a:cs typeface="Times New Roman"/>
            </a:endParaRPr>
          </a:p>
          <a:p>
            <a:pPr marL="0" lvl="0" indent="0">
              <a:buNone/>
            </a:pPr>
            <a:endParaRPr lang="tr-TR" sz="5500" b="1" dirty="0">
              <a:latin typeface="Times New Roman"/>
              <a:cs typeface="Times New Roman"/>
            </a:endParaRPr>
          </a:p>
          <a:p>
            <a:pPr marL="0" indent="0">
              <a:buNone/>
            </a:pPr>
            <a:endParaRPr lang="tr-TR" sz="5100" dirty="0">
              <a:latin typeface="Times New Roman"/>
              <a:cs typeface="Times New Roman"/>
            </a:endParaRPr>
          </a:p>
          <a:p>
            <a:endParaRPr lang="en-US" sz="5100" dirty="0">
              <a:latin typeface="Times New Roman"/>
              <a:cs typeface="Times New Roman"/>
            </a:endParaRPr>
          </a:p>
          <a:p>
            <a:endParaRPr lang="en-US" dirty="0"/>
          </a:p>
        </p:txBody>
      </p:sp>
      <p:sp>
        <p:nvSpPr>
          <p:cNvPr id="5" name="TextBox 4"/>
          <p:cNvSpPr txBox="1"/>
          <p:nvPr/>
        </p:nvSpPr>
        <p:spPr>
          <a:xfrm>
            <a:off x="576078" y="6769319"/>
            <a:ext cx="10285941" cy="646331"/>
          </a:xfrm>
          <a:prstGeom prst="rect">
            <a:avLst/>
          </a:prstGeom>
          <a:noFill/>
        </p:spPr>
        <p:txBody>
          <a:bodyPr wrap="square" rtlCol="0">
            <a:spAutoFit/>
          </a:bodyPr>
          <a:lstStyle/>
          <a:p>
            <a:r>
              <a:rPr lang="en-US" sz="1200" b="1" dirty="0" smtClean="0">
                <a:latin typeface="Times New Roman"/>
                <a:cs typeface="Times New Roman"/>
              </a:rPr>
              <a:t>Reference:</a:t>
            </a:r>
          </a:p>
          <a:p>
            <a:r>
              <a:rPr lang="en-US" sz="1200" dirty="0" err="1" smtClean="0">
                <a:latin typeface="Times New Roman"/>
                <a:cs typeface="Times New Roman"/>
              </a:rPr>
              <a:t>Analitik</a:t>
            </a:r>
            <a:r>
              <a:rPr lang="en-US" sz="1200" dirty="0" smtClean="0">
                <a:latin typeface="Times New Roman"/>
                <a:cs typeface="Times New Roman"/>
              </a:rPr>
              <a:t> </a:t>
            </a:r>
            <a:r>
              <a:rPr lang="en-US" sz="1200" dirty="0" err="1" smtClean="0">
                <a:latin typeface="Times New Roman"/>
                <a:cs typeface="Times New Roman"/>
              </a:rPr>
              <a:t>Kimya</a:t>
            </a:r>
            <a:r>
              <a:rPr lang="en-US" sz="1200" dirty="0" smtClean="0">
                <a:latin typeface="Times New Roman"/>
                <a:cs typeface="Times New Roman"/>
              </a:rPr>
              <a:t> </a:t>
            </a:r>
            <a:r>
              <a:rPr lang="en-US" sz="1200" dirty="0" err="1" smtClean="0">
                <a:latin typeface="Times New Roman"/>
                <a:cs typeface="Times New Roman"/>
              </a:rPr>
              <a:t>Pratikleri-Kantitatif</a:t>
            </a:r>
            <a:r>
              <a:rPr lang="en-US" sz="1200" dirty="0" smtClean="0">
                <a:latin typeface="Times New Roman"/>
                <a:cs typeface="Times New Roman"/>
              </a:rPr>
              <a:t> </a:t>
            </a:r>
            <a:r>
              <a:rPr lang="en-US" sz="1200" dirty="0" err="1" smtClean="0">
                <a:latin typeface="Times New Roman"/>
                <a:cs typeface="Times New Roman"/>
              </a:rPr>
              <a:t>Analiz</a:t>
            </a:r>
            <a:r>
              <a:rPr lang="en-US" sz="1200" dirty="0" smtClean="0">
                <a:latin typeface="Times New Roman"/>
                <a:cs typeface="Times New Roman"/>
              </a:rPr>
              <a:t>(Ed. </a:t>
            </a:r>
            <a:r>
              <a:rPr lang="en-US" sz="1200" dirty="0" err="1" smtClean="0">
                <a:latin typeface="Times New Roman"/>
                <a:cs typeface="Times New Roman"/>
              </a:rPr>
              <a:t>Feyyaz</a:t>
            </a:r>
            <a:r>
              <a:rPr lang="en-US" sz="1200" dirty="0" smtClean="0">
                <a:latin typeface="Times New Roman"/>
                <a:cs typeface="Times New Roman"/>
              </a:rPr>
              <a:t> ONUR), A.Ü. </a:t>
            </a:r>
            <a:r>
              <a:rPr lang="en-US" sz="1200" dirty="0" err="1" smtClean="0">
                <a:latin typeface="Times New Roman"/>
                <a:cs typeface="Times New Roman"/>
              </a:rPr>
              <a:t>Eczacılık</a:t>
            </a:r>
            <a:r>
              <a:rPr lang="en-US" sz="1200" dirty="0" smtClean="0">
                <a:latin typeface="Times New Roman"/>
                <a:cs typeface="Times New Roman"/>
              </a:rPr>
              <a:t> </a:t>
            </a:r>
            <a:r>
              <a:rPr lang="en-US" sz="1200" dirty="0" err="1" smtClean="0">
                <a:latin typeface="Times New Roman"/>
                <a:cs typeface="Times New Roman"/>
              </a:rPr>
              <a:t>Fakültesi</a:t>
            </a:r>
            <a:r>
              <a:rPr lang="en-US" sz="1200" dirty="0" smtClean="0">
                <a:latin typeface="Times New Roman"/>
                <a:cs typeface="Times New Roman"/>
              </a:rPr>
              <a:t> </a:t>
            </a:r>
            <a:r>
              <a:rPr lang="en-US" sz="1200" dirty="0" err="1" smtClean="0">
                <a:latin typeface="Times New Roman"/>
                <a:cs typeface="Times New Roman"/>
              </a:rPr>
              <a:t>Yayınları</a:t>
            </a:r>
            <a:r>
              <a:rPr lang="en-US" sz="1200" dirty="0" smtClean="0">
                <a:latin typeface="Times New Roman"/>
                <a:cs typeface="Times New Roman"/>
              </a:rPr>
              <a:t> No. 111, 2014</a:t>
            </a:r>
          </a:p>
          <a:p>
            <a:endParaRPr lang="en-US" sz="1200" dirty="0"/>
          </a:p>
        </p:txBody>
      </p:sp>
    </p:spTree>
    <p:extLst>
      <p:ext uri="{BB962C8B-B14F-4D97-AF65-F5344CB8AC3E}">
        <p14:creationId xmlns:p14="http://schemas.microsoft.com/office/powerpoint/2010/main" val="3694714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3558" y="1266940"/>
            <a:ext cx="10135518" cy="6103344"/>
          </a:xfrm>
        </p:spPr>
        <p:txBody>
          <a:bodyPr>
            <a:normAutofit fontScale="92500" lnSpcReduction="20000"/>
          </a:bodyPr>
          <a:lstStyle/>
          <a:p>
            <a:pPr marL="0" lvl="0" indent="0">
              <a:buNone/>
            </a:pPr>
            <a:r>
              <a:rPr lang="en-US" sz="3200" b="1" dirty="0">
                <a:latin typeface="Times New Roman"/>
                <a:cs typeface="Times New Roman"/>
              </a:rPr>
              <a:t>Determination of total acidity</a:t>
            </a:r>
            <a:r>
              <a:rPr lang="en-US" sz="3200" b="1" dirty="0" smtClean="0">
                <a:latin typeface="Times New Roman"/>
                <a:cs typeface="Times New Roman"/>
              </a:rPr>
              <a:t>:</a:t>
            </a:r>
            <a:endParaRPr lang="tr-TR" sz="3200" dirty="0">
              <a:latin typeface="Times New Roman"/>
              <a:cs typeface="Times New Roman"/>
            </a:endParaRPr>
          </a:p>
          <a:p>
            <a:pPr lvl="0"/>
            <a:r>
              <a:rPr lang="en-US" sz="3200" dirty="0">
                <a:latin typeface="Times New Roman"/>
                <a:cs typeface="Times New Roman"/>
              </a:rPr>
              <a:t>Transfer 25 mL of sample to an </a:t>
            </a:r>
            <a:r>
              <a:rPr lang="en-US" sz="3200" dirty="0" err="1">
                <a:latin typeface="Times New Roman"/>
                <a:cs typeface="Times New Roman"/>
              </a:rPr>
              <a:t>erlenmeyer</a:t>
            </a:r>
            <a:r>
              <a:rPr lang="en-US" sz="3200" dirty="0">
                <a:latin typeface="Times New Roman"/>
                <a:cs typeface="Times New Roman"/>
              </a:rPr>
              <a:t> flask.</a:t>
            </a:r>
            <a:endParaRPr lang="tr-TR" sz="3200" dirty="0">
              <a:latin typeface="Times New Roman"/>
              <a:cs typeface="Times New Roman"/>
            </a:endParaRPr>
          </a:p>
          <a:p>
            <a:pPr lvl="0"/>
            <a:r>
              <a:rPr lang="en-US" sz="3200" dirty="0">
                <a:latin typeface="Times New Roman"/>
                <a:cs typeface="Times New Roman"/>
              </a:rPr>
              <a:t>Add 2 drops of </a:t>
            </a:r>
            <a:r>
              <a:rPr lang="en-US" sz="3200" dirty="0" err="1">
                <a:latin typeface="Times New Roman"/>
                <a:cs typeface="Times New Roman"/>
              </a:rPr>
              <a:t>phenphthalein</a:t>
            </a:r>
            <a:r>
              <a:rPr lang="en-US" sz="3200" dirty="0">
                <a:latin typeface="Times New Roman"/>
                <a:cs typeface="Times New Roman"/>
              </a:rPr>
              <a:t>.</a:t>
            </a:r>
            <a:endParaRPr lang="tr-TR" sz="3200" dirty="0">
              <a:latin typeface="Times New Roman"/>
              <a:cs typeface="Times New Roman"/>
            </a:endParaRPr>
          </a:p>
          <a:p>
            <a:pPr lvl="0"/>
            <a:r>
              <a:rPr lang="en-US" sz="3200" dirty="0">
                <a:latin typeface="Times New Roman"/>
                <a:cs typeface="Times New Roman"/>
              </a:rPr>
              <a:t>Titrate with 0.1 N NaOH until pink color and note the volume of titrant.</a:t>
            </a:r>
            <a:endParaRPr lang="tr-TR" sz="3200" dirty="0">
              <a:latin typeface="Times New Roman"/>
              <a:cs typeface="Times New Roman"/>
            </a:endParaRPr>
          </a:p>
          <a:p>
            <a:pPr marL="0" indent="0">
              <a:buNone/>
            </a:pPr>
            <a:r>
              <a:rPr lang="tr-TR" sz="3200" dirty="0" smtClean="0">
                <a:latin typeface="Times New Roman"/>
                <a:cs typeface="Times New Roman"/>
              </a:rPr>
              <a:t>		</a:t>
            </a:r>
            <a:r>
              <a:rPr lang="en-US" sz="3200" b="1" dirty="0" err="1" smtClean="0"/>
              <a:t>nNaOH</a:t>
            </a:r>
            <a:r>
              <a:rPr lang="en-US" sz="3200" b="1" dirty="0" smtClean="0"/>
              <a:t> </a:t>
            </a:r>
            <a:r>
              <a:rPr lang="en-US" sz="3200" b="1" dirty="0"/>
              <a:t>= </a:t>
            </a:r>
            <a:r>
              <a:rPr lang="en-US" sz="3200" b="1" dirty="0" err="1"/>
              <a:t>MNaOH</a:t>
            </a:r>
            <a:r>
              <a:rPr lang="en-US" sz="3200" b="1" dirty="0"/>
              <a:t> × </a:t>
            </a:r>
            <a:r>
              <a:rPr lang="en-US" sz="3200" b="1" dirty="0" err="1"/>
              <a:t>VNaOH</a:t>
            </a:r>
            <a:r>
              <a:rPr lang="en-US" sz="3200" b="1" dirty="0"/>
              <a:t> </a:t>
            </a:r>
            <a:endParaRPr lang="tr-TR" sz="3200" b="1" dirty="0" smtClean="0"/>
          </a:p>
          <a:p>
            <a:pPr marL="0" indent="0">
              <a:buNone/>
            </a:pPr>
            <a:r>
              <a:rPr lang="en-US" sz="3200" dirty="0" smtClean="0"/>
              <a:t>According </a:t>
            </a:r>
            <a:r>
              <a:rPr lang="en-US" sz="3200" dirty="0"/>
              <a:t>to reaction equation: </a:t>
            </a:r>
            <a:endParaRPr lang="tr-TR" sz="3200" dirty="0" smtClean="0"/>
          </a:p>
          <a:p>
            <a:pPr marL="0" indent="0">
              <a:buNone/>
            </a:pPr>
            <a:r>
              <a:rPr lang="tr-TR" sz="3200" dirty="0" smtClean="0"/>
              <a:t>	</a:t>
            </a:r>
            <a:r>
              <a:rPr lang="en-US" sz="3200" b="1" dirty="0" smtClean="0"/>
              <a:t>If </a:t>
            </a:r>
            <a:r>
              <a:rPr lang="en-US" sz="3200" b="1" dirty="0"/>
              <a:t>2 mol NaOH reacts with 1 mol H</a:t>
            </a:r>
            <a:r>
              <a:rPr lang="en-US" sz="3200" b="1" baseline="-25000" dirty="0"/>
              <a:t>3</a:t>
            </a:r>
            <a:r>
              <a:rPr lang="en-US" sz="3200" b="1" dirty="0"/>
              <a:t>PO</a:t>
            </a:r>
            <a:r>
              <a:rPr lang="en-US" sz="3200" b="1" baseline="-25000" dirty="0"/>
              <a:t>4</a:t>
            </a:r>
            <a:r>
              <a:rPr lang="en-US" sz="3200" b="1" dirty="0"/>
              <a:t> </a:t>
            </a:r>
            <a:endParaRPr lang="tr-TR" sz="3200" b="1" dirty="0" smtClean="0"/>
          </a:p>
          <a:p>
            <a:pPr marL="0" indent="0">
              <a:buNone/>
            </a:pPr>
            <a:r>
              <a:rPr lang="tr-TR" sz="3200" b="1" dirty="0" smtClean="0"/>
              <a:t>	</a:t>
            </a:r>
            <a:r>
              <a:rPr lang="en-US" sz="3200" b="1" dirty="0" err="1" smtClean="0"/>
              <a:t>nNaOH</a:t>
            </a:r>
            <a:r>
              <a:rPr lang="en-US" sz="3200" b="1" dirty="0" smtClean="0"/>
              <a:t> </a:t>
            </a:r>
            <a:r>
              <a:rPr lang="en-US" sz="3200" b="1" dirty="0"/>
              <a:t>mol NaOH reacts with x mol H</a:t>
            </a:r>
            <a:r>
              <a:rPr lang="en-US" sz="3200" b="1" baseline="-25000" dirty="0"/>
              <a:t>3</a:t>
            </a:r>
            <a:r>
              <a:rPr lang="en-US" sz="3200" b="1" dirty="0"/>
              <a:t>PO</a:t>
            </a:r>
            <a:r>
              <a:rPr lang="en-US" sz="3200" b="1" baseline="-25000" dirty="0"/>
              <a:t>4</a:t>
            </a:r>
            <a:r>
              <a:rPr lang="en-US" sz="3200" b="1" dirty="0"/>
              <a:t> </a:t>
            </a:r>
            <a:endParaRPr lang="tr-TR" sz="3200" b="1" dirty="0" smtClean="0"/>
          </a:p>
          <a:p>
            <a:pPr marL="0" indent="0">
              <a:buNone/>
            </a:pPr>
            <a:r>
              <a:rPr lang="en-US" sz="3200" dirty="0" smtClean="0"/>
              <a:t>From </a:t>
            </a:r>
            <a:r>
              <a:rPr lang="en-US" sz="3200" dirty="0"/>
              <a:t>this ratio, the moles of H</a:t>
            </a:r>
            <a:r>
              <a:rPr lang="en-US" sz="3200" baseline="-25000" dirty="0"/>
              <a:t>3</a:t>
            </a:r>
            <a:r>
              <a:rPr lang="en-US" sz="3200" dirty="0"/>
              <a:t>PO</a:t>
            </a:r>
            <a:r>
              <a:rPr lang="en-US" sz="3200" baseline="-25000" dirty="0"/>
              <a:t>4</a:t>
            </a:r>
            <a:r>
              <a:rPr lang="en-US" sz="3200" dirty="0"/>
              <a:t> in the diluted sample (𝑥 = nH</a:t>
            </a:r>
            <a:r>
              <a:rPr lang="en-US" sz="3200" baseline="-25000" dirty="0"/>
              <a:t>3</a:t>
            </a:r>
            <a:r>
              <a:rPr lang="en-US" sz="3200" dirty="0"/>
              <a:t>PO</a:t>
            </a:r>
            <a:r>
              <a:rPr lang="en-US" sz="3200" baseline="-25000" dirty="0"/>
              <a:t>4</a:t>
            </a:r>
            <a:r>
              <a:rPr lang="en-US" sz="3200" dirty="0"/>
              <a:t> ) is calculated and the molarity of the diluted sample is calculated from x. </a:t>
            </a:r>
            <a:endParaRPr lang="tr-TR" sz="3200" dirty="0" smtClean="0"/>
          </a:p>
          <a:p>
            <a:pPr marL="0" indent="0">
              <a:buNone/>
            </a:pPr>
            <a:r>
              <a:rPr lang="tr-TR" sz="3200" dirty="0"/>
              <a:t>	</a:t>
            </a:r>
            <a:r>
              <a:rPr lang="tr-TR" sz="3200" dirty="0" smtClean="0"/>
              <a:t>	</a:t>
            </a:r>
            <a:r>
              <a:rPr lang="en-US" sz="3200" b="1" dirty="0" smtClean="0"/>
              <a:t>MH</a:t>
            </a:r>
            <a:r>
              <a:rPr lang="en-US" sz="3200" b="1" baseline="-25000" dirty="0" smtClean="0"/>
              <a:t>3</a:t>
            </a:r>
            <a:r>
              <a:rPr lang="en-US" sz="3200" b="1" dirty="0" smtClean="0"/>
              <a:t>PO</a:t>
            </a:r>
            <a:r>
              <a:rPr lang="en-US" sz="3200" b="1" baseline="-25000" dirty="0" smtClean="0"/>
              <a:t>4</a:t>
            </a:r>
            <a:r>
              <a:rPr lang="en-US" sz="3200" b="1" dirty="0" smtClean="0"/>
              <a:t> </a:t>
            </a:r>
            <a:r>
              <a:rPr lang="en-US" sz="3200" b="1" dirty="0"/>
              <a:t>= </a:t>
            </a:r>
            <a:r>
              <a:rPr lang="en-US" sz="3200" b="1" dirty="0" smtClean="0"/>
              <a:t>𝑥</a:t>
            </a:r>
            <a:r>
              <a:rPr lang="tr-TR" sz="3200" b="1" dirty="0" smtClean="0"/>
              <a:t> /</a:t>
            </a:r>
            <a:r>
              <a:rPr lang="en-US" sz="3200" b="1" dirty="0" smtClean="0"/>
              <a:t> </a:t>
            </a:r>
            <a:r>
              <a:rPr lang="en-US" sz="3200" b="1" dirty="0"/>
              <a:t>VH</a:t>
            </a:r>
            <a:r>
              <a:rPr lang="en-US" sz="3200" b="1" baseline="-25000" dirty="0"/>
              <a:t>3</a:t>
            </a:r>
            <a:r>
              <a:rPr lang="en-US" sz="3200" b="1" dirty="0"/>
              <a:t>PO</a:t>
            </a:r>
            <a:r>
              <a:rPr lang="en-US" sz="3200" b="1" baseline="-25000" dirty="0"/>
              <a:t>4</a:t>
            </a:r>
            <a:endParaRPr lang="en-US" b="1" baseline="-25000" dirty="0"/>
          </a:p>
        </p:txBody>
      </p:sp>
    </p:spTree>
    <p:extLst>
      <p:ext uri="{BB962C8B-B14F-4D97-AF65-F5344CB8AC3E}">
        <p14:creationId xmlns:p14="http://schemas.microsoft.com/office/powerpoint/2010/main" val="473913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4406" y="1652530"/>
            <a:ext cx="10190602" cy="5156428"/>
          </a:xfrm>
        </p:spPr>
        <p:txBody>
          <a:bodyPr/>
          <a:lstStyle/>
          <a:p>
            <a:r>
              <a:rPr lang="en-US" dirty="0"/>
              <a:t>The molarity of the original sample (M𝑠𝑎𝑚𝑝𝑙𝑒) can then be calculated by multiplying the molarity of the diluted sample by the dilution factor. </a:t>
            </a:r>
            <a:endParaRPr lang="tr-TR" dirty="0" smtClean="0"/>
          </a:p>
          <a:p>
            <a:pPr marL="0" indent="0">
              <a:buNone/>
            </a:pPr>
            <a:r>
              <a:rPr lang="tr-TR" dirty="0" smtClean="0"/>
              <a:t>		</a:t>
            </a:r>
            <a:r>
              <a:rPr lang="en-US" b="1" dirty="0" smtClean="0"/>
              <a:t>M</a:t>
            </a:r>
            <a:r>
              <a:rPr lang="en-US" b="1" dirty="0"/>
              <a:t>𝑠𝑎𝑚𝑝𝑙𝑒 = MH</a:t>
            </a:r>
            <a:r>
              <a:rPr lang="en-US" b="1" baseline="-25000" dirty="0"/>
              <a:t>3</a:t>
            </a:r>
            <a:r>
              <a:rPr lang="en-US" b="1" dirty="0"/>
              <a:t>PO</a:t>
            </a:r>
            <a:r>
              <a:rPr lang="en-US" b="1" baseline="-25000" dirty="0"/>
              <a:t>4</a:t>
            </a:r>
            <a:r>
              <a:rPr lang="en-US" b="1" dirty="0"/>
              <a:t> × DF </a:t>
            </a:r>
            <a:endParaRPr lang="tr-TR" b="1" dirty="0" smtClean="0"/>
          </a:p>
          <a:p>
            <a:r>
              <a:rPr lang="en-US" dirty="0" smtClean="0"/>
              <a:t>Finally</a:t>
            </a:r>
            <a:r>
              <a:rPr lang="en-US" dirty="0"/>
              <a:t>, the molarity is multiplied by the molecular weight to convert the concentration of the original sample to g/L: </a:t>
            </a:r>
            <a:r>
              <a:rPr lang="tr-TR" dirty="0" smtClean="0"/>
              <a:t>		</a:t>
            </a:r>
            <a:r>
              <a:rPr lang="en-US" b="1" dirty="0" smtClean="0"/>
              <a:t>C(</a:t>
            </a:r>
            <a:r>
              <a:rPr lang="en-US" b="1" dirty="0" err="1" smtClean="0"/>
              <a:t>g</a:t>
            </a:r>
            <a:r>
              <a:rPr lang="en-US" b="1" dirty="0" err="1"/>
              <a:t>⁄L</a:t>
            </a:r>
            <a:r>
              <a:rPr lang="en-US" b="1" dirty="0"/>
              <a:t>) = M𝑠𝑎𝑚𝑝𝑙𝑒 × 98</a:t>
            </a:r>
          </a:p>
        </p:txBody>
      </p:sp>
    </p:spTree>
    <p:extLst>
      <p:ext uri="{BB962C8B-B14F-4D97-AF65-F5344CB8AC3E}">
        <p14:creationId xmlns:p14="http://schemas.microsoft.com/office/powerpoint/2010/main" val="3918815948"/>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nu4" id="{64DBD848-1D7F-4F91-9E18-118574148C75}" vid="{B6435B35-8D22-4FFA-8ABF-A25BBC5C72A5}"/>
    </a:ext>
  </a:extLst>
</a:theme>
</file>

<file path=docProps/app.xml><?xml version="1.0" encoding="utf-8"?>
<Properties xmlns="http://schemas.openxmlformats.org/officeDocument/2006/extended-properties" xmlns:vt="http://schemas.openxmlformats.org/officeDocument/2006/docPropsVTypes">
  <Template>analitik kimya sunum şablonu</Template>
  <TotalTime>586</TotalTime>
  <Words>248</Words>
  <Application>Microsoft Office PowerPoint</Application>
  <PresentationFormat>Özel</PresentationFormat>
  <Paragraphs>64</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H3PO4 (PHOSPHORIC ACID) DETERMINATION</vt:lpstr>
      <vt:lpstr>Phosphoric acid</vt:lpstr>
      <vt:lpstr>Reaction Equation:</vt:lpstr>
      <vt:lpstr>PowerPoint Sunusu</vt:lpstr>
      <vt:lpstr>Calculation:</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Ceren Ertekin</dc:creator>
  <cp:lastModifiedBy>leylakaradurmuş</cp:lastModifiedBy>
  <cp:revision>44</cp:revision>
  <dcterms:created xsi:type="dcterms:W3CDTF">2017-06-28T08:52:39Z</dcterms:created>
  <dcterms:modified xsi:type="dcterms:W3CDTF">2017-12-11T20:19:01Z</dcterms:modified>
</cp:coreProperties>
</file>