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7" r:id="rId1"/>
  </p:sldMasterIdLst>
  <p:sldIdLst>
    <p:sldId id="310" r:id="rId2"/>
    <p:sldId id="300" r:id="rId3"/>
    <p:sldId id="301" r:id="rId4"/>
    <p:sldId id="302" r:id="rId5"/>
    <p:sldId id="305" r:id="rId6"/>
    <p:sldId id="306" r:id="rId7"/>
    <p:sldId id="303" r:id="rId8"/>
    <p:sldId id="307" r:id="rId9"/>
    <p:sldId id="308" r:id="rId10"/>
    <p:sldId id="30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4443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427735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781304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99832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211438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10339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713166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4072762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56540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78563"/>
            <a:ext cx="2133600" cy="457200"/>
          </a:xfrm>
        </p:spPr>
        <p:txBody>
          <a:bodyPr/>
          <a:lstStyle>
            <a:lvl1pPr>
              <a:defRPr/>
            </a:lvl1pPr>
          </a:lstStyle>
          <a:p>
            <a:endParaRPr lang="tr-TR"/>
          </a:p>
        </p:txBody>
      </p:sp>
      <p:sp>
        <p:nvSpPr>
          <p:cNvPr id="6" name="5 Altbilgi Yer Tutucusu"/>
          <p:cNvSpPr>
            <a:spLocks noGrp="1"/>
          </p:cNvSpPr>
          <p:nvPr>
            <p:ph type="ftr" sz="quarter" idx="11"/>
          </p:nvPr>
        </p:nvSpPr>
        <p:spPr>
          <a:xfrm>
            <a:off x="3124200" y="6278563"/>
            <a:ext cx="2895600" cy="457200"/>
          </a:xfrm>
        </p:spPr>
        <p:txBody>
          <a:bodyPr/>
          <a:lstStyle>
            <a:lvl1pPr>
              <a:defRPr/>
            </a:lvl1pPr>
          </a:lstStyle>
          <a:p>
            <a:endParaRPr lang="tr-TR"/>
          </a:p>
        </p:txBody>
      </p:sp>
      <p:sp>
        <p:nvSpPr>
          <p:cNvPr id="7" name="6 Slayt Numarası Yer Tutucusu"/>
          <p:cNvSpPr>
            <a:spLocks noGrp="1"/>
          </p:cNvSpPr>
          <p:nvPr>
            <p:ph type="sldNum" sz="quarter" idx="12"/>
          </p:nvPr>
        </p:nvSpPr>
        <p:spPr>
          <a:xfrm>
            <a:off x="6553200" y="6278563"/>
            <a:ext cx="2133600" cy="457200"/>
          </a:xfrm>
        </p:spPr>
        <p:txBody>
          <a:bodyPr/>
          <a:lstStyle>
            <a:lvl1pPr>
              <a:defRPr/>
            </a:lvl1pPr>
          </a:lstStyle>
          <a:p>
            <a:fld id="{FF43789B-F4E0-4825-9EEA-0A507BD003D4}" type="slidenum">
              <a:rPr lang="tr-TR"/>
              <a:pPr/>
              <a:t>‹#›</a:t>
            </a:fld>
            <a:endParaRPr lang="tr-TR"/>
          </a:p>
        </p:txBody>
      </p:sp>
    </p:spTree>
    <p:extLst>
      <p:ext uri="{BB962C8B-B14F-4D97-AF65-F5344CB8AC3E}">
        <p14:creationId xmlns:p14="http://schemas.microsoft.com/office/powerpoint/2010/main" val="4226256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4105418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412420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34957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17560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842470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7414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37595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44714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BBD1B2-97CF-40D4-8307-B09BB64D63B3}"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9CE1FEC-D279-42E8-A44A-2085FFE00E64}" type="slidenum">
              <a:rPr lang="tr-TR" smtClean="0"/>
              <a:pPr/>
              <a:t>‹#›</a:t>
            </a:fld>
            <a:endParaRPr lang="tr-TR"/>
          </a:p>
        </p:txBody>
      </p:sp>
    </p:spTree>
    <p:extLst>
      <p:ext uri="{BB962C8B-B14F-4D97-AF65-F5344CB8AC3E}">
        <p14:creationId xmlns:p14="http://schemas.microsoft.com/office/powerpoint/2010/main" val="1532074985"/>
      </p:ext>
    </p:extLst>
  </p:cSld>
  <p:clrMap bg1="dk1" tx1="lt1" bg2="dk2" tx2="lt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79" r:id="rId12"/>
    <p:sldLayoutId id="2147483880" r:id="rId13"/>
    <p:sldLayoutId id="2147483881" r:id="rId14"/>
    <p:sldLayoutId id="2147483882" r:id="rId15"/>
    <p:sldLayoutId id="2147483883" r:id="rId16"/>
    <p:sldLayoutId id="2147483884" r:id="rId17"/>
    <p:sldLayoutId id="2147483885" r:id="rId18"/>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pic>
        <p:nvPicPr>
          <p:cNvPr id="5" name="Picture 5" descr="kitaplar-1b"/>
          <p:cNvPicPr>
            <a:picLocks noGrp="1" noChangeAspect="1" noChangeArrowheads="1"/>
          </p:cNvPicPr>
          <p:nvPr>
            <p:ph sz="half" idx="1"/>
          </p:nvPr>
        </p:nvPicPr>
        <p:blipFill>
          <a:blip r:embed="rId2" cstate="print"/>
          <a:stretch>
            <a:fillRect/>
          </a:stretch>
        </p:blipFill>
        <p:spPr>
          <a:xfrm>
            <a:off x="1143000" y="1774825"/>
            <a:ext cx="2667000" cy="4181475"/>
          </a:xfrm>
          <a:noFill/>
        </p:spPr>
      </p:pic>
      <p:sp>
        <p:nvSpPr>
          <p:cNvPr id="4" name="3 Metin Yer Tutucusu"/>
          <p:cNvSpPr>
            <a:spLocks noGrp="1"/>
          </p:cNvSpPr>
          <p:nvPr>
            <p:ph type="body" sz="half" idx="2"/>
          </p:nvPr>
        </p:nvSpPr>
        <p:spPr>
          <a:xfrm>
            <a:off x="4067944" y="1268760"/>
            <a:ext cx="4752528" cy="5184576"/>
          </a:xfrm>
        </p:spPr>
        <p:txBody>
          <a:bodyPr>
            <a:normAutofit/>
          </a:bodyPr>
          <a:lstStyle/>
          <a:p>
            <a:r>
              <a:rPr lang="tr-TR" dirty="0" smtClean="0"/>
              <a:t>Timuçin MUŞUL, Tebligat Hukuku</a:t>
            </a:r>
          </a:p>
          <a:p>
            <a:r>
              <a:rPr lang="tr-TR" dirty="0" smtClean="0"/>
              <a:t>Canan RUHİ, Ahmet Cemal RUHİ, Tebligat Hukuku Bilgisi</a:t>
            </a:r>
          </a:p>
          <a:p>
            <a:r>
              <a:rPr lang="tr-TR" dirty="0" smtClean="0"/>
              <a:t>Ahmet Uğur TURHAN, Tebligat Hukuku Tebligat Suçları ve İlgili Mevzuat</a:t>
            </a:r>
          </a:p>
          <a:p>
            <a:r>
              <a:rPr lang="tr-TR" dirty="0" smtClean="0"/>
              <a:t>Ahmet Cemal RUHİ, Tebligat Hukuku</a:t>
            </a:r>
          </a:p>
          <a:p>
            <a:r>
              <a:rPr lang="tr-TR" dirty="0" smtClean="0"/>
              <a:t>Ejder YILMAZ, </a:t>
            </a:r>
            <a:r>
              <a:rPr lang="tr-TR" dirty="0" err="1" smtClean="0"/>
              <a:t>Tacar</a:t>
            </a:r>
            <a:r>
              <a:rPr lang="tr-TR" dirty="0" smtClean="0"/>
              <a:t> ÇAĞLAR , Tebligat Hukuku</a:t>
            </a:r>
          </a:p>
          <a:p>
            <a:r>
              <a:rPr lang="tr-TR" dirty="0" err="1" smtClean="0"/>
              <a:t>Seyithan</a:t>
            </a:r>
            <a:r>
              <a:rPr lang="tr-TR" dirty="0" smtClean="0"/>
              <a:t> DELİDUMAN, Tebligat Hukuku Bilgisi</a:t>
            </a:r>
          </a:p>
          <a:p>
            <a:r>
              <a:rPr lang="tr-TR" dirty="0" smtClean="0"/>
              <a:t>Ahmet Cemal RUHİ, Milletlerarası Usul Hukukunda Tebligat</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Tebligatın önemi-4</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268760"/>
            <a:ext cx="9144000" cy="5589240"/>
          </a:xfrm>
        </p:spPr>
        <p:txBody>
          <a:bodyPr>
            <a:normAutofit/>
          </a:bodyPr>
          <a:lstStyle/>
          <a:p>
            <a:endParaRPr lang="tr-TR" dirty="0" smtClean="0"/>
          </a:p>
          <a:p>
            <a:r>
              <a:rPr lang="tr-TR" dirty="0" smtClean="0"/>
              <a:t>Son olarak kanuni başvuru süreleri tebligat yapıldıktan sonra başladığı için tebliğ tarihinin tereddüde yer bırakmayacak bir kesinlikte tespiti son derece önemli bir husustur.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ctrTitle"/>
          </p:nvPr>
        </p:nvSpPr>
        <p:spPr/>
        <p:txBody>
          <a:bodyPr>
            <a:normAutofit/>
          </a:bodyPr>
          <a:lstStyle/>
          <a:p>
            <a:r>
              <a:rPr lang="tr-TR" sz="4800" b="1" dirty="0"/>
              <a:t/>
            </a:r>
            <a:br>
              <a:rPr lang="tr-TR" sz="4800" b="1" dirty="0"/>
            </a:br>
            <a:r>
              <a:rPr lang="tr-TR" sz="4900" b="1" dirty="0">
                <a:effectLst>
                  <a:outerShdw blurRad="38100" dist="38100" dir="2700000" algn="tl">
                    <a:srgbClr val="000000">
                      <a:alpha val="43137"/>
                    </a:srgbClr>
                  </a:outerShdw>
                </a:effectLst>
              </a:rPr>
              <a:t>ÜNİTE I</a:t>
            </a:r>
            <a:br>
              <a:rPr lang="tr-TR" sz="4900" b="1" dirty="0">
                <a:effectLst>
                  <a:outerShdw blurRad="38100" dist="38100" dir="2700000" algn="tl">
                    <a:srgbClr val="000000">
                      <a:alpha val="43137"/>
                    </a:srgbClr>
                  </a:outerShdw>
                </a:effectLst>
              </a:rPr>
            </a:br>
            <a:endParaRPr lang="tr-TR" sz="4900" b="1" dirty="0">
              <a:effectLst>
                <a:outerShdw blurRad="38100" dist="38100" dir="2700000" algn="tl">
                  <a:srgbClr val="000000">
                    <a:alpha val="43137"/>
                  </a:srgbClr>
                </a:outerShdw>
              </a:effectLst>
            </a:endParaRPr>
          </a:p>
        </p:txBody>
      </p:sp>
      <p:sp>
        <p:nvSpPr>
          <p:cNvPr id="12293" name="Rectangle 5"/>
          <p:cNvSpPr>
            <a:spLocks noGrp="1" noChangeArrowheads="1"/>
          </p:cNvSpPr>
          <p:nvPr>
            <p:ph type="subTitle" idx="1"/>
          </p:nvPr>
        </p:nvSpPr>
        <p:spPr/>
        <p:txBody>
          <a:bodyPr>
            <a:normAutofit/>
          </a:bodyPr>
          <a:lstStyle/>
          <a:p>
            <a:r>
              <a:rPr lang="tr-TR" sz="4000" b="1" i="1" dirty="0" smtClean="0">
                <a:effectLst>
                  <a:outerShdw blurRad="38100" dist="38100" dir="2700000" algn="tl">
                    <a:srgbClr val="000000">
                      <a:alpha val="43137"/>
                    </a:srgbClr>
                  </a:outerShdw>
                </a:effectLst>
              </a:rPr>
              <a:t>TEBLİGAT KAVRAMI</a:t>
            </a:r>
            <a:endParaRPr lang="tr-TR" sz="4000" b="1" dirty="0">
              <a:effectLst>
                <a:outerShdw blurRad="38100" dist="38100" dir="2700000" algn="tl">
                  <a:srgbClr val="000000">
                    <a:alpha val="43137"/>
                  </a:srgbClr>
                </a:outerShdw>
              </a:effectLst>
            </a:endParaRPr>
          </a:p>
        </p:txBody>
      </p:sp>
      <p:sp>
        <p:nvSpPr>
          <p:cNvPr id="4" name="3 Dikdörtgen"/>
          <p:cNvSpPr/>
          <p:nvPr/>
        </p:nvSpPr>
        <p:spPr>
          <a:xfrm>
            <a:off x="3519019" y="3244334"/>
            <a:ext cx="2105961" cy="369332"/>
          </a:xfrm>
          <a:prstGeom prst="rect">
            <a:avLst/>
          </a:prstGeom>
        </p:spPr>
        <p:txBody>
          <a:bodyPr wrap="none">
            <a:spAutoFit/>
          </a:bodyPr>
          <a:lstStyle/>
          <a:p>
            <a:r>
              <a:rPr lang="tr-TR" b="1" i="1" dirty="0" smtClean="0"/>
              <a:t>TEBLİGAT KAVRAMI </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Tebligat Kavramı-1</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196752"/>
            <a:ext cx="9144000" cy="5661248"/>
          </a:xfrm>
        </p:spPr>
        <p:txBody>
          <a:bodyPr>
            <a:normAutofit/>
          </a:bodyPr>
          <a:lstStyle/>
          <a:p>
            <a:endParaRPr lang="tr-TR" dirty="0" smtClean="0"/>
          </a:p>
          <a:p>
            <a:r>
              <a:rPr lang="tr-TR" sz="3100" b="1" dirty="0" smtClean="0"/>
              <a:t> Tebligat, tebliğ sözcüğünün çoğulu olup bir bilgi ya da haberin ilgilisine ulaştırılması için yapılan yazılı bildirimler kelime anlamına gelir.</a:t>
            </a:r>
          </a:p>
          <a:p>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effectLst>
                  <a:outerShdw blurRad="38100" dist="38100" dir="2700000" algn="tl">
                    <a:srgbClr val="000000">
                      <a:alpha val="43137"/>
                    </a:srgbClr>
                  </a:outerShdw>
                </a:effectLst>
              </a:rPr>
              <a:t>Tebliğin işlevleri-1</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268760"/>
            <a:ext cx="9144000" cy="5589240"/>
          </a:xfrm>
        </p:spPr>
        <p:txBody>
          <a:bodyPr>
            <a:normAutofit/>
          </a:bodyPr>
          <a:lstStyle/>
          <a:p>
            <a:pPr>
              <a:buNone/>
            </a:pPr>
            <a:endParaRPr lang="tr-TR" dirty="0" smtClean="0"/>
          </a:p>
          <a:p>
            <a:r>
              <a:rPr lang="tr-TR" dirty="0" smtClean="0"/>
              <a:t>Tebliğ işleminin </a:t>
            </a:r>
            <a:r>
              <a:rPr lang="tr-TR" b="1" dirty="0" smtClean="0"/>
              <a:t>bildirim-haberdar etme </a:t>
            </a:r>
            <a:r>
              <a:rPr lang="tr-TR" dirty="0" smtClean="0"/>
              <a:t>ve </a:t>
            </a:r>
            <a:r>
              <a:rPr lang="tr-TR" b="1" dirty="0" smtClean="0"/>
              <a:t>belgelendirme-belgeye bağlama </a:t>
            </a:r>
            <a:r>
              <a:rPr lang="tr-TR" dirty="0" smtClean="0"/>
              <a:t>olmak üzere </a:t>
            </a:r>
            <a:r>
              <a:rPr lang="tr-TR" b="1" u="sng" dirty="0" smtClean="0"/>
              <a:t>iki </a:t>
            </a:r>
            <a:r>
              <a:rPr lang="tr-TR" b="1" u="sng" smtClean="0"/>
              <a:t>ayrı temel işlev</a:t>
            </a:r>
            <a:r>
              <a:rPr lang="tr-TR" smtClean="0"/>
              <a:t>i </a:t>
            </a:r>
            <a:r>
              <a:rPr lang="tr-TR" dirty="0" smtClean="0"/>
              <a:t>vardır.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effectLst>
                  <a:outerShdw blurRad="38100" dist="38100" dir="2700000" algn="tl">
                    <a:srgbClr val="000000">
                      <a:alpha val="43137"/>
                    </a:srgbClr>
                  </a:outerShdw>
                </a:effectLst>
              </a:rPr>
              <a:t>Tebliğin </a:t>
            </a:r>
            <a:r>
              <a:rPr lang="tr-TR" b="1" dirty="0" smtClean="0">
                <a:effectLst>
                  <a:outerShdw blurRad="38100" dist="38100" dir="2700000" algn="tl">
                    <a:srgbClr val="000000">
                      <a:alpha val="43137"/>
                    </a:srgbClr>
                  </a:outerShdw>
                </a:effectLst>
              </a:rPr>
              <a:t>işlevler</a:t>
            </a:r>
            <a:r>
              <a:rPr lang="tr-TR" b="1" dirty="0" smtClean="0">
                <a:effectLst>
                  <a:outerShdw blurRad="38100" dist="38100" dir="2700000" algn="tl">
                    <a:srgbClr val="000000">
                      <a:alpha val="43137"/>
                    </a:srgbClr>
                  </a:outerShdw>
                </a:effectLst>
              </a:rPr>
              <a:t/>
            </a:r>
            <a:br>
              <a:rPr lang="tr-TR" b="1" dirty="0" smtClean="0">
                <a:effectLst>
                  <a:outerShdw blurRad="38100" dist="38100" dir="2700000" algn="tl">
                    <a:srgbClr val="000000">
                      <a:alpha val="43137"/>
                    </a:srgbClr>
                  </a:outerShdw>
                </a:effectLst>
              </a:rPr>
            </a:br>
            <a:r>
              <a:rPr lang="tr-TR" b="1" dirty="0" smtClean="0"/>
              <a:t> bildirim-haberdar etme</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827584"/>
            <a:ext cx="9144000" cy="8685584"/>
          </a:xfrm>
        </p:spPr>
        <p:txBody>
          <a:bodyPr>
            <a:normAutofit/>
          </a:bodyPr>
          <a:lstStyle/>
          <a:p>
            <a:pPr>
              <a:buNone/>
            </a:pPr>
            <a:r>
              <a:rPr lang="tr-TR" dirty="0" smtClean="0"/>
              <a:t> </a:t>
            </a:r>
          </a:p>
          <a:p>
            <a:r>
              <a:rPr lang="tr-TR" dirty="0" smtClean="0"/>
              <a:t>Bildirim-haberdar etme tebligatın ilk işlevidir.</a:t>
            </a:r>
          </a:p>
          <a:p>
            <a:r>
              <a:rPr lang="tr-TR" dirty="0" smtClean="0"/>
              <a:t>Tebliğ işlemi ile muhatap kendisi açısından hukuken önem taşıyan bir husustan haberdar edilmiş olur.</a:t>
            </a:r>
          </a:p>
          <a:p>
            <a:r>
              <a:rPr lang="tr-TR" dirty="0" smtClean="0"/>
              <a:t>Tebligat bir hukuki iş hakkında muhataba haber verilmesi için gönderilir.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effectLst>
                  <a:outerShdw blurRad="38100" dist="38100" dir="2700000" algn="tl">
                    <a:srgbClr val="000000">
                      <a:alpha val="43137"/>
                    </a:srgbClr>
                  </a:outerShdw>
                </a:effectLst>
              </a:rPr>
              <a:t>Tebliğin </a:t>
            </a:r>
            <a:r>
              <a:rPr lang="tr-TR" b="1" dirty="0" smtClean="0">
                <a:effectLst>
                  <a:outerShdw blurRad="38100" dist="38100" dir="2700000" algn="tl">
                    <a:srgbClr val="000000">
                      <a:alpha val="43137"/>
                    </a:srgbClr>
                  </a:outerShdw>
                </a:effectLst>
              </a:rPr>
              <a:t>işlevleri</a:t>
            </a:r>
            <a:r>
              <a:rPr lang="tr-TR" b="1" dirty="0" smtClean="0">
                <a:effectLst>
                  <a:outerShdw blurRad="38100" dist="38100" dir="2700000" algn="tl">
                    <a:srgbClr val="000000">
                      <a:alpha val="43137"/>
                    </a:srgbClr>
                  </a:outerShdw>
                </a:effectLst>
              </a:rPr>
              <a:t/>
            </a:r>
            <a:br>
              <a:rPr lang="tr-TR" b="1" dirty="0" smtClean="0">
                <a:effectLst>
                  <a:outerShdw blurRad="38100" dist="38100" dir="2700000" algn="tl">
                    <a:srgbClr val="000000">
                      <a:alpha val="43137"/>
                    </a:srgbClr>
                  </a:outerShdw>
                </a:effectLst>
              </a:rPr>
            </a:br>
            <a:r>
              <a:rPr lang="tr-TR" dirty="0" smtClean="0"/>
              <a:t> </a:t>
            </a:r>
            <a:r>
              <a:rPr lang="tr-TR" b="1" dirty="0" smtClean="0"/>
              <a:t>belgelendirme-belgeye bağlama </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531440"/>
            <a:ext cx="9144000" cy="7389440"/>
          </a:xfrm>
        </p:spPr>
        <p:txBody>
          <a:bodyPr>
            <a:normAutofit/>
          </a:bodyPr>
          <a:lstStyle/>
          <a:p>
            <a:pPr>
              <a:buNone/>
            </a:pPr>
            <a:endParaRPr lang="tr-TR" dirty="0" smtClean="0"/>
          </a:p>
          <a:p>
            <a:r>
              <a:rPr lang="tr-TR" dirty="0" smtClean="0"/>
              <a:t>Tebligatın ikinci işlevi ise belgelendirme-belgeye bağlamadır.</a:t>
            </a:r>
          </a:p>
          <a:p>
            <a:r>
              <a:rPr lang="tr-TR" dirty="0" smtClean="0"/>
              <a:t>Tebligat ile muhataba  bildirim yapılmış olduğu yasada öngörülen usullerden gidilerek </a:t>
            </a:r>
            <a:r>
              <a:rPr lang="tr-TR" dirty="0" smtClean="0"/>
              <a:t>belgelendirilir</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Tebligatın önemi-1</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268760"/>
            <a:ext cx="9144000" cy="5589240"/>
          </a:xfrm>
        </p:spPr>
        <p:txBody>
          <a:bodyPr>
            <a:normAutofit/>
          </a:bodyPr>
          <a:lstStyle/>
          <a:p>
            <a:endParaRPr lang="tr-TR" dirty="0" smtClean="0"/>
          </a:p>
          <a:p>
            <a:r>
              <a:rPr lang="tr-TR" dirty="0" smtClean="0"/>
              <a:t>Tebligat hukukta çok önemli bir işlem ve müessesedir. </a:t>
            </a:r>
          </a:p>
          <a:p>
            <a:r>
              <a:rPr lang="tr-TR" dirty="0" smtClean="0"/>
              <a:t>Tebligat çeşitli açılardan önem taşır.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Tebligatın önemi-2</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268760"/>
            <a:ext cx="9144000" cy="5589240"/>
          </a:xfrm>
        </p:spPr>
        <p:txBody>
          <a:bodyPr>
            <a:normAutofit/>
          </a:bodyPr>
          <a:lstStyle/>
          <a:p>
            <a:endParaRPr lang="tr-TR" dirty="0" smtClean="0"/>
          </a:p>
          <a:p>
            <a:r>
              <a:rPr lang="tr-TR" dirty="0" smtClean="0"/>
              <a:t>Öncelikle usul ve yargılama hukukları ile ilgili bir kavram olan tebligat Anayasa’nın 36. maddesinde hak arama özgürlüğü başlığı altında düzenlenmiş bulunan iddia ve savunma haklarının kullanılması ve adil bir yargılamanın gerçekleştirilmesi ile bazı kamusal yetkilerin kullanılabilmesi açılarından büyük önem taşır.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effectLst>
                  <a:outerShdw blurRad="38100" dist="38100" dir="2700000" algn="tl">
                    <a:srgbClr val="000000">
                      <a:alpha val="43137"/>
                    </a:srgbClr>
                  </a:outerShdw>
                </a:effectLst>
              </a:rPr>
              <a:t>Tebligatın önemi-3</a:t>
            </a:r>
            <a:endParaRPr lang="tr-TR"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268760"/>
            <a:ext cx="9144000" cy="5589240"/>
          </a:xfrm>
        </p:spPr>
        <p:txBody>
          <a:bodyPr>
            <a:normAutofit/>
          </a:bodyPr>
          <a:lstStyle/>
          <a:p>
            <a:endParaRPr lang="tr-TR" dirty="0" smtClean="0"/>
          </a:p>
          <a:p>
            <a:r>
              <a:rPr lang="tr-TR" dirty="0" smtClean="0"/>
              <a:t>Ayrıca tebligat konusunda öngörülmüş kanuni usullere uyulmaması yapılan tebliğin geçersiz olması sonucunu doğurabilir. Yine tebliğ konusunda hata yapılması zaman ve masraf kaybına yol açacağı gibi yargılamanın gereksiz yere uzamasına ve hatta bazı hak kayıplarına yol açabilir. Bu yüzden tebligat müessesesinin tam ve hızlı biçimde çalışması adaletin gecikmemesi ve toplumda hukuk düzenine duyulan güvenin sarsılmaması açısından büyük önemi haizdir. </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193</TotalTime>
  <Words>305</Words>
  <Application>Microsoft Office PowerPoint</Application>
  <PresentationFormat>Ekran Gösterisi (4:3)</PresentationFormat>
  <Paragraphs>39</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Century Gothic</vt:lpstr>
      <vt:lpstr>Wingdings 3</vt:lpstr>
      <vt:lpstr>Dilim</vt:lpstr>
      <vt:lpstr>Kaynaklar</vt:lpstr>
      <vt:lpstr> ÜNİTE I </vt:lpstr>
      <vt:lpstr>Tebligat Kavramı-1</vt:lpstr>
      <vt:lpstr>Tebliğin işlevleri-1</vt:lpstr>
      <vt:lpstr>Tebliğin işlevler  bildirim-haberdar etme</vt:lpstr>
      <vt:lpstr>Tebliğin işlevleri  belgelendirme-belgeye bağlama </vt:lpstr>
      <vt:lpstr>Tebligatın önemi-1</vt:lpstr>
      <vt:lpstr>Tebligatın önemi-2</vt:lpstr>
      <vt:lpstr>Tebligatın önemi-3</vt:lpstr>
      <vt:lpstr>Tebligatın önemi-4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ADUZEP  Adalet Uzaktan Önlisans Programı 2013-2014  Eğitim-Öğretim Yılı Yargı Örgütü Dersleri</dc:title>
  <dc:creator>hakan</dc:creator>
  <cp:lastModifiedBy>Pelin Atila Yoruk</cp:lastModifiedBy>
  <cp:revision>25</cp:revision>
  <dcterms:created xsi:type="dcterms:W3CDTF">2013-09-24T13:25:28Z</dcterms:created>
  <dcterms:modified xsi:type="dcterms:W3CDTF">2017-11-13T17:46:13Z</dcterms:modified>
</cp:coreProperties>
</file>