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4A7DE4-6CE4-4087-ADCE-F39271EBFB03}" type="datetimeFigureOut">
              <a:rPr lang="en-US" smtClean="0"/>
              <a:t>2/20/2018</a:t>
            </a:fld>
            <a:endParaRPr lang="en-US"/>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BB46E9-EB38-4013-996F-5EA32F8DDE7A}" type="slidenum">
              <a:rPr lang="en-US" smtClean="0"/>
              <a:t>‹#›</a:t>
            </a:fld>
            <a:endParaRPr lang="en-US"/>
          </a:p>
        </p:txBody>
      </p:sp>
    </p:spTree>
    <p:extLst>
      <p:ext uri="{BB962C8B-B14F-4D97-AF65-F5344CB8AC3E}">
        <p14:creationId xmlns:p14="http://schemas.microsoft.com/office/powerpoint/2010/main" val="2113931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35245161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9726855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4638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6E7C6118-62C4-49AC-8A4D-963CE0070A05}"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D3CB47F-8899-4227-B544-89E0C0628AF1}" type="slidenum">
              <a:rPr lang="en-US" smtClean="0"/>
              <a:t>‹#›</a:t>
            </a:fld>
            <a:endParaRPr lang="en-US"/>
          </a:p>
        </p:txBody>
      </p:sp>
    </p:spTree>
    <p:extLst>
      <p:ext uri="{BB962C8B-B14F-4D97-AF65-F5344CB8AC3E}">
        <p14:creationId xmlns:p14="http://schemas.microsoft.com/office/powerpoint/2010/main" val="619085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6E7C6118-62C4-49AC-8A4D-963CE0070A05}"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D3CB47F-8899-4227-B544-89E0C0628AF1}" type="slidenum">
              <a:rPr lang="en-US" smtClean="0"/>
              <a:t>‹#›</a:t>
            </a:fld>
            <a:endParaRPr lang="en-US"/>
          </a:p>
        </p:txBody>
      </p:sp>
    </p:spTree>
    <p:extLst>
      <p:ext uri="{BB962C8B-B14F-4D97-AF65-F5344CB8AC3E}">
        <p14:creationId xmlns:p14="http://schemas.microsoft.com/office/powerpoint/2010/main" val="783455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6E7C6118-62C4-49AC-8A4D-963CE0070A05}"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D3CB47F-8899-4227-B544-89E0C0628AF1}" type="slidenum">
              <a:rPr lang="en-US" smtClean="0"/>
              <a:t>‹#›</a:t>
            </a:fld>
            <a:endParaRPr lang="en-US"/>
          </a:p>
        </p:txBody>
      </p:sp>
    </p:spTree>
    <p:extLst>
      <p:ext uri="{BB962C8B-B14F-4D97-AF65-F5344CB8AC3E}">
        <p14:creationId xmlns:p14="http://schemas.microsoft.com/office/powerpoint/2010/main" val="4045582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6E7C6118-62C4-49AC-8A4D-963CE0070A05}"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D3CB47F-8899-4227-B544-89E0C0628AF1}" type="slidenum">
              <a:rPr lang="en-US" smtClean="0"/>
              <a:t>‹#›</a:t>
            </a:fld>
            <a:endParaRPr lang="en-US"/>
          </a:p>
        </p:txBody>
      </p:sp>
    </p:spTree>
    <p:extLst>
      <p:ext uri="{BB962C8B-B14F-4D97-AF65-F5344CB8AC3E}">
        <p14:creationId xmlns:p14="http://schemas.microsoft.com/office/powerpoint/2010/main" val="3035413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E7C6118-62C4-49AC-8A4D-963CE0070A05}"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D3CB47F-8899-4227-B544-89E0C0628AF1}" type="slidenum">
              <a:rPr lang="en-US" smtClean="0"/>
              <a:t>‹#›</a:t>
            </a:fld>
            <a:endParaRPr lang="en-US"/>
          </a:p>
        </p:txBody>
      </p:sp>
    </p:spTree>
    <p:extLst>
      <p:ext uri="{BB962C8B-B14F-4D97-AF65-F5344CB8AC3E}">
        <p14:creationId xmlns:p14="http://schemas.microsoft.com/office/powerpoint/2010/main" val="2657805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6E7C6118-62C4-49AC-8A4D-963CE0070A05}"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1D3CB47F-8899-4227-B544-89E0C0628AF1}" type="slidenum">
              <a:rPr lang="en-US" smtClean="0"/>
              <a:t>‹#›</a:t>
            </a:fld>
            <a:endParaRPr lang="en-US"/>
          </a:p>
        </p:txBody>
      </p:sp>
    </p:spTree>
    <p:extLst>
      <p:ext uri="{BB962C8B-B14F-4D97-AF65-F5344CB8AC3E}">
        <p14:creationId xmlns:p14="http://schemas.microsoft.com/office/powerpoint/2010/main" val="2651181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6E7C6118-62C4-49AC-8A4D-963CE0070A05}" type="datetimeFigureOut">
              <a:rPr lang="en-US" smtClean="0"/>
              <a:t>2/20/2018</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1D3CB47F-8899-4227-B544-89E0C0628AF1}" type="slidenum">
              <a:rPr lang="en-US" smtClean="0"/>
              <a:t>‹#›</a:t>
            </a:fld>
            <a:endParaRPr lang="en-US"/>
          </a:p>
        </p:txBody>
      </p:sp>
    </p:spTree>
    <p:extLst>
      <p:ext uri="{BB962C8B-B14F-4D97-AF65-F5344CB8AC3E}">
        <p14:creationId xmlns:p14="http://schemas.microsoft.com/office/powerpoint/2010/main" val="3942114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6E7C6118-62C4-49AC-8A4D-963CE0070A05}" type="datetimeFigureOut">
              <a:rPr lang="en-US" smtClean="0"/>
              <a:t>2/20/2018</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1D3CB47F-8899-4227-B544-89E0C0628AF1}" type="slidenum">
              <a:rPr lang="en-US" smtClean="0"/>
              <a:t>‹#›</a:t>
            </a:fld>
            <a:endParaRPr lang="en-US"/>
          </a:p>
        </p:txBody>
      </p:sp>
    </p:spTree>
    <p:extLst>
      <p:ext uri="{BB962C8B-B14F-4D97-AF65-F5344CB8AC3E}">
        <p14:creationId xmlns:p14="http://schemas.microsoft.com/office/powerpoint/2010/main" val="2852615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E7C6118-62C4-49AC-8A4D-963CE0070A05}" type="datetimeFigureOut">
              <a:rPr lang="en-US" smtClean="0"/>
              <a:t>2/20/2018</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1D3CB47F-8899-4227-B544-89E0C0628AF1}" type="slidenum">
              <a:rPr lang="en-US" smtClean="0"/>
              <a:t>‹#›</a:t>
            </a:fld>
            <a:endParaRPr lang="en-US"/>
          </a:p>
        </p:txBody>
      </p:sp>
    </p:spTree>
    <p:extLst>
      <p:ext uri="{BB962C8B-B14F-4D97-AF65-F5344CB8AC3E}">
        <p14:creationId xmlns:p14="http://schemas.microsoft.com/office/powerpoint/2010/main" val="3919134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E7C6118-62C4-49AC-8A4D-963CE0070A05}"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1D3CB47F-8899-4227-B544-89E0C0628AF1}" type="slidenum">
              <a:rPr lang="en-US" smtClean="0"/>
              <a:t>‹#›</a:t>
            </a:fld>
            <a:endParaRPr lang="en-US"/>
          </a:p>
        </p:txBody>
      </p:sp>
    </p:spTree>
    <p:extLst>
      <p:ext uri="{BB962C8B-B14F-4D97-AF65-F5344CB8AC3E}">
        <p14:creationId xmlns:p14="http://schemas.microsoft.com/office/powerpoint/2010/main" val="3644910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E7C6118-62C4-49AC-8A4D-963CE0070A05}"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1D3CB47F-8899-4227-B544-89E0C0628AF1}" type="slidenum">
              <a:rPr lang="en-US" smtClean="0"/>
              <a:t>‹#›</a:t>
            </a:fld>
            <a:endParaRPr lang="en-US"/>
          </a:p>
        </p:txBody>
      </p:sp>
    </p:spTree>
    <p:extLst>
      <p:ext uri="{BB962C8B-B14F-4D97-AF65-F5344CB8AC3E}">
        <p14:creationId xmlns:p14="http://schemas.microsoft.com/office/powerpoint/2010/main" val="351959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7C6118-62C4-49AC-8A4D-963CE0070A05}" type="datetimeFigureOut">
              <a:rPr lang="en-US" smtClean="0"/>
              <a:t>2/20/2018</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3CB47F-8899-4227-B544-89E0C0628AF1}" type="slidenum">
              <a:rPr lang="en-US" smtClean="0"/>
              <a:t>‹#›</a:t>
            </a:fld>
            <a:endParaRPr lang="en-US"/>
          </a:p>
        </p:txBody>
      </p:sp>
    </p:spTree>
    <p:extLst>
      <p:ext uri="{BB962C8B-B14F-4D97-AF65-F5344CB8AC3E}">
        <p14:creationId xmlns:p14="http://schemas.microsoft.com/office/powerpoint/2010/main" val="2298114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tr-TR" altLang="en-US" sz="3800" dirty="0" err="1" smtClean="0">
                <a:latin typeface="Arial Unicode MS" pitchFamily="34" charset="-128"/>
              </a:rPr>
              <a:t>Caste</a:t>
            </a:r>
            <a:r>
              <a:rPr lang="tr-TR" altLang="en-US" sz="3800" dirty="0" smtClean="0">
                <a:latin typeface="Arial Unicode MS" pitchFamily="34" charset="-128"/>
              </a:rPr>
              <a:t> ???</a:t>
            </a:r>
            <a:endParaRPr lang="en-US" altLang="en-US" sz="3800" dirty="0">
              <a:latin typeface="Arial Unicode MS" pitchFamily="34" charset="-128"/>
            </a:endParaRPr>
          </a:p>
        </p:txBody>
      </p:sp>
      <p:pic>
        <p:nvPicPr>
          <p:cNvPr id="24579" name="Picture 3" descr="caste.g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730625" y="1752600"/>
            <a:ext cx="522605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85402459"/>
      </p:ext>
    </p:extLst>
  </p:cSld>
  <p:clrMapOvr>
    <a:masterClrMapping/>
  </p:clrMapOvr>
  <p:transition spd="med">
    <p:plus/>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idx="4294967295"/>
          </p:nvPr>
        </p:nvSpPr>
        <p:spPr/>
        <p:txBody>
          <a:bodyPr/>
          <a:lstStyle/>
          <a:p>
            <a:pPr eaLnBrk="1" hangingPunct="1"/>
            <a:endParaRPr lang="en-US" altLang="en-US" sz="3800" dirty="0">
              <a:latin typeface="Arial Unicode MS" pitchFamily="34" charset="-128"/>
            </a:endParaRPr>
          </a:p>
        </p:txBody>
      </p:sp>
      <p:sp>
        <p:nvSpPr>
          <p:cNvPr id="3" name="Content Placeholder 2"/>
          <p:cNvSpPr>
            <a:spLocks noGrp="1"/>
          </p:cNvSpPr>
          <p:nvPr>
            <p:ph idx="4294967295"/>
          </p:nvPr>
        </p:nvSpPr>
        <p:spPr>
          <a:xfrm>
            <a:off x="2209800" y="1600200"/>
            <a:ext cx="8001000" cy="5029200"/>
          </a:xfrm>
        </p:spPr>
        <p:txBody>
          <a:bodyPr>
            <a:normAutofit/>
          </a:bodyPr>
          <a:lstStyle/>
          <a:p>
            <a:pPr eaLnBrk="1" hangingPunct="1">
              <a:defRPr/>
            </a:pPr>
            <a:r>
              <a:rPr lang="en-US" sz="3200" dirty="0"/>
              <a:t>The Development of the Caste System:</a:t>
            </a:r>
          </a:p>
          <a:p>
            <a:pPr eaLnBrk="1" hangingPunct="1">
              <a:defRPr/>
            </a:pPr>
            <a:r>
              <a:rPr lang="en-US" sz="3200" dirty="0"/>
              <a:t>The term </a:t>
            </a:r>
            <a:r>
              <a:rPr lang="en-US" sz="3200" i="1" dirty="0">
                <a:solidFill>
                  <a:srgbClr val="FF0000"/>
                </a:solidFill>
              </a:rPr>
              <a:t>caste</a:t>
            </a:r>
            <a:r>
              <a:rPr lang="en-US" sz="3200" dirty="0"/>
              <a:t>—a social class of hereditary and unchangeable status—was first used in India by Portuguese merchants and mariners during the 16</a:t>
            </a:r>
            <a:r>
              <a:rPr lang="en-US" sz="3200" baseline="30000" dirty="0"/>
              <a:t>th</a:t>
            </a:r>
            <a:r>
              <a:rPr lang="en-US" sz="3200" dirty="0"/>
              <a:t> century CE when they observed sharp social distinctions among the Indian people.</a:t>
            </a:r>
          </a:p>
          <a:p>
            <a:pPr eaLnBrk="1" hangingPunct="1">
              <a:defRPr/>
            </a:pPr>
            <a:r>
              <a:rPr lang="en-US" sz="3200" dirty="0"/>
              <a:t>The Aryans used the term </a:t>
            </a:r>
            <a:r>
              <a:rPr lang="en-US" sz="3200" i="1" dirty="0" err="1">
                <a:solidFill>
                  <a:srgbClr val="FF0000"/>
                </a:solidFill>
              </a:rPr>
              <a:t>varna</a:t>
            </a:r>
            <a:r>
              <a:rPr lang="en-US" sz="3200" dirty="0"/>
              <a:t>, a Sanskrit word meaning “color,” to refer to their social classes.</a:t>
            </a:r>
          </a:p>
        </p:txBody>
      </p:sp>
    </p:spTree>
    <p:extLst>
      <p:ext uri="{BB962C8B-B14F-4D97-AF65-F5344CB8AC3E}">
        <p14:creationId xmlns:p14="http://schemas.microsoft.com/office/powerpoint/2010/main" val="3068322828"/>
      </p:ext>
    </p:extLst>
  </p:cSld>
  <p:clrMapOvr>
    <a:masterClrMapping/>
  </p:clrMapOvr>
  <p:transition spd="med">
    <p:plus/>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idx="4294967295"/>
          </p:nvPr>
        </p:nvSpPr>
        <p:spPr/>
        <p:txBody>
          <a:bodyPr/>
          <a:lstStyle/>
          <a:p>
            <a:pPr eaLnBrk="1" hangingPunct="1"/>
            <a:endParaRPr lang="en-US" altLang="en-US" sz="3800" dirty="0">
              <a:latin typeface="Arial Unicode MS" pitchFamily="34" charset="-128"/>
            </a:endParaRPr>
          </a:p>
        </p:txBody>
      </p:sp>
      <p:sp>
        <p:nvSpPr>
          <p:cNvPr id="32771" name="Content Placeholder 2"/>
          <p:cNvSpPr>
            <a:spLocks noGrp="1"/>
          </p:cNvSpPr>
          <p:nvPr>
            <p:ph idx="4294967295"/>
          </p:nvPr>
        </p:nvSpPr>
        <p:spPr>
          <a:xfrm>
            <a:off x="1828800" y="1600201"/>
            <a:ext cx="8610600" cy="4530725"/>
          </a:xfrm>
        </p:spPr>
        <p:txBody>
          <a:bodyPr/>
          <a:lstStyle/>
          <a:p>
            <a:pPr eaLnBrk="1" hangingPunct="1"/>
            <a:r>
              <a:rPr lang="en-US" altLang="en-US" sz="3200" dirty="0">
                <a:solidFill>
                  <a:srgbClr val="FF0000"/>
                </a:solidFill>
              </a:rPr>
              <a:t>Brahmins</a:t>
            </a:r>
            <a:r>
              <a:rPr lang="en-US" altLang="en-US" sz="3200" dirty="0"/>
              <a:t>: the highest social classes were the priests and scholars, who sprang from </a:t>
            </a:r>
            <a:r>
              <a:rPr lang="en-US" altLang="en-US" sz="3200" dirty="0" err="1"/>
              <a:t>Purusha’s</a:t>
            </a:r>
            <a:r>
              <a:rPr lang="en-US" altLang="en-US" sz="3200" dirty="0"/>
              <a:t> mouth, and represented intellect, knowledge, and wisdom.</a:t>
            </a:r>
          </a:p>
          <a:p>
            <a:pPr eaLnBrk="1" hangingPunct="1"/>
            <a:r>
              <a:rPr lang="en-US" altLang="en-US" sz="3200" dirty="0"/>
              <a:t>Brahmins were the “lightest” in skin color</a:t>
            </a:r>
            <a:r>
              <a:rPr lang="en-US" altLang="en-US" dirty="0" smtClean="0"/>
              <a:t>.</a:t>
            </a:r>
            <a:endParaRPr lang="tr-TR" altLang="en-US" dirty="0" smtClean="0"/>
          </a:p>
          <a:p>
            <a:pPr eaLnBrk="1" hangingPunct="1"/>
            <a:endParaRPr lang="tr-TR" altLang="en-US" dirty="0"/>
          </a:p>
          <a:p>
            <a:r>
              <a:rPr lang="en-US" altLang="en-US" dirty="0" smtClean="0">
                <a:solidFill>
                  <a:srgbClr val="FF0000"/>
                </a:solidFill>
              </a:rPr>
              <a:t>Kshatriya</a:t>
            </a:r>
            <a:r>
              <a:rPr lang="tr-TR" altLang="en-US" dirty="0" smtClean="0"/>
              <a:t>s: </a:t>
            </a:r>
            <a:r>
              <a:rPr lang="en-US" altLang="en-US" dirty="0" smtClean="0"/>
              <a:t>the </a:t>
            </a:r>
            <a:r>
              <a:rPr lang="en-US" altLang="en-US" dirty="0"/>
              <a:t>warrior-aristocracy, the rulers and government officials who came from the arms of </a:t>
            </a:r>
            <a:r>
              <a:rPr lang="en-US" altLang="en-US" dirty="0" err="1"/>
              <a:t>Purusha</a:t>
            </a:r>
            <a:r>
              <a:rPr lang="en-US" altLang="en-US" dirty="0"/>
              <a:t>.</a:t>
            </a:r>
          </a:p>
          <a:p>
            <a:pPr eaLnBrk="1" hangingPunct="1"/>
            <a:endParaRPr lang="en-US" altLang="en-US" dirty="0" smtClean="0"/>
          </a:p>
        </p:txBody>
      </p:sp>
    </p:spTree>
    <p:extLst>
      <p:ext uri="{BB962C8B-B14F-4D97-AF65-F5344CB8AC3E}">
        <p14:creationId xmlns:p14="http://schemas.microsoft.com/office/powerpoint/2010/main" val="2641438855"/>
      </p:ext>
    </p:extLst>
  </p:cSld>
  <p:clrMapOvr>
    <a:masterClrMapping/>
  </p:clrMapOvr>
  <p:transition spd="med">
    <p:plus/>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94409" y="570016"/>
            <a:ext cx="8858993" cy="5216813"/>
          </a:xfrm>
          <a:prstGeom prst="rect">
            <a:avLst/>
          </a:prstGeom>
        </p:spPr>
        <p:txBody>
          <a:bodyPr wrap="square">
            <a:spAutoFit/>
          </a:bodyPr>
          <a:lstStyle/>
          <a:p>
            <a:pPr algn="just" eaLnBrk="1" hangingPunct="1">
              <a:lnSpc>
                <a:spcPct val="150000"/>
              </a:lnSpc>
              <a:defRPr/>
            </a:pPr>
            <a:r>
              <a:rPr lang="tr-TR" sz="2400" b="1" dirty="0" smtClean="0">
                <a:solidFill>
                  <a:srgbClr val="00B0F0"/>
                </a:solidFill>
                <a:latin typeface="ArialRoundedMTBold"/>
              </a:rPr>
              <a:t>SCRİPTURES OF HİNDUİSM</a:t>
            </a:r>
          </a:p>
          <a:p>
            <a:pPr algn="just" eaLnBrk="1" hangingPunct="1">
              <a:lnSpc>
                <a:spcPct val="150000"/>
              </a:lnSpc>
              <a:defRPr/>
            </a:pPr>
            <a:r>
              <a:rPr lang="en-US" b="1" dirty="0" err="1" smtClean="0">
                <a:solidFill>
                  <a:srgbClr val="00B050"/>
                </a:solidFill>
                <a:latin typeface="ArialRoundedMTBold"/>
              </a:rPr>
              <a:t>Sruti</a:t>
            </a:r>
            <a:r>
              <a:rPr lang="en-US" b="1" dirty="0" smtClean="0">
                <a:solidFill>
                  <a:srgbClr val="00B050"/>
                </a:solidFill>
                <a:latin typeface="ArialRoundedMTBold"/>
              </a:rPr>
              <a:t> </a:t>
            </a:r>
            <a:r>
              <a:rPr lang="en-US" sz="1200" b="1" dirty="0">
                <a:latin typeface="+mj-lt"/>
              </a:rPr>
              <a:t>in Sanskrit means "that which is heard." Thus the Vedas are the eternal</a:t>
            </a:r>
          </a:p>
          <a:p>
            <a:pPr algn="just" eaLnBrk="1" hangingPunct="1">
              <a:lnSpc>
                <a:spcPct val="150000"/>
              </a:lnSpc>
              <a:defRPr/>
            </a:pPr>
            <a:r>
              <a:rPr lang="en-US" sz="1200" b="1" dirty="0">
                <a:latin typeface="+mj-lt"/>
              </a:rPr>
              <a:t>truths that the Vedic seers, called rishis, are said to have heard during their deep</a:t>
            </a:r>
          </a:p>
          <a:p>
            <a:pPr algn="just" eaLnBrk="1" hangingPunct="1">
              <a:lnSpc>
                <a:spcPct val="150000"/>
              </a:lnSpc>
              <a:defRPr/>
            </a:pPr>
            <a:r>
              <a:rPr lang="en-US" sz="1200" b="1" dirty="0">
                <a:latin typeface="+mj-lt"/>
              </a:rPr>
              <a:t>meditations. The Vedas are not considered the works of the human mind, but an</a:t>
            </a:r>
          </a:p>
          <a:p>
            <a:pPr algn="just" eaLnBrk="1" hangingPunct="1">
              <a:lnSpc>
                <a:spcPct val="150000"/>
              </a:lnSpc>
              <a:defRPr/>
            </a:pPr>
            <a:r>
              <a:rPr lang="en-US" sz="1200" b="1" dirty="0">
                <a:latin typeface="+mj-lt"/>
              </a:rPr>
              <a:t>expression of what has been realized through intuitive perception by Vedic rishis,</a:t>
            </a:r>
          </a:p>
          <a:p>
            <a:pPr algn="just" eaLnBrk="1" hangingPunct="1">
              <a:lnSpc>
                <a:spcPct val="150000"/>
              </a:lnSpc>
              <a:defRPr/>
            </a:pPr>
            <a:r>
              <a:rPr lang="en-US" sz="1200" b="1" dirty="0">
                <a:latin typeface="+mj-lt"/>
              </a:rPr>
              <a:t>who had powers to see beyond the physical phenomena. As such, Vedas are</a:t>
            </a:r>
          </a:p>
          <a:p>
            <a:pPr algn="just" eaLnBrk="1" hangingPunct="1">
              <a:lnSpc>
                <a:spcPct val="150000"/>
              </a:lnSpc>
              <a:defRPr/>
            </a:pPr>
            <a:r>
              <a:rPr lang="en-US" sz="1200" b="1" dirty="0">
                <a:latin typeface="+mj-lt"/>
              </a:rPr>
              <a:t>considered of divine origin. The Vedic truths were originally transmitted by the rishis</a:t>
            </a:r>
          </a:p>
          <a:p>
            <a:pPr algn="just" eaLnBrk="1" hangingPunct="1">
              <a:lnSpc>
                <a:spcPct val="150000"/>
              </a:lnSpc>
              <a:defRPr/>
            </a:pPr>
            <a:r>
              <a:rPr lang="en-US" sz="1200" b="1" dirty="0">
                <a:latin typeface="+mj-lt"/>
              </a:rPr>
              <a:t>to their disciples over thousands of years. At a later date, these were compiled by</a:t>
            </a:r>
          </a:p>
          <a:p>
            <a:pPr algn="just" eaLnBrk="1" hangingPunct="1">
              <a:lnSpc>
                <a:spcPct val="150000"/>
              </a:lnSpc>
              <a:defRPr/>
            </a:pPr>
            <a:r>
              <a:rPr lang="en-US" sz="1200" b="1" dirty="0">
                <a:latin typeface="+mj-lt"/>
              </a:rPr>
              <a:t>Sage Vyasa for the benefit of future generations. India's teachings are not</a:t>
            </a:r>
          </a:p>
          <a:p>
            <a:pPr algn="just" eaLnBrk="1" hangingPunct="1">
              <a:lnSpc>
                <a:spcPct val="150000"/>
              </a:lnSpc>
              <a:defRPr/>
            </a:pPr>
            <a:r>
              <a:rPr lang="en-US" sz="1200" b="1" dirty="0">
                <a:latin typeface="+mj-lt"/>
              </a:rPr>
              <a:t>speculative. They are based on divine revelations. Indeed, the revelations are so</a:t>
            </a:r>
          </a:p>
          <a:p>
            <a:pPr algn="just" eaLnBrk="1" hangingPunct="1">
              <a:lnSpc>
                <a:spcPct val="150000"/>
              </a:lnSpc>
              <a:defRPr/>
            </a:pPr>
            <a:r>
              <a:rPr lang="en-US" sz="1200" b="1" dirty="0">
                <a:latin typeface="+mj-lt"/>
              </a:rPr>
              <a:t>cosmic that they approach more closely the findings of physics and astronomy than</a:t>
            </a:r>
          </a:p>
          <a:p>
            <a:pPr algn="just" eaLnBrk="1" hangingPunct="1">
              <a:lnSpc>
                <a:spcPct val="150000"/>
              </a:lnSpc>
              <a:defRPr/>
            </a:pPr>
            <a:r>
              <a:rPr lang="en-US" sz="1200" b="1" dirty="0">
                <a:latin typeface="+mj-lt"/>
              </a:rPr>
              <a:t>the pious pronouncements of preachers. The rishis made claims so cosmic that even</a:t>
            </a:r>
          </a:p>
          <a:p>
            <a:pPr algn="just" eaLnBrk="1" hangingPunct="1">
              <a:lnSpc>
                <a:spcPct val="150000"/>
              </a:lnSpc>
              <a:defRPr/>
            </a:pPr>
            <a:r>
              <a:rPr lang="en-US" sz="1200" b="1" dirty="0">
                <a:latin typeface="+mj-lt"/>
              </a:rPr>
              <a:t>modern physics seems only to be catching up with them and realizing, after every</a:t>
            </a:r>
          </a:p>
          <a:p>
            <a:pPr algn="just" eaLnBrk="1" hangingPunct="1">
              <a:lnSpc>
                <a:spcPct val="150000"/>
              </a:lnSpc>
              <a:defRPr/>
            </a:pPr>
            <a:r>
              <a:rPr lang="en-US" sz="1200" b="1" dirty="0">
                <a:latin typeface="+mj-lt"/>
              </a:rPr>
              <a:t>scientific breakthrough, that the ancients were there long before them. </a:t>
            </a:r>
            <a:r>
              <a:rPr lang="en-US" sz="1200" b="1" dirty="0" err="1">
                <a:latin typeface="+mj-lt"/>
              </a:rPr>
              <a:t>Sruti</a:t>
            </a:r>
            <a:r>
              <a:rPr lang="en-US" sz="1200" b="1" dirty="0">
                <a:latin typeface="+mj-lt"/>
              </a:rPr>
              <a:t> include</a:t>
            </a:r>
          </a:p>
          <a:p>
            <a:pPr algn="just" eaLnBrk="1" hangingPunct="1">
              <a:lnSpc>
                <a:spcPct val="150000"/>
              </a:lnSpc>
              <a:defRPr/>
            </a:pPr>
            <a:r>
              <a:rPr lang="en-US" sz="1200" b="1" dirty="0">
                <a:latin typeface="+mj-lt"/>
              </a:rPr>
              <a:t>the Vedas (Rig, </a:t>
            </a:r>
            <a:r>
              <a:rPr lang="en-US" sz="1200" b="1" dirty="0" err="1">
                <a:latin typeface="+mj-lt"/>
              </a:rPr>
              <a:t>Yajur</a:t>
            </a:r>
            <a:r>
              <a:rPr lang="en-US" sz="1200" b="1" dirty="0">
                <a:latin typeface="+mj-lt"/>
              </a:rPr>
              <a:t>, </a:t>
            </a:r>
            <a:r>
              <a:rPr lang="en-US" sz="1200" b="1" dirty="0" err="1">
                <a:latin typeface="+mj-lt"/>
              </a:rPr>
              <a:t>Sama</a:t>
            </a:r>
            <a:r>
              <a:rPr lang="en-US" sz="1200" b="1" dirty="0">
                <a:latin typeface="+mj-lt"/>
              </a:rPr>
              <a:t> and </a:t>
            </a:r>
            <a:r>
              <a:rPr lang="en-US" sz="1200" b="1" dirty="0" err="1">
                <a:latin typeface="+mj-lt"/>
              </a:rPr>
              <a:t>Atharva</a:t>
            </a:r>
            <a:r>
              <a:rPr lang="en-US" sz="1200" b="1" dirty="0">
                <a:latin typeface="+mj-lt"/>
              </a:rPr>
              <a:t>) and the Bhagavad Gita. The Vedas are the</a:t>
            </a:r>
          </a:p>
          <a:p>
            <a:pPr algn="just" eaLnBrk="1" hangingPunct="1">
              <a:lnSpc>
                <a:spcPct val="150000"/>
              </a:lnSpc>
              <a:defRPr/>
            </a:pPr>
            <a:r>
              <a:rPr lang="en-US" sz="1200" b="1" dirty="0">
                <a:latin typeface="+mj-lt"/>
              </a:rPr>
              <a:t>primary scriptures of Hinduism. Each of the four Vedas consists of four parts:</a:t>
            </a:r>
          </a:p>
          <a:p>
            <a:pPr algn="just" eaLnBrk="1" hangingPunct="1">
              <a:lnSpc>
                <a:spcPct val="150000"/>
              </a:lnSpc>
              <a:defRPr/>
            </a:pPr>
            <a:r>
              <a:rPr lang="tr-TR" sz="1200" b="1" dirty="0" err="1">
                <a:latin typeface="+mj-lt"/>
              </a:rPr>
              <a:t>Samhitas</a:t>
            </a:r>
            <a:r>
              <a:rPr lang="tr-TR" sz="1200" b="1" dirty="0">
                <a:latin typeface="+mj-lt"/>
              </a:rPr>
              <a:t>, </a:t>
            </a:r>
            <a:r>
              <a:rPr lang="tr-TR" sz="1200" b="1" dirty="0" err="1">
                <a:latin typeface="+mj-lt"/>
              </a:rPr>
              <a:t>Brahmanas</a:t>
            </a:r>
            <a:r>
              <a:rPr lang="tr-TR" sz="1200" b="1" dirty="0">
                <a:latin typeface="+mj-lt"/>
              </a:rPr>
              <a:t>, </a:t>
            </a:r>
            <a:r>
              <a:rPr lang="tr-TR" sz="1200" b="1" dirty="0" err="1">
                <a:latin typeface="+mj-lt"/>
              </a:rPr>
              <a:t>Aranyakas</a:t>
            </a:r>
            <a:r>
              <a:rPr lang="tr-TR" sz="1200" b="1" dirty="0">
                <a:latin typeface="+mj-lt"/>
              </a:rPr>
              <a:t>, </a:t>
            </a:r>
            <a:r>
              <a:rPr lang="tr-TR" sz="1200" b="1" dirty="0" err="1">
                <a:latin typeface="+mj-lt"/>
              </a:rPr>
              <a:t>and</a:t>
            </a:r>
            <a:r>
              <a:rPr lang="tr-TR" sz="1200" b="1" dirty="0">
                <a:latin typeface="+mj-lt"/>
              </a:rPr>
              <a:t> </a:t>
            </a:r>
            <a:r>
              <a:rPr lang="tr-TR" sz="1200" b="1" dirty="0" err="1">
                <a:latin typeface="+mj-lt"/>
              </a:rPr>
              <a:t>Upanishads</a:t>
            </a:r>
            <a:r>
              <a:rPr lang="tr-TR" sz="1200" b="1" dirty="0">
                <a:latin typeface="+mj-lt"/>
              </a:rPr>
              <a:t>.</a:t>
            </a:r>
            <a:endParaRPr lang="tr-TR" sz="1200" dirty="0">
              <a:latin typeface="+mj-lt"/>
            </a:endParaRPr>
          </a:p>
        </p:txBody>
      </p:sp>
    </p:spTree>
    <p:extLst>
      <p:ext uri="{BB962C8B-B14F-4D97-AF65-F5344CB8AC3E}">
        <p14:creationId xmlns:p14="http://schemas.microsoft.com/office/powerpoint/2010/main" val="35070977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5999" y="533401"/>
            <a:ext cx="8805553" cy="4678204"/>
          </a:xfrm>
          <a:prstGeom prst="rect">
            <a:avLst/>
          </a:prstGeom>
        </p:spPr>
        <p:txBody>
          <a:bodyPr wrap="square">
            <a:spAutoFit/>
          </a:bodyPr>
          <a:lstStyle/>
          <a:p>
            <a:pPr algn="just" eaLnBrk="1" hangingPunct="1">
              <a:lnSpc>
                <a:spcPct val="150000"/>
              </a:lnSpc>
              <a:defRPr/>
            </a:pPr>
            <a:r>
              <a:rPr lang="en-US" b="1" dirty="0" err="1">
                <a:solidFill>
                  <a:srgbClr val="00B050"/>
                </a:solidFill>
                <a:latin typeface="ArialRoundedMTBold"/>
              </a:rPr>
              <a:t>Smriti</a:t>
            </a:r>
            <a:r>
              <a:rPr lang="en-US" sz="1400" b="1" dirty="0">
                <a:latin typeface="ArialRoundedMTBold"/>
              </a:rPr>
              <a:t> </a:t>
            </a:r>
            <a:r>
              <a:rPr lang="en-US" sz="1400" b="1" dirty="0">
                <a:latin typeface="+mj-lt"/>
              </a:rPr>
              <a:t>means "that which is remembered." </a:t>
            </a:r>
            <a:r>
              <a:rPr lang="en-US" sz="1400" b="1" dirty="0" err="1">
                <a:latin typeface="+mj-lt"/>
              </a:rPr>
              <a:t>Smriti</a:t>
            </a:r>
            <a:r>
              <a:rPr lang="en-US" sz="1400" b="1" dirty="0">
                <a:latin typeface="+mj-lt"/>
              </a:rPr>
              <a:t> scriptures are derived from the</a:t>
            </a:r>
          </a:p>
          <a:p>
            <a:pPr algn="just" eaLnBrk="1" hangingPunct="1">
              <a:lnSpc>
                <a:spcPct val="150000"/>
              </a:lnSpc>
              <a:defRPr/>
            </a:pPr>
            <a:r>
              <a:rPr lang="en-US" sz="1400" b="1" dirty="0">
                <a:latin typeface="+mj-lt"/>
              </a:rPr>
              <a:t>Vedas and are considered to be of human origin and not of divine origin. They were</a:t>
            </a:r>
          </a:p>
          <a:p>
            <a:pPr algn="just" eaLnBrk="1" hangingPunct="1">
              <a:lnSpc>
                <a:spcPct val="150000"/>
              </a:lnSpc>
              <a:defRPr/>
            </a:pPr>
            <a:r>
              <a:rPr lang="en-US" sz="1400" b="1" dirty="0">
                <a:latin typeface="+mj-lt"/>
              </a:rPr>
              <a:t>written to explain and elaborate the Vedas, making them understandable and more</a:t>
            </a:r>
          </a:p>
          <a:p>
            <a:pPr algn="just" eaLnBrk="1" hangingPunct="1">
              <a:lnSpc>
                <a:spcPct val="150000"/>
              </a:lnSpc>
              <a:defRPr/>
            </a:pPr>
            <a:r>
              <a:rPr lang="en-US" sz="1400" b="1" dirty="0">
                <a:latin typeface="+mj-lt"/>
              </a:rPr>
              <a:t>meaningful to the general population. All authoritative writings outside the Vedas are</a:t>
            </a:r>
          </a:p>
          <a:p>
            <a:pPr algn="just" eaLnBrk="1" hangingPunct="1">
              <a:lnSpc>
                <a:spcPct val="150000"/>
              </a:lnSpc>
              <a:defRPr/>
            </a:pPr>
            <a:r>
              <a:rPr lang="en-US" sz="1400" b="1" dirty="0">
                <a:latin typeface="+mj-lt"/>
              </a:rPr>
              <a:t>collectively referred to as </a:t>
            </a:r>
            <a:r>
              <a:rPr lang="en-US" sz="1400" b="1" dirty="0" err="1">
                <a:latin typeface="+mj-lt"/>
              </a:rPr>
              <a:t>Smriti</a:t>
            </a:r>
            <a:r>
              <a:rPr lang="en-US" sz="1400" b="1" dirty="0">
                <a:latin typeface="+mj-lt"/>
              </a:rPr>
              <a:t>. </a:t>
            </a:r>
            <a:r>
              <a:rPr lang="en-US" sz="1400" b="1" dirty="0" err="1">
                <a:latin typeface="+mj-lt"/>
              </a:rPr>
              <a:t>Smriti</a:t>
            </a:r>
            <a:r>
              <a:rPr lang="en-US" sz="1400" b="1" dirty="0">
                <a:latin typeface="+mj-lt"/>
              </a:rPr>
              <a:t> </a:t>
            </a:r>
            <a:r>
              <a:rPr lang="en-US" sz="1400" b="1" dirty="0" err="1">
                <a:latin typeface="+mj-lt"/>
              </a:rPr>
              <a:t>inlcude</a:t>
            </a:r>
            <a:r>
              <a:rPr lang="en-US" sz="1400" b="1" dirty="0">
                <a:latin typeface="+mj-lt"/>
              </a:rPr>
              <a:t> the Dharma </a:t>
            </a:r>
            <a:r>
              <a:rPr lang="en-US" sz="1400" b="1" dirty="0" err="1">
                <a:latin typeface="+mj-lt"/>
              </a:rPr>
              <a:t>Shastras</a:t>
            </a:r>
            <a:r>
              <a:rPr lang="en-US" sz="1400" b="1" dirty="0">
                <a:latin typeface="+mj-lt"/>
              </a:rPr>
              <a:t>, </a:t>
            </a:r>
            <a:r>
              <a:rPr lang="en-US" sz="1400" b="1" dirty="0" err="1">
                <a:latin typeface="+mj-lt"/>
              </a:rPr>
              <a:t>Nibhandas</a:t>
            </a:r>
            <a:r>
              <a:rPr lang="en-US" sz="1400" b="1" dirty="0">
                <a:latin typeface="+mj-lt"/>
              </a:rPr>
              <a:t>,</a:t>
            </a:r>
          </a:p>
          <a:p>
            <a:pPr algn="just" eaLnBrk="1" hangingPunct="1">
              <a:lnSpc>
                <a:spcPct val="150000"/>
              </a:lnSpc>
              <a:defRPr/>
            </a:pPr>
            <a:r>
              <a:rPr lang="tr-TR" sz="1400" b="1" dirty="0" err="1">
                <a:latin typeface="+mj-lt"/>
              </a:rPr>
              <a:t>Puranas</a:t>
            </a:r>
            <a:r>
              <a:rPr lang="tr-TR" sz="1400" b="1" dirty="0">
                <a:latin typeface="+mj-lt"/>
              </a:rPr>
              <a:t>, </a:t>
            </a:r>
            <a:r>
              <a:rPr lang="tr-TR" sz="1400" b="1" dirty="0" err="1">
                <a:latin typeface="+mj-lt"/>
              </a:rPr>
              <a:t>The</a:t>
            </a:r>
            <a:r>
              <a:rPr lang="tr-TR" sz="1400" b="1" dirty="0">
                <a:latin typeface="+mj-lt"/>
              </a:rPr>
              <a:t> </a:t>
            </a:r>
            <a:r>
              <a:rPr lang="tr-TR" sz="1400" b="1" dirty="0" err="1">
                <a:latin typeface="+mj-lt"/>
              </a:rPr>
              <a:t>Epics</a:t>
            </a:r>
            <a:r>
              <a:rPr lang="tr-TR" sz="1400" b="1" dirty="0">
                <a:latin typeface="+mj-lt"/>
              </a:rPr>
              <a:t>, </a:t>
            </a:r>
            <a:r>
              <a:rPr lang="tr-TR" sz="1400" b="1" dirty="0" err="1">
                <a:latin typeface="+mj-lt"/>
              </a:rPr>
              <a:t>Agamas</a:t>
            </a:r>
            <a:r>
              <a:rPr lang="tr-TR" sz="1400" b="1" dirty="0">
                <a:latin typeface="+mj-lt"/>
              </a:rPr>
              <a:t> </a:t>
            </a:r>
            <a:r>
              <a:rPr lang="tr-TR" sz="1400" b="1" dirty="0" err="1">
                <a:latin typeface="+mj-lt"/>
              </a:rPr>
              <a:t>or</a:t>
            </a:r>
            <a:r>
              <a:rPr lang="tr-TR" sz="1400" b="1" dirty="0">
                <a:latin typeface="+mj-lt"/>
              </a:rPr>
              <a:t> </a:t>
            </a:r>
            <a:r>
              <a:rPr lang="tr-TR" sz="1400" b="1" dirty="0" err="1">
                <a:latin typeface="+mj-lt"/>
              </a:rPr>
              <a:t>Tantras</a:t>
            </a:r>
            <a:r>
              <a:rPr lang="tr-TR" sz="1400" b="1" dirty="0">
                <a:latin typeface="+mj-lt"/>
              </a:rPr>
              <a:t>, </a:t>
            </a:r>
            <a:r>
              <a:rPr lang="tr-TR" sz="1400" b="1" dirty="0" err="1">
                <a:latin typeface="+mj-lt"/>
              </a:rPr>
              <a:t>Darshanas</a:t>
            </a:r>
            <a:r>
              <a:rPr lang="tr-TR" sz="1400" b="1" dirty="0">
                <a:latin typeface="+mj-lt"/>
              </a:rPr>
              <a:t> </a:t>
            </a:r>
            <a:r>
              <a:rPr lang="tr-TR" sz="1400" b="1" dirty="0" err="1">
                <a:latin typeface="+mj-lt"/>
              </a:rPr>
              <a:t>and</a:t>
            </a:r>
            <a:r>
              <a:rPr lang="tr-TR" sz="1400" b="1" dirty="0">
                <a:latin typeface="+mj-lt"/>
              </a:rPr>
              <a:t> </a:t>
            </a:r>
            <a:r>
              <a:rPr lang="tr-TR" sz="1400" b="1" dirty="0" err="1">
                <a:latin typeface="+mj-lt"/>
              </a:rPr>
              <a:t>Vedangas</a:t>
            </a:r>
            <a:r>
              <a:rPr lang="tr-TR" sz="1400" b="1" dirty="0">
                <a:latin typeface="+mj-lt"/>
              </a:rPr>
              <a:t> (</a:t>
            </a:r>
            <a:r>
              <a:rPr lang="tr-TR" sz="1400" b="1" dirty="0" err="1">
                <a:latin typeface="+mj-lt"/>
              </a:rPr>
              <a:t>Upa</a:t>
            </a:r>
            <a:r>
              <a:rPr lang="tr-TR" sz="1400" b="1" dirty="0">
                <a:latin typeface="+mj-lt"/>
              </a:rPr>
              <a:t> </a:t>
            </a:r>
            <a:r>
              <a:rPr lang="tr-TR" sz="1400" b="1" dirty="0" err="1">
                <a:latin typeface="+mj-lt"/>
              </a:rPr>
              <a:t>Vedas</a:t>
            </a:r>
            <a:r>
              <a:rPr lang="tr-TR" sz="1400" b="1" dirty="0">
                <a:latin typeface="+mj-lt"/>
              </a:rPr>
              <a:t>).</a:t>
            </a:r>
          </a:p>
          <a:p>
            <a:pPr algn="just" eaLnBrk="1" hangingPunct="1">
              <a:lnSpc>
                <a:spcPct val="150000"/>
              </a:lnSpc>
              <a:defRPr/>
            </a:pPr>
            <a:r>
              <a:rPr lang="en-US" sz="1400" b="1" dirty="0">
                <a:latin typeface="+mj-lt"/>
              </a:rPr>
              <a:t>According to Alain </a:t>
            </a:r>
            <a:r>
              <a:rPr lang="en-US" sz="1400" b="1" dirty="0" err="1">
                <a:latin typeface="+mj-lt"/>
              </a:rPr>
              <a:t>Danielou</a:t>
            </a:r>
            <a:r>
              <a:rPr lang="en-US" sz="1400" b="1" dirty="0">
                <a:latin typeface="+mj-lt"/>
              </a:rPr>
              <a:t> </a:t>
            </a:r>
            <a:r>
              <a:rPr lang="en-US" sz="1400" b="1" dirty="0" err="1">
                <a:latin typeface="+mj-lt"/>
              </a:rPr>
              <a:t>distingused</a:t>
            </a:r>
            <a:r>
              <a:rPr lang="en-US" sz="1400" b="1" dirty="0">
                <a:latin typeface="+mj-lt"/>
              </a:rPr>
              <a:t> Orientalist, " The </a:t>
            </a:r>
            <a:r>
              <a:rPr lang="en-US" sz="1400" b="1" dirty="0" err="1">
                <a:latin typeface="+mj-lt"/>
              </a:rPr>
              <a:t>Puranas</a:t>
            </a:r>
            <a:r>
              <a:rPr lang="en-US" sz="1400" b="1" dirty="0">
                <a:latin typeface="+mj-lt"/>
              </a:rPr>
              <a:t> provide</a:t>
            </a:r>
          </a:p>
          <a:p>
            <a:pPr algn="just" eaLnBrk="1" hangingPunct="1">
              <a:lnSpc>
                <a:spcPct val="150000"/>
              </a:lnSpc>
              <a:defRPr/>
            </a:pPr>
            <a:r>
              <a:rPr lang="en-US" sz="1400" b="1" dirty="0">
                <a:latin typeface="+mj-lt"/>
              </a:rPr>
              <a:t>genealogies, which go back to the sixth millennium B.C. E. and are probably largely</a:t>
            </a:r>
          </a:p>
          <a:p>
            <a:pPr algn="just" eaLnBrk="1" hangingPunct="1">
              <a:lnSpc>
                <a:spcPct val="150000"/>
              </a:lnSpc>
              <a:defRPr/>
            </a:pPr>
            <a:r>
              <a:rPr lang="en-US" sz="1400" b="1" dirty="0">
                <a:latin typeface="+mj-lt"/>
              </a:rPr>
              <a:t>authentic. The stories and descriptions of the various regions of the earth and the</a:t>
            </a:r>
          </a:p>
          <a:p>
            <a:pPr algn="just" eaLnBrk="1" hangingPunct="1">
              <a:lnSpc>
                <a:spcPct val="150000"/>
              </a:lnSpc>
              <a:defRPr/>
            </a:pPr>
            <a:r>
              <a:rPr lang="en-US" sz="1400" b="1" dirty="0">
                <a:latin typeface="+mj-lt"/>
              </a:rPr>
              <a:t>various civilizations living on the "seven continents" provide priceless</a:t>
            </a:r>
          </a:p>
          <a:p>
            <a:pPr algn="just" eaLnBrk="1" hangingPunct="1">
              <a:lnSpc>
                <a:spcPct val="150000"/>
              </a:lnSpc>
              <a:defRPr/>
            </a:pPr>
            <a:r>
              <a:rPr lang="en-US" sz="1400" b="1" dirty="0">
                <a:latin typeface="+mj-lt"/>
              </a:rPr>
              <a:t>documentation on the world's oldest civilization.«</a:t>
            </a:r>
            <a:endParaRPr lang="tr-TR" sz="1400" b="1" dirty="0">
              <a:latin typeface="+mj-lt"/>
            </a:endParaRPr>
          </a:p>
          <a:p>
            <a:pPr algn="just" eaLnBrk="1" hangingPunct="1">
              <a:lnSpc>
                <a:spcPct val="150000"/>
              </a:lnSpc>
              <a:defRPr/>
            </a:pPr>
            <a:endParaRPr lang="tr-TR" sz="1400" b="1" dirty="0">
              <a:latin typeface="+mj-lt"/>
            </a:endParaRPr>
          </a:p>
          <a:p>
            <a:pPr algn="just" eaLnBrk="1" hangingPunct="1">
              <a:defRPr/>
            </a:pPr>
            <a:r>
              <a:rPr lang="en-US" sz="2000" b="1" dirty="0"/>
              <a:t>The </a:t>
            </a:r>
            <a:r>
              <a:rPr lang="en-US" sz="2000" b="1" dirty="0" err="1"/>
              <a:t>Smriti</a:t>
            </a:r>
            <a:r>
              <a:rPr lang="en-US" sz="2000" b="1" dirty="0"/>
              <a:t> are considered the secondary scriptures of Hinduism. These scriptures</a:t>
            </a:r>
            <a:r>
              <a:rPr lang="tr-TR" sz="2000" b="1" dirty="0"/>
              <a:t> </a:t>
            </a:r>
            <a:r>
              <a:rPr lang="en-US" sz="2000" b="1" dirty="0"/>
              <a:t>are classified in the following diagram:</a:t>
            </a:r>
            <a:endParaRPr lang="tr-TR" sz="1050" dirty="0">
              <a:latin typeface="+mj-lt"/>
            </a:endParaRPr>
          </a:p>
        </p:txBody>
      </p:sp>
    </p:spTree>
    <p:extLst>
      <p:ext uri="{BB962C8B-B14F-4D97-AF65-F5344CB8AC3E}">
        <p14:creationId xmlns:p14="http://schemas.microsoft.com/office/powerpoint/2010/main" val="31542231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01287" y="653143"/>
            <a:ext cx="10141529" cy="5539978"/>
          </a:xfrm>
          <a:prstGeom prst="rect">
            <a:avLst/>
          </a:prstGeom>
        </p:spPr>
        <p:txBody>
          <a:bodyPr wrap="square">
            <a:spAutoFit/>
          </a:bodyPr>
          <a:lstStyle/>
          <a:p>
            <a:pPr algn="ctr">
              <a:spcBef>
                <a:spcPct val="50000"/>
              </a:spcBef>
            </a:pPr>
            <a:r>
              <a:rPr lang="en-US" altLang="tr-TR" b="1" dirty="0" err="1">
                <a:solidFill>
                  <a:srgbClr val="00B050"/>
                </a:solidFill>
              </a:rPr>
              <a:t>Dharmaśāstra</a:t>
            </a:r>
            <a:r>
              <a:rPr lang="en-US" altLang="tr-TR" dirty="0"/>
              <a:t> (</a:t>
            </a:r>
            <a:r>
              <a:rPr lang="en-US" altLang="tr-TR" dirty="0" err="1"/>
              <a:t>धर्मशास्त्र</a:t>
            </a:r>
            <a:r>
              <a:rPr lang="en-US" altLang="tr-TR" dirty="0"/>
              <a:t>) is a genre of S</a:t>
            </a:r>
            <a:r>
              <a:rPr lang="tr-TR" altLang="tr-TR" dirty="0" err="1"/>
              <a:t>anskrit</a:t>
            </a:r>
            <a:r>
              <a:rPr lang="en-US" altLang="tr-TR" dirty="0"/>
              <a:t> texts, and refers to the treatises</a:t>
            </a:r>
            <a:r>
              <a:rPr lang="tr-TR" altLang="tr-TR" dirty="0"/>
              <a:t> (</a:t>
            </a:r>
            <a:r>
              <a:rPr lang="tr-TR" altLang="tr-TR" dirty="0" err="1"/>
              <a:t>shastras</a:t>
            </a:r>
            <a:r>
              <a:rPr lang="tr-TR" altLang="tr-TR" dirty="0"/>
              <a:t>)</a:t>
            </a:r>
            <a:r>
              <a:rPr lang="en-US" altLang="tr-TR" dirty="0"/>
              <a:t> of</a:t>
            </a:r>
            <a:r>
              <a:rPr lang="tr-TR" altLang="tr-TR" dirty="0"/>
              <a:t> </a:t>
            </a:r>
            <a:r>
              <a:rPr lang="tr-TR" altLang="tr-TR" dirty="0" err="1"/>
              <a:t>Hinduism</a:t>
            </a:r>
            <a:r>
              <a:rPr lang="en-US" altLang="tr-TR" dirty="0"/>
              <a:t>m on</a:t>
            </a:r>
            <a:r>
              <a:rPr lang="tr-TR" altLang="tr-TR" dirty="0"/>
              <a:t> </a:t>
            </a:r>
            <a:r>
              <a:rPr lang="tr-TR" altLang="tr-TR" dirty="0" err="1"/>
              <a:t>Dharma</a:t>
            </a:r>
            <a:r>
              <a:rPr lang="en-US" altLang="tr-TR" dirty="0"/>
              <a:t>. There are many </a:t>
            </a:r>
            <a:r>
              <a:rPr lang="en-US" altLang="tr-TR" dirty="0" err="1"/>
              <a:t>Dharmashastras</a:t>
            </a:r>
            <a:r>
              <a:rPr lang="en-US" altLang="tr-TR" dirty="0"/>
              <a:t>, variously estimated to be 18 to about 100, with different and conflicting points of view</a:t>
            </a:r>
            <a:r>
              <a:rPr lang="tr-TR" altLang="tr-TR" dirty="0"/>
              <a:t>.</a:t>
            </a:r>
          </a:p>
          <a:p>
            <a:pPr algn="ctr">
              <a:spcBef>
                <a:spcPct val="50000"/>
              </a:spcBef>
            </a:pPr>
            <a:r>
              <a:rPr lang="en-US" altLang="tr-TR" dirty="0"/>
              <a:t>The textual corpus of </a:t>
            </a:r>
            <a:r>
              <a:rPr lang="en-US" altLang="tr-TR" dirty="0" err="1"/>
              <a:t>Dharmaśāstra</a:t>
            </a:r>
            <a:r>
              <a:rPr lang="en-US" altLang="tr-TR" dirty="0"/>
              <a:t> were composed in poetic verses,</a:t>
            </a:r>
            <a:r>
              <a:rPr lang="tr-TR" altLang="tr-TR" baseline="30000" dirty="0"/>
              <a:t> </a:t>
            </a:r>
            <a:r>
              <a:rPr lang="en-US" altLang="tr-TR" dirty="0"/>
              <a:t>are part of the Hindu </a:t>
            </a:r>
            <a:r>
              <a:rPr lang="en-US" altLang="tr-TR" dirty="0" err="1"/>
              <a:t>Smritis</a:t>
            </a:r>
            <a:r>
              <a:rPr lang="tr-TR" altLang="tr-TR" dirty="0"/>
              <a:t>,</a:t>
            </a:r>
            <a:r>
              <a:rPr lang="en-US" altLang="tr-TR" dirty="0"/>
              <a:t> constituting divergent commentaries and treatises on duties, responsibilities and ethics to oneself, to family and as a member of society. The texts include discussion of </a:t>
            </a:r>
            <a:r>
              <a:rPr lang="en-US" altLang="tr-TR" dirty="0" err="1"/>
              <a:t>ashrama</a:t>
            </a:r>
            <a:r>
              <a:rPr lang="tr-TR" altLang="tr-TR" dirty="0"/>
              <a:t> </a:t>
            </a:r>
            <a:r>
              <a:rPr lang="en-US" altLang="tr-TR" dirty="0"/>
              <a:t>(stages of life), </a:t>
            </a:r>
            <a:r>
              <a:rPr lang="en-US" altLang="tr-TR" dirty="0" err="1"/>
              <a:t>varna</a:t>
            </a:r>
            <a:r>
              <a:rPr lang="en-US" altLang="tr-TR" dirty="0"/>
              <a:t> (social classes), </a:t>
            </a:r>
            <a:r>
              <a:rPr lang="en-US" altLang="tr-TR" dirty="0" err="1"/>
              <a:t>purushartha</a:t>
            </a:r>
            <a:r>
              <a:rPr lang="en-US" altLang="tr-TR" dirty="0"/>
              <a:t> (proper goals of life), personal virtues and duties such as ahimsa (non-violence) against all living beings, rules of just war, and other topics</a:t>
            </a:r>
            <a:r>
              <a:rPr lang="tr-TR" altLang="tr-TR" dirty="0" smtClean="0"/>
              <a:t>.</a:t>
            </a:r>
          </a:p>
          <a:p>
            <a:pPr algn="ctr">
              <a:spcBef>
                <a:spcPct val="50000"/>
              </a:spcBef>
            </a:pPr>
            <a:endParaRPr lang="tr-TR" altLang="tr-TR" dirty="0"/>
          </a:p>
          <a:p>
            <a:pPr>
              <a:spcBef>
                <a:spcPct val="50000"/>
              </a:spcBef>
            </a:pPr>
            <a:r>
              <a:rPr lang="tr-TR" altLang="tr-TR" dirty="0" err="1" smtClean="0">
                <a:solidFill>
                  <a:schemeClr val="accent1"/>
                </a:solidFill>
              </a:rPr>
              <a:t>Bhagavadgita</a:t>
            </a:r>
            <a:r>
              <a:rPr lang="tr-TR" altLang="tr-TR" dirty="0" smtClean="0">
                <a:solidFill>
                  <a:schemeClr val="accent1"/>
                </a:solidFill>
              </a:rPr>
              <a:t>, 18:42</a:t>
            </a:r>
          </a:p>
          <a:p>
            <a:pPr>
              <a:defRPr/>
            </a:pPr>
            <a:r>
              <a:rPr lang="tr-TR" dirty="0" err="1"/>
              <a:t>śamo</a:t>
            </a:r>
            <a:r>
              <a:rPr lang="tr-TR" dirty="0"/>
              <a:t> </a:t>
            </a:r>
            <a:r>
              <a:rPr lang="tr-TR" dirty="0" err="1"/>
              <a:t>damas</a:t>
            </a:r>
            <a:r>
              <a:rPr lang="tr-TR" dirty="0"/>
              <a:t> </a:t>
            </a:r>
            <a:r>
              <a:rPr lang="tr-TR" dirty="0" err="1"/>
              <a:t>tapaḥ</a:t>
            </a:r>
            <a:r>
              <a:rPr lang="tr-TR" dirty="0"/>
              <a:t> </a:t>
            </a:r>
            <a:r>
              <a:rPr lang="tr-TR" dirty="0" err="1"/>
              <a:t>śaucaṁ</a:t>
            </a:r>
            <a:r>
              <a:rPr lang="tr-TR" dirty="0"/>
              <a:t> /</a:t>
            </a:r>
            <a:r>
              <a:rPr lang="tr-TR" dirty="0" err="1"/>
              <a:t>kṣāntir</a:t>
            </a:r>
            <a:r>
              <a:rPr lang="tr-TR" dirty="0"/>
              <a:t> </a:t>
            </a:r>
            <a:r>
              <a:rPr lang="tr-TR" dirty="0" err="1"/>
              <a:t>ārjavam</a:t>
            </a:r>
            <a:r>
              <a:rPr lang="tr-TR" dirty="0"/>
              <a:t> </a:t>
            </a:r>
            <a:r>
              <a:rPr lang="tr-TR" dirty="0" err="1"/>
              <a:t>eva</a:t>
            </a:r>
            <a:r>
              <a:rPr lang="tr-TR" dirty="0"/>
              <a:t> </a:t>
            </a:r>
            <a:r>
              <a:rPr lang="tr-TR" dirty="0" err="1"/>
              <a:t>ca</a:t>
            </a:r>
            <a:endParaRPr lang="tr-TR" dirty="0"/>
          </a:p>
          <a:p>
            <a:pPr>
              <a:defRPr/>
            </a:pPr>
            <a:r>
              <a:rPr lang="tr-TR" dirty="0" err="1"/>
              <a:t>jñānaṁ</a:t>
            </a:r>
            <a:r>
              <a:rPr lang="tr-TR" dirty="0"/>
              <a:t> </a:t>
            </a:r>
            <a:r>
              <a:rPr lang="tr-TR" dirty="0" err="1"/>
              <a:t>vijñānam</a:t>
            </a:r>
            <a:r>
              <a:rPr lang="tr-TR" dirty="0"/>
              <a:t> </a:t>
            </a:r>
            <a:r>
              <a:rPr lang="tr-TR" dirty="0" err="1"/>
              <a:t>āstikyaṁ</a:t>
            </a:r>
            <a:r>
              <a:rPr lang="tr-TR" dirty="0"/>
              <a:t> / brahma-karma </a:t>
            </a:r>
            <a:r>
              <a:rPr lang="tr-TR" dirty="0" err="1"/>
              <a:t>svabhāva-jam</a:t>
            </a:r>
            <a:endParaRPr lang="tr-TR" dirty="0"/>
          </a:p>
          <a:p>
            <a:pPr>
              <a:defRPr/>
            </a:pPr>
            <a:endParaRPr lang="tr-TR" dirty="0"/>
          </a:p>
          <a:p>
            <a:pPr>
              <a:defRPr/>
            </a:pPr>
            <a:r>
              <a:rPr lang="en-US" dirty="0"/>
              <a:t>Peacefulness, self-control, austerity, purity, tolerance, honesty, wisdom, knowledge, and religiousness-these are the qualities by which the </a:t>
            </a:r>
            <a:r>
              <a:rPr lang="en-US" dirty="0" err="1"/>
              <a:t>brāhmaṇas</a:t>
            </a:r>
            <a:r>
              <a:rPr lang="en-US" dirty="0"/>
              <a:t> work.</a:t>
            </a:r>
            <a:endParaRPr lang="tr-TR" dirty="0"/>
          </a:p>
          <a:p>
            <a:pPr algn="ctr">
              <a:spcBef>
                <a:spcPct val="50000"/>
              </a:spcBef>
            </a:pPr>
            <a:endParaRPr lang="en-US" altLang="tr-TR" dirty="0"/>
          </a:p>
        </p:txBody>
      </p:sp>
    </p:spTree>
    <p:extLst>
      <p:ext uri="{BB962C8B-B14F-4D97-AF65-F5344CB8AC3E}">
        <p14:creationId xmlns:p14="http://schemas.microsoft.com/office/powerpoint/2010/main" val="38097457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23803" y="712519"/>
            <a:ext cx="7220197" cy="2308324"/>
          </a:xfrm>
          <a:prstGeom prst="rect">
            <a:avLst/>
          </a:prstGeom>
        </p:spPr>
        <p:txBody>
          <a:bodyPr wrap="square">
            <a:spAutoFit/>
          </a:bodyPr>
          <a:lstStyle/>
          <a:p>
            <a:pPr algn="just"/>
            <a:r>
              <a:rPr lang="en-US" altLang="tr-TR" dirty="0"/>
              <a:t>The word </a:t>
            </a:r>
            <a:r>
              <a:rPr lang="en-US" altLang="tr-TR" b="1" dirty="0" err="1">
                <a:solidFill>
                  <a:srgbClr val="00B050"/>
                </a:solidFill>
              </a:rPr>
              <a:t>Puranas</a:t>
            </a:r>
            <a:r>
              <a:rPr lang="en-US" altLang="tr-TR" dirty="0"/>
              <a:t> (Sanskrit</a:t>
            </a:r>
            <a:r>
              <a:rPr lang="tr-TR" altLang="tr-TR" dirty="0"/>
              <a:t>:</a:t>
            </a:r>
            <a:r>
              <a:rPr lang="en-US" altLang="tr-TR" dirty="0"/>
              <a:t> </a:t>
            </a:r>
            <a:r>
              <a:rPr lang="en-US" altLang="tr-TR" dirty="0" err="1"/>
              <a:t>पुराण</a:t>
            </a:r>
            <a:r>
              <a:rPr lang="en-US" altLang="tr-TR" dirty="0"/>
              <a:t>, </a:t>
            </a:r>
            <a:r>
              <a:rPr lang="en-US" altLang="tr-TR" i="1" dirty="0" err="1"/>
              <a:t>purāṇa</a:t>
            </a:r>
            <a:r>
              <a:rPr lang="tr-TR" altLang="tr-TR" dirty="0"/>
              <a:t>) </a:t>
            </a:r>
            <a:r>
              <a:rPr lang="en-US" altLang="tr-TR" dirty="0"/>
              <a:t>literally means "ancient, old", and it is a vast genre of Indian literature about a wide range of topics, particularly myths, legends and other traditional lore. Composed primarily in Sanskrit, but also in regional languages, several of these texts are named after major Hindu deities such as Vishnu, Shiva and Dev</a:t>
            </a:r>
            <a:r>
              <a:rPr lang="tr-TR" altLang="tr-TR" dirty="0"/>
              <a:t>i.</a:t>
            </a:r>
          </a:p>
          <a:p>
            <a:pPr algn="just"/>
            <a:r>
              <a:rPr lang="en-US" altLang="tr-TR" dirty="0"/>
              <a:t>They have been influential in the Hindu culture, inspiring major national and regional annual festivals of </a:t>
            </a:r>
            <a:r>
              <a:rPr lang="en-US" altLang="tr-TR" dirty="0" err="1"/>
              <a:t>Hinduis</a:t>
            </a:r>
            <a:r>
              <a:rPr lang="tr-TR" altLang="tr-TR" dirty="0"/>
              <a:t>m.</a:t>
            </a:r>
            <a:endParaRPr lang="en-US" altLang="tr-TR" dirty="0"/>
          </a:p>
        </p:txBody>
      </p:sp>
    </p:spTree>
    <p:extLst>
      <p:ext uri="{BB962C8B-B14F-4D97-AF65-F5344CB8AC3E}">
        <p14:creationId xmlns:p14="http://schemas.microsoft.com/office/powerpoint/2010/main" val="27203006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800</Words>
  <Application>Microsoft Office PowerPoint</Application>
  <PresentationFormat>Geniş ekran</PresentationFormat>
  <Paragraphs>48</Paragraphs>
  <Slides>7</Slides>
  <Notes>3</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 Unicode MS</vt:lpstr>
      <vt:lpstr>Arial</vt:lpstr>
      <vt:lpstr>ArialRoundedMTBold</vt:lpstr>
      <vt:lpstr>Calibri</vt:lpstr>
      <vt:lpstr>Calibri Light</vt:lpstr>
      <vt:lpstr>Office Teması</vt:lpstr>
      <vt:lpstr>Caste ???</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Caste ???</dc:title>
  <dc:creator>Microsoft account</dc:creator>
  <cp:lastModifiedBy>Microsoft account</cp:lastModifiedBy>
  <cp:revision>1</cp:revision>
  <dcterms:created xsi:type="dcterms:W3CDTF">2018-02-20T13:58:34Z</dcterms:created>
  <dcterms:modified xsi:type="dcterms:W3CDTF">2018-02-20T13:59:25Z</dcterms:modified>
</cp:coreProperties>
</file>