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13" r:id="rId2"/>
    <p:sldId id="314" r:id="rId3"/>
    <p:sldId id="315" r:id="rId4"/>
    <p:sldId id="316" r:id="rId5"/>
    <p:sldId id="317" r:id="rId6"/>
    <p:sldId id="318" r:id="rId7"/>
    <p:sldId id="319" r:id="rId8"/>
    <p:sldId id="320" r:id="rId9"/>
    <p:sldId id="32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68909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11013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8112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48073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76148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47979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543283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28675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92060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80195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107583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156734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067452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84686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19229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7980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47711531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9" y="624110"/>
            <a:ext cx="7130752" cy="716658"/>
          </a:xfrm>
        </p:spPr>
        <p:txBody>
          <a:bodyPr/>
          <a:lstStyle/>
          <a:p>
            <a:r>
              <a:rPr lang="tr-TR" dirty="0" smtClean="0"/>
              <a:t> </a:t>
            </a:r>
            <a:r>
              <a:rPr lang="tr-TR" dirty="0" smtClean="0">
                <a:latin typeface="Cambria" panose="02040503050406030204" pitchFamily="18" charset="0"/>
              </a:rPr>
              <a:t>KATALOG OKUMA </a:t>
            </a:r>
            <a:endParaRPr lang="tr-TR" dirty="0">
              <a:latin typeface="Cambria" panose="02040503050406030204" pitchFamily="18" charset="0"/>
            </a:endParaRPr>
          </a:p>
        </p:txBody>
      </p:sp>
      <p:sp>
        <p:nvSpPr>
          <p:cNvPr id="3" name="2 İçerik Yer Tutucusu"/>
          <p:cNvSpPr>
            <a:spLocks noGrp="1"/>
          </p:cNvSpPr>
          <p:nvPr>
            <p:ph idx="1"/>
          </p:nvPr>
        </p:nvSpPr>
        <p:spPr>
          <a:xfrm>
            <a:off x="899593" y="2133600"/>
            <a:ext cx="7634808" cy="3777622"/>
          </a:xfrm>
        </p:spPr>
        <p:txBody>
          <a:bodyPr>
            <a:normAutofit/>
          </a:bodyPr>
          <a:lstStyle/>
          <a:p>
            <a:r>
              <a:rPr lang="tr-TR" dirty="0" smtClean="0"/>
              <a:t> </a:t>
            </a:r>
            <a:r>
              <a:rPr lang="tr-TR" dirty="0" smtClean="0">
                <a:latin typeface="Cambria" panose="02040503050406030204" pitchFamily="18" charset="0"/>
              </a:rPr>
              <a:t>Katalog Tanımı </a:t>
            </a:r>
          </a:p>
          <a:p>
            <a:r>
              <a:rPr lang="tr-TR" dirty="0" smtClean="0">
                <a:latin typeface="Cambria" panose="02040503050406030204" pitchFamily="18" charset="0"/>
              </a:rPr>
              <a:t>Tur operatörleri, anlaşma yaptıkları konaklama işletmelerini ve programladıkları paket turları tanıtan katalog ve broşürler hazırlayarak paket tur satın almayı düşünen konuklara görsel olarak tanıtım yaparlar. Bu broşürler hem seyahat acentelerine hem de müşterilere dağıtılır.Broşürlerde, turların süresi, taşıyıcı uçak şirketleri, uçak tipleri, hareket ve varış tarihleri, konaklama yerleri ve özellikleri, sigortanın fiyata dâhil olup olmadığı, rezervasyonla ilgili durumlar ve iptali halindeki detaylar gibi ayrıntılara yer verilir. Gidilen ülkedeki mahalli turlar ve özel indirimler (çocuk, aile ve grup indirimleri) belirtilir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9" y="624110"/>
            <a:ext cx="7130752" cy="788666"/>
          </a:xfrm>
        </p:spPr>
        <p:txBody>
          <a:bodyPr/>
          <a:lstStyle/>
          <a:p>
            <a:r>
              <a:rPr lang="tr-TR" dirty="0" smtClean="0"/>
              <a:t> </a:t>
            </a:r>
            <a:r>
              <a:rPr lang="tr-TR" dirty="0" smtClean="0">
                <a:latin typeface="Cambria" panose="02040503050406030204" pitchFamily="18" charset="0"/>
              </a:rPr>
              <a:t>Ürün Yönlendirmek</a:t>
            </a:r>
            <a:endParaRPr lang="tr-TR" dirty="0">
              <a:latin typeface="Cambria" panose="02040503050406030204" pitchFamily="18" charset="0"/>
            </a:endParaRPr>
          </a:p>
        </p:txBody>
      </p:sp>
      <p:sp>
        <p:nvSpPr>
          <p:cNvPr id="3" name="2 İçerik Yer Tutucusu"/>
          <p:cNvSpPr>
            <a:spLocks noGrp="1"/>
          </p:cNvSpPr>
          <p:nvPr>
            <p:ph idx="1"/>
          </p:nvPr>
        </p:nvSpPr>
        <p:spPr>
          <a:xfrm>
            <a:off x="971601" y="2133600"/>
            <a:ext cx="7562800" cy="3777622"/>
          </a:xfrm>
        </p:spPr>
        <p:txBody>
          <a:bodyPr>
            <a:normAutofit/>
          </a:bodyPr>
          <a:lstStyle/>
          <a:p>
            <a:r>
              <a:rPr lang="tr-TR" dirty="0" smtClean="0">
                <a:latin typeface="Cambria" panose="02040503050406030204" pitchFamily="18" charset="0"/>
              </a:rPr>
              <a:t>Turistlik mal ve hizmetlerin bir paket haline getirilmesi dört aşamada oluşur.</a:t>
            </a:r>
          </a:p>
          <a:p>
            <a:r>
              <a:rPr lang="tr-TR" dirty="0" smtClean="0">
                <a:latin typeface="Cambria" panose="02040503050406030204" pitchFamily="18" charset="0"/>
              </a:rPr>
              <a:t>İşletme </a:t>
            </a:r>
            <a:r>
              <a:rPr lang="tr-TR" dirty="0" smtClean="0">
                <a:latin typeface="Cambria" panose="02040503050406030204" pitchFamily="18" charset="0"/>
              </a:rPr>
              <a:t>faaliyetlerinin düzenlenmesi ve hazırlık </a:t>
            </a:r>
          </a:p>
          <a:p>
            <a:r>
              <a:rPr lang="tr-TR" dirty="0" smtClean="0">
                <a:latin typeface="Cambria" panose="02040503050406030204" pitchFamily="18" charset="0"/>
              </a:rPr>
              <a:t>Fiyatlandırma </a:t>
            </a:r>
            <a:endParaRPr lang="tr-TR" dirty="0" smtClean="0">
              <a:latin typeface="Cambria" panose="02040503050406030204" pitchFamily="18" charset="0"/>
            </a:endParaRPr>
          </a:p>
          <a:p>
            <a:r>
              <a:rPr lang="tr-TR" dirty="0" smtClean="0">
                <a:latin typeface="Cambria" panose="02040503050406030204" pitchFamily="18" charset="0"/>
              </a:rPr>
              <a:t>Broşür </a:t>
            </a:r>
            <a:r>
              <a:rPr lang="tr-TR" dirty="0" smtClean="0">
                <a:latin typeface="Cambria" panose="02040503050406030204" pitchFamily="18" charset="0"/>
              </a:rPr>
              <a:t>ve katalog üretimi </a:t>
            </a:r>
          </a:p>
          <a:p>
            <a:r>
              <a:rPr lang="tr-TR" dirty="0" smtClean="0">
                <a:latin typeface="Cambria" panose="02040503050406030204" pitchFamily="18" charset="0"/>
              </a:rPr>
              <a:t>Tanıtım-Pazarlama </a:t>
            </a:r>
            <a:r>
              <a:rPr lang="tr-TR" dirty="0" smtClean="0">
                <a:latin typeface="Cambria" panose="02040503050406030204" pitchFamily="18" charset="0"/>
              </a:rPr>
              <a:t>Hazırlık aşamasında yapılacak çalışmalardan birincisi pazar araştırmasıdır</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772816"/>
            <a:ext cx="8686800" cy="4307309"/>
          </a:xfrm>
        </p:spPr>
        <p:txBody>
          <a:bodyPr/>
          <a:lstStyle/>
          <a:p>
            <a:r>
              <a:rPr lang="tr-TR" dirty="0" smtClean="0">
                <a:latin typeface="Cambria" panose="02040503050406030204" pitchFamily="18" charset="0"/>
              </a:rPr>
              <a:t>Pazar Araştırması: Tur operatörleri üretime başlamadan önce piyasa araştırması yapmak ister. Piyasa araştırmasında; yeterli koltuk, yatak bulunup bulunmadığını, yeterli ulaşım imkanı var mı, sağlık ve alt yapı durumları, rakip ülkelerin pazardaki durumları, karşılayıcı acente var mı, elemanlar yeterli mi diye sorgulanır. Amaç, müşterilerin gerçek ihtiyaçlarına cevap verebilmek içindir</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2204864"/>
            <a:ext cx="8326760" cy="3929599"/>
          </a:xfrm>
        </p:spPr>
        <p:txBody>
          <a:bodyPr>
            <a:normAutofit/>
          </a:bodyPr>
          <a:lstStyle/>
          <a:p>
            <a:r>
              <a:rPr lang="tr-TR" dirty="0" smtClean="0">
                <a:latin typeface="Cambria" panose="02040503050406030204" pitchFamily="18" charset="0"/>
              </a:rPr>
              <a:t>Müşteri Bölümünün Belirlenmesi:</a:t>
            </a:r>
          </a:p>
          <a:p>
            <a:r>
              <a:rPr lang="tr-TR" dirty="0" smtClean="0">
                <a:latin typeface="Cambria" panose="02040503050406030204" pitchFamily="18" charset="0"/>
              </a:rPr>
              <a:t> Müşteri potansiyeli dikkate alınarak pazar tahmini yapılır. Ekonomik durumları, satın alma güçleri, müşterilerin beklentileri vb. analizler yapılır.    </a:t>
            </a:r>
          </a:p>
          <a:p>
            <a:r>
              <a:rPr lang="tr-TR" dirty="0" smtClean="0">
                <a:latin typeface="Cambria" panose="02040503050406030204" pitchFamily="18" charset="0"/>
              </a:rPr>
              <a:t>Daha Önceki Turların Analizi:</a:t>
            </a:r>
          </a:p>
          <a:p>
            <a:r>
              <a:rPr lang="tr-TR" dirty="0" smtClean="0">
                <a:latin typeface="Cambria" panose="02040503050406030204" pitchFamily="18" charset="0"/>
              </a:rPr>
              <a:t> Paket tur talebi ölçmek için, rakip ürünleri, benzer ürünleri saptamak ve ürün verimliliğini tahmin için yapılır.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988840"/>
            <a:ext cx="8686800" cy="4091285"/>
          </a:xfrm>
        </p:spPr>
        <p:txBody>
          <a:bodyPr>
            <a:normAutofit/>
          </a:bodyPr>
          <a:lstStyle/>
          <a:p>
            <a:r>
              <a:rPr lang="tr-TR" dirty="0" smtClean="0">
                <a:latin typeface="Cambria" panose="02040503050406030204" pitchFamily="18" charset="0"/>
              </a:rPr>
              <a:t>Gidilecek Yerin Belirlenmesi:</a:t>
            </a:r>
          </a:p>
          <a:p>
            <a:r>
              <a:rPr lang="tr-TR" dirty="0" smtClean="0">
                <a:latin typeface="Cambria" panose="02040503050406030204" pitchFamily="18" charset="0"/>
              </a:rPr>
              <a:t> Fiyatlar, çevre koşulları, bölgenin coğrafi ve kültürel özellikleri, ulaşım ve konaklama imkânları dikkate alınarak en çok aranan yerler tercih edilir. </a:t>
            </a:r>
          </a:p>
          <a:p>
            <a:pPr marL="0" indent="0">
              <a:buNone/>
            </a:pPr>
            <a:r>
              <a:rPr lang="tr-TR" dirty="0" smtClean="0">
                <a:latin typeface="Cambria" panose="02040503050406030204" pitchFamily="18" charset="0"/>
              </a:rPr>
              <a:t> </a:t>
            </a:r>
          </a:p>
          <a:p>
            <a:r>
              <a:rPr lang="tr-TR" dirty="0" smtClean="0">
                <a:latin typeface="Cambria" panose="02040503050406030204" pitchFamily="18" charset="0"/>
              </a:rPr>
              <a:t> </a:t>
            </a:r>
            <a:r>
              <a:rPr lang="tr-TR" dirty="0" smtClean="0">
                <a:latin typeface="Cambria" panose="02040503050406030204" pitchFamily="18" charset="0"/>
              </a:rPr>
              <a:t>Ulaşım Aracının Seçimi: </a:t>
            </a:r>
          </a:p>
          <a:p>
            <a:r>
              <a:rPr lang="tr-TR" dirty="0" smtClean="0">
                <a:latin typeface="Cambria" panose="02040503050406030204" pitchFamily="18" charset="0"/>
              </a:rPr>
              <a:t> Havayolları taşımacılığı charter (tarifesiz) uçuşlarında artık güven, konfor ve fiyat yönünden daha çok talep görmektedir. Turun maliyetini doğrudan etkiler</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132856"/>
            <a:ext cx="8686800" cy="3947269"/>
          </a:xfrm>
        </p:spPr>
        <p:txBody>
          <a:bodyPr>
            <a:normAutofit/>
          </a:bodyPr>
          <a:lstStyle/>
          <a:p>
            <a:r>
              <a:rPr lang="tr-TR" dirty="0" smtClean="0">
                <a:latin typeface="Cambria" panose="02040503050406030204" pitchFamily="18" charset="0"/>
              </a:rPr>
              <a:t>Konaklama işletmeleriyle Sözleşme Yapmak  Tur operatörleri tarafından hazırlanan paket turlarda talep oluşmadan önce grubun ya da bireylerin yerleştirileceği otel, motel, tatil köyü gibi konaklama işletmelerinin belirlenmesi gerekir. Tesisin türü, konumu, hizmetleri, paket turun üretimini etkiler. Tur operatörleri son yıllarda konaklama yeme içme, animasyon hizmetleri, eğlence, sportif faaliyetleri sunan otel ve tatil köylerini tercih etmektedir</a:t>
            </a:r>
            <a:endParaRPr lang="tr-TR" dirty="0">
              <a:latin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2133600"/>
            <a:ext cx="7922840" cy="2519536"/>
          </a:xfrm>
        </p:spPr>
        <p:txBody>
          <a:bodyPr/>
          <a:lstStyle/>
          <a:p>
            <a:r>
              <a:rPr lang="tr-TR" dirty="0" smtClean="0">
                <a:latin typeface="Cambria" panose="02040503050406030204" pitchFamily="18" charset="0"/>
              </a:rPr>
              <a:t>Karşılama hizmetlerinin seçimi </a:t>
            </a:r>
          </a:p>
          <a:p>
            <a:r>
              <a:rPr lang="tr-TR" dirty="0" smtClean="0">
                <a:latin typeface="Cambria" panose="02040503050406030204" pitchFamily="18" charset="0"/>
              </a:rPr>
              <a:t> Tur operatörü, paket turun yabancı bir ülkede gerçekleşeceğinden o ülkedeki yerel seyahat acentesiyle sözleşme yaparlar. Ürünün en iyi şekilde tüketilmesi yerel seyahat acentesi tarafından yerine getirilir</a:t>
            </a:r>
            <a:endParaRPr lang="tr-TR" dirty="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988840"/>
            <a:ext cx="8686800" cy="4091285"/>
          </a:xfrm>
        </p:spPr>
        <p:txBody>
          <a:bodyPr/>
          <a:lstStyle/>
          <a:p>
            <a:r>
              <a:rPr lang="tr-TR" dirty="0" smtClean="0">
                <a:latin typeface="Cambria" panose="02040503050406030204" pitchFamily="18" charset="0"/>
              </a:rPr>
              <a:t>Tur programının belirlenmesi ve Fiyatlandırma  Tüketicinin taşıma, konaklama, yeme içme hizmetleri belirlendikten sonra paket tur oluşmuş olur. Hizmetlerin kişi başı maliyeti hesaplanır. Tur güzergahı ve sorumlu kişiler belirlenir. Tur paketi tüketiciye çekici bir fiyatla sunulmalıdır.</a:t>
            </a:r>
          </a:p>
          <a:p>
            <a:r>
              <a:rPr lang="tr-TR" dirty="0" smtClean="0">
                <a:latin typeface="Cambria" panose="02040503050406030204" pitchFamily="18" charset="0"/>
              </a:rPr>
              <a:t> Örneğin fiyat politikası, para birimi olarak neyi kullanıyorlar, ödeme şekilleri nasıl olacak vb.</a:t>
            </a:r>
            <a:endParaRPr lang="tr-TR" dirty="0">
              <a:latin typeface="Cambria" panose="0204050305040603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9" y="2133600"/>
            <a:ext cx="7850832"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TotalTime>
  <Words>465</Words>
  <Application>Microsoft Office PowerPoint</Application>
  <PresentationFormat>Ekran Gösterisi (4:3)</PresentationFormat>
  <Paragraphs>28</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Cambria</vt:lpstr>
      <vt:lpstr>Century Gothic</vt:lpstr>
      <vt:lpstr>Wingdings 3</vt:lpstr>
      <vt:lpstr>Duman</vt:lpstr>
      <vt:lpstr> KATALOG OKUMA </vt:lpstr>
      <vt:lpstr> Ürün Yönlendirmek</vt:lpstr>
      <vt:lpstr>PowerPoint Sunusu</vt:lpstr>
      <vt:lpstr>PowerPoint Sunusu</vt:lpstr>
      <vt:lpstr>PowerPoint Sunusu</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2019-03-15T11:55:19Z</dcterms:modified>
</cp:coreProperties>
</file>