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81" r:id="rId3"/>
    <p:sldId id="282" r:id="rId4"/>
    <p:sldId id="283" r:id="rId5"/>
    <p:sldId id="284" r:id="rId6"/>
    <p:sldId id="285" r:id="rId7"/>
    <p:sldId id="264" r:id="rId8"/>
    <p:sldId id="286" r:id="rId9"/>
    <p:sldId id="288" r:id="rId10"/>
    <p:sldId id="289" r:id="rId11"/>
    <p:sldId id="263" r:id="rId12"/>
    <p:sldId id="266" r:id="rId13"/>
    <p:sldId id="290" r:id="rId14"/>
    <p:sldId id="267" r:id="rId15"/>
    <p:sldId id="291" r:id="rId16"/>
    <p:sldId id="292" r:id="rId17"/>
    <p:sldId id="293" r:id="rId18"/>
    <p:sldId id="268" r:id="rId19"/>
    <p:sldId id="307" r:id="rId20"/>
    <p:sldId id="296" r:id="rId21"/>
    <p:sldId id="297" r:id="rId22"/>
    <p:sldId id="298" r:id="rId23"/>
    <p:sldId id="299" r:id="rId24"/>
    <p:sldId id="300" r:id="rId25"/>
    <p:sldId id="302" r:id="rId26"/>
    <p:sldId id="301" r:id="rId27"/>
    <p:sldId id="303" r:id="rId28"/>
  </p:sldIdLst>
  <p:sldSz cx="9144000" cy="6858000" type="screen4x3"/>
  <p:notesSz cx="6856413" cy="97139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4813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Click to edit Master text styles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880183-E5C6-4DA0-A051-C9A9C67488D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8739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455-BA08-4E11-B594-71B9824CD79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AB1A-130E-459A-8CB5-191D8DCDA204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672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3E5D8-AC17-42E7-A064-BBCA17FA5B3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3374-6343-4DBC-84E6-2E9C4A97EC6C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1552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32C1-69B2-44D4-8096-82A302D014C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6DD5-532A-4A01-87C4-E90CE728BE2C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716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48AE-CE4A-432E-B30C-A29CF19AF81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55A8-55CE-4D2D-958C-D6E7DACBE3E2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667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F99C8-5171-4AA2-B0F2-656875114A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FF4F-61E1-4F4A-813A-7117D5501DD2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4630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EEAC-5F73-4B4F-B87E-5233F08B4BD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5C18-99BC-4CD1-A3E4-53718DDD30D3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67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05B3-C422-46A3-B3B0-C4843AD12E0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622F-09C6-4D24-A33B-4E1FD920C799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29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CCB32-D3AF-4517-AEDA-3E4D8B6F7FA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0406-5F1C-4ED4-9E6E-631040C28202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4227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26AC-70A2-4E1C-8ACA-667C988EDF5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007C-F2E8-4184-97C7-AD7EDAFA7833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5035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7BEA-DC1B-48F8-AC1D-9B11BD45BE2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9F11-379A-4B10-8967-966C7D0169C7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9774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492B-3224-4729-8246-D7E20D6243D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9FA0-E668-4BF5-873D-1047CA9B2E66}" type="datetime1">
              <a:rPr lang="tr-TR" altLang="tr-TR" smtClean="0"/>
              <a:t>17.10.2018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115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02BA7C-9B43-4FBF-9736-85595FF7C11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125DE14-C259-44A9-BC8B-C4F4A160F3C7}" type="datetime1">
              <a:rPr lang="tr-TR" altLang="tr-TR" smtClean="0"/>
              <a:t>17.10.2018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liby.en.alibaba.com/product/10277249/10371410/Liquid_Laundry_Detergent/Anti_Bacterial_Liquid_Laundry_Detergent.html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www.alibaba.com/catalog/11273161/Liquid_Dishwashing_Detergents.html" TargetMode="External"/><Relationship Id="rId2" Type="http://schemas.openxmlformats.org/officeDocument/2006/relationships/hyperlink" Target="http://libo.en.alibaba.com/product/50056408/50256363/Laundry_Detergent/Laundry_Detergen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lip.en.alibaba.com/product/50129108/50072742/Hygienic_products/Soap.html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www.alibaba.com/catalog/11433583/Laundry_Ball_Type_E_1.html" TargetMode="External"/><Relationship Id="rId4" Type="http://schemas.openxmlformats.org/officeDocument/2006/relationships/hyperlink" Target="http://oxipure.trustpass.alibaba.com/product/11065724/Powder_Detergent.html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chian4u.en.alibaba.com/product/50221525/51198883/Toilet_Detergents/Toilet_Detergen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Alpha-linolenic_acid" TargetMode="External"/><Relationship Id="rId5" Type="http://schemas.openxmlformats.org/officeDocument/2006/relationships/hyperlink" Target="http://en.wikipedia.org/wiki/Oleic_acid" TargetMode="External"/><Relationship Id="rId4" Type="http://schemas.openxmlformats.org/officeDocument/2006/relationships/hyperlink" Target="http://en.wikipedia.org/wiki/Palmitic_aci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9513" y="2311400"/>
            <a:ext cx="2517775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4000" dirty="0">
                <a:solidFill>
                  <a:schemeClr val="accent2"/>
                </a:solidFill>
              </a:rPr>
              <a:t>BÖLÜM 2</a:t>
            </a:r>
            <a:br>
              <a:rPr lang="tr-TR" altLang="tr-TR" sz="4000" dirty="0">
                <a:solidFill>
                  <a:schemeClr val="accent2"/>
                </a:solidFill>
              </a:rPr>
            </a:br>
            <a:endParaRPr lang="tr-TR" altLang="tr-TR" sz="4000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4863" y="2687638"/>
            <a:ext cx="6410325" cy="10080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altLang="tr-TR" sz="3600" dirty="0">
                <a:solidFill>
                  <a:srgbClr val="FF3300"/>
                </a:solidFill>
              </a:rPr>
              <a:t>SABUN VE DETERJAN ENDÜSTRİLERİ</a:t>
            </a:r>
          </a:p>
        </p:txBody>
      </p:sp>
      <p:pic>
        <p:nvPicPr>
          <p:cNvPr id="2052" name="Picture 5" descr="Laundry Deterg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8002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owder Detergen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276475"/>
            <a:ext cx="13668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Soa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4184650"/>
            <a:ext cx="20177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Anti-Bacterial Liquid Laundry Detergen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9563"/>
            <a:ext cx="1800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Laundry Ball, Type E-1(China (Mainland))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148138"/>
            <a:ext cx="1584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Liquid Dishwashing Detergents(Turkey)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7813"/>
            <a:ext cx="14398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Toilet_Detergen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2926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6EC4FED-FC26-4C93-87FA-61607167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KİM232 END.KİM II - DOÇ.DR. KAMRAN POLAT-ANKARA ÜNİV.,FEN FAK., KİMYA BÖL.,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190CE9D-052F-41B3-89BF-155EA3A8A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67455-BA08-4E11-B594-71B9824CD795}" type="slidenum">
              <a:rPr lang="tr-TR" altLang="tr-TR" smtClean="0"/>
              <a:pPr>
                <a:defRPr/>
              </a:pPr>
              <a:t>1</a:t>
            </a:fld>
            <a:endParaRPr lang="tr-TR" alt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4820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BCFB6-C2B4-4405-9266-CC5A6F4CD94C}" type="slidenum">
              <a:rPr lang="tr-TR" altLang="tr-TR">
                <a:solidFill>
                  <a:srgbClr val="FFFFFF"/>
                </a:solidFill>
              </a:rPr>
              <a:pPr eaLnBrk="1" hangingPunct="1"/>
              <a:t>10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4821" name="Picture 4" descr="F81154D4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6802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Grp="1" noChangeArrowheads="1"/>
          </p:cNvSpPr>
          <p:nvPr>
            <p:ph type="title"/>
          </p:nvPr>
        </p:nvSpPr>
        <p:spPr>
          <a:xfrm>
            <a:off x="4140200" y="188913"/>
            <a:ext cx="1198563" cy="215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1800"/>
              <a:t>Yağ asidi</a:t>
            </a:r>
          </a:p>
        </p:txBody>
      </p:sp>
      <p:sp>
        <p:nvSpPr>
          <p:cNvPr id="35844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5845" name="Slayt Numarası Yer Tutucus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56D8E8-70D8-4DD6-AB3D-5F9E11504512}" type="slidenum">
              <a:rPr lang="tr-TR" altLang="tr-TR">
                <a:solidFill>
                  <a:srgbClr val="FFFFFF"/>
                </a:solidFill>
              </a:rPr>
              <a:pPr eaLnBrk="1" hangingPunct="1"/>
              <a:t>11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5846" name="Picture 5" descr="08C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681537" cy="158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06C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8958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651500" y="4251325"/>
            <a:ext cx="3132138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tr-TR"/>
              <a:t>Doymamış bir yağ asidi trigliseridi. Sol kısım: gliserin, sağ kısım yukarıdan aşağıya: </a:t>
            </a:r>
            <a:r>
              <a:rPr lang="tr-TR" altLang="tr-TR">
                <a:hlinkClick r:id="rId4" tooltip="Palmitic acid"/>
              </a:rPr>
              <a:t>palmitik</a:t>
            </a:r>
            <a:r>
              <a:rPr lang="tr-TR" altLang="tr-TR"/>
              <a:t>, </a:t>
            </a:r>
            <a:r>
              <a:rPr lang="tr-TR" altLang="tr-TR">
                <a:hlinkClick r:id="rId5" tooltip="Oleic acid"/>
              </a:rPr>
              <a:t>oleik</a:t>
            </a:r>
            <a:r>
              <a:rPr lang="tr-TR" altLang="tr-TR"/>
              <a:t>, </a:t>
            </a:r>
            <a:r>
              <a:rPr lang="tr-TR" altLang="tr-TR">
                <a:hlinkClick r:id="rId6" tooltip="Alpha-linolenic acid"/>
              </a:rPr>
              <a:t>alfa-linolenik asit</a:t>
            </a:r>
            <a:r>
              <a:rPr lang="tr-TR" altLang="tr-TR"/>
              <a:t>, chemical formula: C</a:t>
            </a:r>
            <a:r>
              <a:rPr lang="tr-TR" altLang="tr-TR" baseline="-30000"/>
              <a:t>55</a:t>
            </a:r>
            <a:r>
              <a:rPr lang="tr-TR" altLang="tr-TR"/>
              <a:t>H</a:t>
            </a:r>
            <a:r>
              <a:rPr lang="tr-TR" altLang="tr-TR" baseline="-30000"/>
              <a:t>98</a:t>
            </a:r>
            <a:r>
              <a:rPr lang="tr-TR" altLang="tr-TR"/>
              <a:t>O</a:t>
            </a:r>
            <a:r>
              <a:rPr lang="tr-TR" altLang="tr-TR" baseline="-30000"/>
              <a:t>6</a:t>
            </a:r>
            <a:endParaRPr lang="tr-TR" altLang="tr-TR"/>
          </a:p>
        </p:txBody>
      </p:sp>
      <p:pic>
        <p:nvPicPr>
          <p:cNvPr id="35849" name="Picture 14" descr="Image:Fat triglyceride shorthand formul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4724400" cy="2144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16"/>
          <p:cNvSpPr>
            <a:spLocks noChangeArrowheads="1"/>
          </p:cNvSpPr>
          <p:nvPr/>
        </p:nvSpPr>
        <p:spPr bwMode="auto">
          <a:xfrm>
            <a:off x="1547813" y="2349500"/>
            <a:ext cx="1584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tx2"/>
                </a:solidFill>
              </a:rPr>
              <a:t>Sabun eldesi</a:t>
            </a:r>
          </a:p>
        </p:txBody>
      </p:sp>
      <p:pic>
        <p:nvPicPr>
          <p:cNvPr id="35851" name="Picture 17" descr="Image:Triglyceride-GeneralStructu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8401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5867400" y="1052513"/>
            <a:ext cx="264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/>
              <a:t>Trigliseridin genel yapısı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522987-AD56-47E1-9B44-F6B90F890644}" type="slidenum">
              <a:rPr lang="tr-TR" altLang="tr-TR">
                <a:solidFill>
                  <a:srgbClr val="FFFFFF"/>
                </a:solidFill>
              </a:rPr>
              <a:pPr eaLnBrk="1" hangingPunct="1"/>
              <a:t>12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33276" r="24155" b="21950"/>
          <a:stretch>
            <a:fillRect/>
          </a:stretch>
        </p:blipFill>
        <p:spPr bwMode="auto">
          <a:xfrm>
            <a:off x="684213" y="0"/>
            <a:ext cx="71294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8" descr="diagram of soap micelle"/>
          <p:cNvPicPr>
            <a:picLocks noChangeAspect="1" noChangeArrowheads="1"/>
          </p:cNvPicPr>
          <p:nvPr/>
        </p:nvPicPr>
        <p:blipFill>
          <a:blip r:embed="rId3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81300"/>
            <a:ext cx="5184775" cy="407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7892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784BA6-A2D0-4595-AC46-730C617B8131}" type="slidenum">
              <a:rPr lang="tr-TR" altLang="tr-TR">
                <a:solidFill>
                  <a:srgbClr val="FFFFFF"/>
                </a:solidFill>
              </a:rPr>
              <a:pPr eaLnBrk="1" hangingPunct="1"/>
              <a:t>13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7893" name="Picture 4" descr="C961C6C5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03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16D04D-8C83-406E-B82E-06B354736519}" type="slidenum">
              <a:rPr lang="tr-TR" altLang="tr-TR">
                <a:solidFill>
                  <a:srgbClr val="FFFFFF"/>
                </a:solidFill>
              </a:rPr>
              <a:pPr eaLnBrk="1" hangingPunct="1"/>
              <a:t>14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7974" b="16830"/>
          <a:stretch>
            <a:fillRect/>
          </a:stretch>
        </p:blipFill>
        <p:spPr bwMode="auto">
          <a:xfrm>
            <a:off x="322263" y="404813"/>
            <a:ext cx="83534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9940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585A4E-8564-4964-904A-B2EBECD2A4E9}" type="slidenum">
              <a:rPr lang="tr-TR" altLang="tr-TR">
                <a:solidFill>
                  <a:srgbClr val="FFFFFF"/>
                </a:solidFill>
              </a:rPr>
              <a:pPr eaLnBrk="1" hangingPunct="1"/>
              <a:t>15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9941" name="Picture 4" descr="98669602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918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0964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2451A-262E-4288-9655-93F06E0DEFAD}" type="slidenum">
              <a:rPr lang="tr-TR" altLang="tr-TR">
                <a:solidFill>
                  <a:srgbClr val="FFFFFF"/>
                </a:solidFill>
              </a:rPr>
              <a:pPr eaLnBrk="1" hangingPunct="1"/>
              <a:t>16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40965" name="Picture 4" descr="432C6A1B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8421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1988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385067-A7B7-4364-A15C-2211B7AEF994}" type="slidenum">
              <a:rPr lang="tr-TR" altLang="tr-TR">
                <a:solidFill>
                  <a:srgbClr val="FFFFFF"/>
                </a:solidFill>
              </a:rPr>
              <a:pPr eaLnBrk="1" hangingPunct="1"/>
              <a:t>17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41989" name="Picture 4" descr="782B2560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65722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3012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DD294-6F55-48EE-8ED9-A04ABDE76110}" type="slidenum">
              <a:rPr lang="tr-TR" altLang="tr-TR">
                <a:solidFill>
                  <a:srgbClr val="FFFFFF"/>
                </a:solidFill>
              </a:rPr>
              <a:pPr eaLnBrk="1" hangingPunct="1"/>
              <a:t>18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43013" name="Picture 5" descr="9F7F321B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41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4036" name="Slayt Numarası Yer Tutucusu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31009B-8D31-4E26-9796-5D5FDF67924E}" type="slidenum">
              <a:rPr lang="tr-TR" altLang="tr-TR">
                <a:solidFill>
                  <a:srgbClr val="FFFFFF"/>
                </a:solidFill>
              </a:rPr>
              <a:pPr eaLnBrk="1" hangingPunct="1"/>
              <a:t>19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635375" y="1698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 sz="2400"/>
          </a:p>
          <a:p>
            <a:endParaRPr lang="tr-TR" altLang="tr-TR" sz="2400"/>
          </a:p>
        </p:txBody>
      </p:sp>
      <p:sp>
        <p:nvSpPr>
          <p:cNvPr id="44038" name="Rectangle 13"/>
          <p:cNvSpPr>
            <a:spLocks noChangeArrowheads="1"/>
          </p:cNvSpPr>
          <p:nvPr/>
        </p:nvSpPr>
        <p:spPr bwMode="auto">
          <a:xfrm>
            <a:off x="250825" y="558800"/>
            <a:ext cx="8569325" cy="6299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tr-TR" altLang="tr-TR" sz="2400"/>
              <a:t>Sıvı sabunlar, soğuk suda çözünmeleri ve kolayca kullanılmaları bakımından evlerde ve sanayide kullanılırl.Bileşiminde %36 oranında hindistan cevizi yağından yapılmış potas sabunu bulunan sulu çözelti, sıvı sabun adını almıştır.Tıpta ameliyatlarda 1/5 oranında seyreltilerek kullanılır. Sıvı sabunlar, saydam, tortusuz ve akıcı olmalıdır.Sıvı sabun üretiminde, </a:t>
            </a:r>
            <a:r>
              <a:rPr lang="tr-TR" altLang="tr-TR" sz="2400">
                <a:solidFill>
                  <a:srgbClr val="990099"/>
                </a:solidFill>
              </a:rPr>
              <a:t>koko yağı, hurma çekirdeği yağı ve hint yağı</a:t>
            </a:r>
            <a:r>
              <a:rPr lang="tr-TR" altLang="tr-TR" sz="2400"/>
              <a:t> kullanılır. Sıvı sabun üretiminde kullanılan suyun sert olmaması veya destile su olması tercih edilir.Sabunu sıvı halde tutmak veya jelatinleşmeyi önlemek için sıvılaştırıcı </a:t>
            </a:r>
            <a:r>
              <a:rPr lang="tr-TR" altLang="tr-TR" sz="2400" b="1">
                <a:solidFill>
                  <a:schemeClr val="hlink"/>
                </a:solidFill>
              </a:rPr>
              <a:t>alkol, potasyum karbonat, potasyum klorür ve amonyum tuzları</a:t>
            </a:r>
            <a:r>
              <a:rPr lang="tr-TR" altLang="tr-TR" sz="2400"/>
              <a:t> kullanılır.İlave edilen alkol ve gliserin miktarı,sabunun %5’inden fazla olursa köpürmeyi önler.%1-3 şeker soğukta bile bulanıklaşmayı önler.Hem hidrolizi önlemeye hem de yıkama tesirini yükseltmeye yardım ettiği için </a:t>
            </a:r>
            <a:r>
              <a:rPr lang="tr-TR" altLang="tr-TR" sz="2400" b="1">
                <a:solidFill>
                  <a:schemeClr val="hlink"/>
                </a:solidFill>
              </a:rPr>
              <a:t>potasyum karbonat</a:t>
            </a:r>
            <a:r>
              <a:rPr lang="tr-TR" altLang="tr-TR" sz="2400"/>
              <a:t> katılması, yukarıda sayılan diğer maddelere tercih edilir.</a:t>
            </a:r>
          </a:p>
        </p:txBody>
      </p:sp>
      <p:sp>
        <p:nvSpPr>
          <p:cNvPr id="44039" name="Rectangle 14"/>
          <p:cNvSpPr>
            <a:spLocks noChangeArrowheads="1"/>
          </p:cNvSpPr>
          <p:nvPr/>
        </p:nvSpPr>
        <p:spPr bwMode="auto">
          <a:xfrm>
            <a:off x="3563938" y="0"/>
            <a:ext cx="170656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>
                <a:solidFill>
                  <a:srgbClr val="990099"/>
                </a:solidFill>
              </a:rPr>
              <a:t>Sıvı sabun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26628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18FBC-E636-4307-8D8A-419E3B114C47}" type="slidenum">
              <a:rPr lang="tr-TR" altLang="tr-TR">
                <a:solidFill>
                  <a:srgbClr val="FFFFFF"/>
                </a:solidFill>
              </a:rPr>
              <a:pPr eaLnBrk="1" hangingPunct="1"/>
              <a:t>2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26629" name="Picture 4" descr="60A5DBD2"/>
          <p:cNvPicPr>
            <a:picLocks noChangeAspect="1" noChangeArrowheads="1"/>
          </p:cNvPicPr>
          <p:nvPr/>
        </p:nvPicPr>
        <p:blipFill rotWithShape="1"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8"/>
          <a:stretch/>
        </p:blipFill>
        <p:spPr bwMode="auto">
          <a:xfrm>
            <a:off x="755576" y="980728"/>
            <a:ext cx="71287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05E890-E400-413B-8E36-B1F0FE08FB8D}" type="slidenum">
              <a:rPr lang="tr-TR" altLang="tr-TR">
                <a:solidFill>
                  <a:srgbClr val="FFFFFF"/>
                </a:solidFill>
              </a:rPr>
              <a:pPr eaLnBrk="1" hangingPunct="1"/>
              <a:t>20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45061" name="Picture 4" descr="AC0F4D60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26238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6084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46CCAE-8BDF-42D6-A63B-64C809020C53}" type="slidenum">
              <a:rPr lang="tr-TR" altLang="tr-TR">
                <a:solidFill>
                  <a:srgbClr val="FFFFFF"/>
                </a:solidFill>
              </a:rPr>
              <a:pPr eaLnBrk="1" hangingPunct="1"/>
              <a:t>21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46085" name="Picture 4" descr="63FB2DE1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0"/>
            <a:ext cx="69977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E69C2A-AD59-4CFD-A74C-3C5DA070661B}" type="slidenum">
              <a:rPr lang="tr-TR" altLang="tr-TR">
                <a:solidFill>
                  <a:srgbClr val="FFFFFF"/>
                </a:solidFill>
              </a:rPr>
              <a:pPr eaLnBrk="1" hangingPunct="1"/>
              <a:t>22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47109" name="Picture 4" descr="A301FA6E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657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229600" cy="450850"/>
          </a:xfrm>
        </p:spPr>
        <p:txBody>
          <a:bodyPr/>
          <a:lstStyle/>
          <a:p>
            <a:pPr marL="1162050" indent="-1162050" fontAlgn="auto">
              <a:spcAft>
                <a:spcPts val="0"/>
              </a:spcAft>
              <a:defRPr/>
            </a:pPr>
            <a:r>
              <a:rPr lang="tr-TR" altLang="tr-TR" sz="1800" b="1">
                <a:solidFill>
                  <a:schemeClr val="accent2"/>
                </a:solidFill>
              </a:rPr>
              <a:t>Şekil 2.5</a:t>
            </a:r>
            <a:r>
              <a:rPr lang="tr-TR" altLang="tr-TR" sz="1800"/>
              <a:t>. </a:t>
            </a:r>
            <a:r>
              <a:rPr lang="tr-TR" altLang="tr-TR" sz="2000" b="1">
                <a:solidFill>
                  <a:srgbClr val="990099"/>
                </a:solidFill>
              </a:rPr>
              <a:t>Sabun üretimi prosesinde</a:t>
            </a:r>
            <a:r>
              <a:rPr lang="tr-TR" altLang="tr-TR" sz="2000" b="1"/>
              <a:t> h</a:t>
            </a:r>
            <a:r>
              <a:rPr lang="tr-TR" altLang="tr-TR" sz="2000" b="1">
                <a:solidFill>
                  <a:srgbClr val="990099"/>
                </a:solidFill>
              </a:rPr>
              <a:t>idrolizörden gelen tatlı sudan gliserin üretimi için akım-diyagramı</a:t>
            </a:r>
          </a:p>
        </p:txBody>
      </p:sp>
      <p:sp>
        <p:nvSpPr>
          <p:cNvPr id="48132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8133" name="Slayt Numarası Yer Tutucus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42AC4C-A7DC-4211-AD00-73A0C0C59C27}" type="slidenum">
              <a:rPr lang="tr-TR" altLang="tr-TR">
                <a:solidFill>
                  <a:srgbClr val="FFFFFF"/>
                </a:solidFill>
              </a:rPr>
              <a:pPr eaLnBrk="1" hangingPunct="1"/>
              <a:t>23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48134" name="Picture 5" descr="FC7740AC"/>
          <p:cNvPicPr>
            <a:picLocks noChangeAspect="1" noChangeArrowheads="1"/>
          </p:cNvPicPr>
          <p:nvPr/>
        </p:nvPicPr>
        <p:blipFill>
          <a:blip r:embed="rId2" cstate="print">
            <a:lum bright="-46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r="1796" b="3831"/>
          <a:stretch>
            <a:fillRect/>
          </a:stretch>
        </p:blipFill>
        <p:spPr bwMode="auto">
          <a:xfrm>
            <a:off x="395288" y="260350"/>
            <a:ext cx="8280400" cy="5257800"/>
          </a:xfrm>
          <a:prstGeom prst="rect">
            <a:avLst/>
          </a:prstGeom>
          <a:solidFill>
            <a:srgbClr val="FFCC99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49156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EF8B89-FDE0-41DF-9A08-86E7898D4571}" type="slidenum">
              <a:rPr lang="tr-TR" altLang="tr-TR">
                <a:solidFill>
                  <a:srgbClr val="FFFFFF"/>
                </a:solidFill>
              </a:rPr>
              <a:pPr eaLnBrk="1" hangingPunct="1"/>
              <a:t>24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49157" name="Picture 4" descr="A69ED0BD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0"/>
            <a:ext cx="6842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50180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B9EBE-1426-4C33-9A9E-4185A82B645C}" type="slidenum">
              <a:rPr lang="tr-TR" altLang="tr-TR">
                <a:solidFill>
                  <a:srgbClr val="FFFFFF"/>
                </a:solidFill>
              </a:rPr>
              <a:pPr eaLnBrk="1" hangingPunct="1"/>
              <a:t>25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50181" name="Picture 4" descr="9A290FC6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6650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E6B628-281C-47D4-ACEA-9F19BF7259A3}" type="slidenum">
              <a:rPr lang="tr-TR" altLang="tr-TR">
                <a:solidFill>
                  <a:srgbClr val="FFFFFF"/>
                </a:solidFill>
              </a:rPr>
              <a:pPr eaLnBrk="1" hangingPunct="1"/>
              <a:t>26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51205" name="Picture 5" descr="9A290FC6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2" r="3464" b="4878"/>
          <a:stretch>
            <a:fillRect/>
          </a:stretch>
        </p:blipFill>
        <p:spPr bwMode="auto">
          <a:xfrm>
            <a:off x="323850" y="0"/>
            <a:ext cx="84232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5229225"/>
            <a:ext cx="8229600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200" b="1">
                <a:solidFill>
                  <a:srgbClr val="FF3300"/>
                </a:solidFill>
              </a:rPr>
              <a:t>------Bölüm sonu------</a:t>
            </a:r>
          </a:p>
        </p:txBody>
      </p:sp>
      <p:sp>
        <p:nvSpPr>
          <p:cNvPr id="52228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52229" name="Slayt Numarası Yer Tutucus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471B7B-B2C9-459C-900D-FBB244BDE313}" type="slidenum">
              <a:rPr lang="tr-TR" altLang="tr-TR">
                <a:solidFill>
                  <a:srgbClr val="FFFFFF"/>
                </a:solidFill>
              </a:rPr>
              <a:pPr eaLnBrk="1" hangingPunct="1"/>
              <a:t>27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52230" name="Picture 4" descr="1FB0E79A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7" r="25305" b="8745"/>
          <a:stretch>
            <a:fillRect/>
          </a:stretch>
        </p:blipFill>
        <p:spPr bwMode="auto">
          <a:xfrm>
            <a:off x="1116013" y="766763"/>
            <a:ext cx="6624637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27652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78B8FE-BAA1-4AE7-B59B-74139193E9FD}" type="slidenum">
              <a:rPr lang="tr-TR" altLang="tr-TR">
                <a:solidFill>
                  <a:srgbClr val="FFFFFF"/>
                </a:solidFill>
              </a:rPr>
              <a:pPr eaLnBrk="1" hangingPunct="1"/>
              <a:t>3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27653" name="Picture 4" descr="7583D5AB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0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28676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D58D40-3EB7-4A6A-B999-15F7C4993D2D}" type="slidenum">
              <a:rPr lang="tr-TR" altLang="tr-TR">
                <a:solidFill>
                  <a:srgbClr val="FFFFFF"/>
                </a:solidFill>
              </a:rPr>
              <a:pPr eaLnBrk="1" hangingPunct="1"/>
              <a:t>4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28677" name="Picture 4" descr="5C86FBB0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129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29700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47B391-9FE3-4E53-B45D-234086BD5530}" type="slidenum">
              <a:rPr lang="tr-TR" altLang="tr-TR">
                <a:solidFill>
                  <a:srgbClr val="FFFFFF"/>
                </a:solidFill>
              </a:rPr>
              <a:pPr eaLnBrk="1" hangingPunct="1"/>
              <a:t>5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29701" name="Picture 4" descr="F52E7F1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840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0724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89C7D-1F10-4F88-86D0-E55906CC9303}" type="slidenum">
              <a:rPr lang="tr-TR" altLang="tr-TR">
                <a:solidFill>
                  <a:srgbClr val="FFFFFF"/>
                </a:solidFill>
              </a:rPr>
              <a:pPr eaLnBrk="1" hangingPunct="1"/>
              <a:t>6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0725" name="Picture 5" descr="4CE72027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842125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210425" cy="417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2000" b="1">
                <a:solidFill>
                  <a:schemeClr val="accent2"/>
                </a:solidFill>
              </a:rPr>
              <a:t>Çizelge 2.1</a:t>
            </a:r>
            <a:r>
              <a:rPr lang="tr-TR" altLang="tr-TR" sz="2000"/>
              <a:t>. </a:t>
            </a:r>
            <a:r>
              <a:rPr lang="tr-TR" altLang="tr-TR" sz="2000">
                <a:solidFill>
                  <a:srgbClr val="FF3300"/>
                </a:solidFill>
              </a:rPr>
              <a:t>Üç tip kuru fosfat esaslı deterjanın ana bileşimleri</a:t>
            </a:r>
          </a:p>
        </p:txBody>
      </p:sp>
      <p:sp>
        <p:nvSpPr>
          <p:cNvPr id="31748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1749" name="Slayt Numarası Yer Tutucusu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3AB75C-66A1-422C-BA17-95F92CC3ECA0}" type="slidenum">
              <a:rPr lang="tr-TR" altLang="tr-TR">
                <a:solidFill>
                  <a:srgbClr val="FFFFFF"/>
                </a:solidFill>
              </a:rPr>
              <a:pPr eaLnBrk="1" hangingPunct="1"/>
              <a:t>7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1750" name="Picture 4" descr="89D5F1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5450"/>
            <a:ext cx="820896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5734050"/>
            <a:ext cx="8569325" cy="863600"/>
          </a:xfrm>
          <a:solidFill>
            <a:schemeClr val="bg1"/>
          </a:solidFill>
        </p:spPr>
        <p:txBody>
          <a:bodyPr/>
          <a:lstStyle/>
          <a:p>
            <a:pPr marL="1085850" indent="-1085850" fontAlgn="auto">
              <a:spcAft>
                <a:spcPts val="0"/>
              </a:spcAft>
              <a:defRPr/>
            </a:pPr>
            <a:r>
              <a:rPr lang="tr-TR" altLang="tr-TR" sz="2400" b="1">
                <a:solidFill>
                  <a:srgbClr val="990099"/>
                </a:solidFill>
              </a:rPr>
              <a:t>Şekil 2.4</a:t>
            </a:r>
            <a:r>
              <a:rPr lang="tr-TR" altLang="tr-TR" sz="2400">
                <a:solidFill>
                  <a:srgbClr val="990099"/>
                </a:solidFill>
              </a:rPr>
              <a:t>.</a:t>
            </a:r>
            <a:r>
              <a:rPr lang="tr-TR" altLang="tr-TR" sz="1800"/>
              <a:t> </a:t>
            </a:r>
            <a:r>
              <a:rPr lang="tr-TR" altLang="tr-TR" sz="2400" b="1">
                <a:solidFill>
                  <a:srgbClr val="FF3300"/>
                </a:solidFill>
              </a:rPr>
              <a:t>Granül şeklinde ağır iş deterjanlarının üretimi için basitleştirilmiş bir akım-diyağramı</a:t>
            </a:r>
          </a:p>
        </p:txBody>
      </p:sp>
      <p:sp>
        <p:nvSpPr>
          <p:cNvPr id="32772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2773" name="Slayt Numarası Yer Tutucus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F3EEFD-95D7-49A8-BBC7-7548FFBA650E}" type="slidenum">
              <a:rPr lang="tr-TR" altLang="tr-TR">
                <a:solidFill>
                  <a:srgbClr val="FFFFFF"/>
                </a:solidFill>
              </a:rPr>
              <a:pPr eaLnBrk="1" hangingPunct="1"/>
              <a:t>8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2774" name="Picture 6" descr="C1D8F6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135938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ltbilgi Yer Tutucusu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chemeClr val="bg2"/>
                </a:solidFill>
              </a:rPr>
              <a:t>KİM232 END.KİM II - DOÇ.DR. KAMRAN POLAT-ANKARA ÜNİV.,FEN FAK., KİMYA BÖL.,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8F977-570F-4B74-B4C0-7B31CC427750}" type="slidenum">
              <a:rPr lang="tr-TR" altLang="tr-TR">
                <a:solidFill>
                  <a:srgbClr val="FFFFFF"/>
                </a:solidFill>
              </a:rPr>
              <a:pPr eaLnBrk="1" hangingPunct="1"/>
              <a:t>9</a:t>
            </a:fld>
            <a:endParaRPr lang="tr-TR" altLang="tr-TR">
              <a:solidFill>
                <a:srgbClr val="FFFFFF"/>
              </a:solidFill>
            </a:endParaRPr>
          </a:p>
        </p:txBody>
      </p:sp>
      <p:pic>
        <p:nvPicPr>
          <p:cNvPr id="33797" name="Picture 4" descr="65E51E56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0"/>
            <a:ext cx="69977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776</TotalTime>
  <Words>796</Words>
  <Application>Microsoft Office PowerPoint</Application>
  <PresentationFormat>Ekran Gösterisi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</vt:lpstr>
      <vt:lpstr>Bitişiklik</vt:lpstr>
      <vt:lpstr>BÖLÜM 2 </vt:lpstr>
      <vt:lpstr>PowerPoint Sunusu</vt:lpstr>
      <vt:lpstr>PowerPoint Sunusu</vt:lpstr>
      <vt:lpstr>PowerPoint Sunusu</vt:lpstr>
      <vt:lpstr>PowerPoint Sunusu</vt:lpstr>
      <vt:lpstr>PowerPoint Sunusu</vt:lpstr>
      <vt:lpstr>Çizelge 2.1. Üç tip kuru fosfat esaslı deterjanın ana bileşimleri</vt:lpstr>
      <vt:lpstr>Şekil 2.4. Granül şeklinde ağır iş deterjanlarının üretimi için basitleştirilmiş bir akım-diyağramı</vt:lpstr>
      <vt:lpstr>PowerPoint Sunusu</vt:lpstr>
      <vt:lpstr>PowerPoint Sunusu</vt:lpstr>
      <vt:lpstr>Yağ asidi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Şekil 2.5. Sabun üretimi prosesinde hidrolizörden gelen tatlı sudan gliserin üretimi için akım-diyagramı</vt:lpstr>
      <vt:lpstr>PowerPoint Sunusu</vt:lpstr>
      <vt:lpstr>PowerPoint Sunusu</vt:lpstr>
      <vt:lpstr>PowerPoint Sunusu</vt:lpstr>
      <vt:lpstr>------Bölüm sonu------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2</dc:title>
  <dc:creator>Kamran POLAT</dc:creator>
  <cp:lastModifiedBy>Kamran Polat</cp:lastModifiedBy>
  <cp:revision>59</cp:revision>
  <dcterms:created xsi:type="dcterms:W3CDTF">2007-02-06T11:22:42Z</dcterms:created>
  <dcterms:modified xsi:type="dcterms:W3CDTF">2018-10-17T19:20:24Z</dcterms:modified>
</cp:coreProperties>
</file>