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75" r:id="rId3"/>
    <p:sldId id="276" r:id="rId4"/>
    <p:sldId id="277" r:id="rId5"/>
    <p:sldId id="278" r:id="rId6"/>
    <p:sldId id="348" r:id="rId7"/>
    <p:sldId id="349" r:id="rId8"/>
    <p:sldId id="291" r:id="rId9"/>
    <p:sldId id="292" r:id="rId10"/>
    <p:sldId id="350" r:id="rId11"/>
    <p:sldId id="351" r:id="rId12"/>
    <p:sldId id="352" r:id="rId13"/>
    <p:sldId id="353"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57" r:id="rId35"/>
    <p:sldId id="358" r:id="rId36"/>
    <p:sldId id="319" r:id="rId37"/>
    <p:sldId id="320" r:id="rId38"/>
    <p:sldId id="359" r:id="rId39"/>
    <p:sldId id="321" r:id="rId40"/>
    <p:sldId id="32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341"/>
    <p:restoredTop sz="94615"/>
  </p:normalViewPr>
  <p:slideViewPr>
    <p:cSldViewPr snapToGrid="0" snapToObjects="1">
      <p:cViewPr varScale="1">
        <p:scale>
          <a:sx n="101" d="100"/>
          <a:sy n="101" d="100"/>
        </p:scale>
        <p:origin x="138" y="54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E3D92-51E2-47D4-A53D-22B06E681237}" type="datetimeFigureOut">
              <a:rPr lang="tr-TR" smtClean="0"/>
              <a:t>23.05.2020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089E9-6EEC-4A99-BB43-771894969E45}" type="slidenum">
              <a:rPr lang="tr-TR" smtClean="0"/>
              <a:t>‹#›</a:t>
            </a:fld>
            <a:endParaRPr lang="tr-TR"/>
          </a:p>
        </p:txBody>
      </p:sp>
    </p:spTree>
    <p:extLst>
      <p:ext uri="{BB962C8B-B14F-4D97-AF65-F5344CB8AC3E}">
        <p14:creationId xmlns:p14="http://schemas.microsoft.com/office/powerpoint/2010/main" val="59788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2A089E9-6EEC-4A99-BB43-771894969E45}" type="slidenum">
              <a:rPr lang="tr-TR" smtClean="0"/>
              <a:t>38</a:t>
            </a:fld>
            <a:endParaRPr lang="tr-TR"/>
          </a:p>
        </p:txBody>
      </p:sp>
    </p:spTree>
    <p:extLst>
      <p:ext uri="{BB962C8B-B14F-4D97-AF65-F5344CB8AC3E}">
        <p14:creationId xmlns:p14="http://schemas.microsoft.com/office/powerpoint/2010/main" val="92206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7C40A8-54AF-7146-9CAA-E0E53810295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E80B-2FE2-8247-B6E5-DC195D1E2B1B}" type="slidenum">
              <a:rPr lang="en-US" smtClean="0"/>
              <a:t>‹#›</a:t>
            </a:fld>
            <a:endParaRPr lang="en-US"/>
          </a:p>
        </p:txBody>
      </p:sp>
    </p:spTree>
    <p:extLst>
      <p:ext uri="{BB962C8B-B14F-4D97-AF65-F5344CB8AC3E}">
        <p14:creationId xmlns:p14="http://schemas.microsoft.com/office/powerpoint/2010/main" val="67819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C40A8-54AF-7146-9CAA-E0E53810295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E80B-2FE2-8247-B6E5-DC195D1E2B1B}" type="slidenum">
              <a:rPr lang="en-US" smtClean="0"/>
              <a:t>‹#›</a:t>
            </a:fld>
            <a:endParaRPr lang="en-US"/>
          </a:p>
        </p:txBody>
      </p:sp>
    </p:spTree>
    <p:extLst>
      <p:ext uri="{BB962C8B-B14F-4D97-AF65-F5344CB8AC3E}">
        <p14:creationId xmlns:p14="http://schemas.microsoft.com/office/powerpoint/2010/main" val="57734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C40A8-54AF-7146-9CAA-E0E53810295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E80B-2FE2-8247-B6E5-DC195D1E2B1B}" type="slidenum">
              <a:rPr lang="en-US" smtClean="0"/>
              <a:t>‹#›</a:t>
            </a:fld>
            <a:endParaRPr lang="en-US"/>
          </a:p>
        </p:txBody>
      </p:sp>
    </p:spTree>
    <p:extLst>
      <p:ext uri="{BB962C8B-B14F-4D97-AF65-F5344CB8AC3E}">
        <p14:creationId xmlns:p14="http://schemas.microsoft.com/office/powerpoint/2010/main" val="115024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C40A8-54AF-7146-9CAA-E0E53810295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E80B-2FE2-8247-B6E5-DC195D1E2B1B}" type="slidenum">
              <a:rPr lang="en-US" smtClean="0"/>
              <a:t>‹#›</a:t>
            </a:fld>
            <a:endParaRPr lang="en-US"/>
          </a:p>
        </p:txBody>
      </p:sp>
    </p:spTree>
    <p:extLst>
      <p:ext uri="{BB962C8B-B14F-4D97-AF65-F5344CB8AC3E}">
        <p14:creationId xmlns:p14="http://schemas.microsoft.com/office/powerpoint/2010/main" val="170012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7C40A8-54AF-7146-9CAA-E0E53810295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E80B-2FE2-8247-B6E5-DC195D1E2B1B}" type="slidenum">
              <a:rPr lang="en-US" smtClean="0"/>
              <a:t>‹#›</a:t>
            </a:fld>
            <a:endParaRPr lang="en-US"/>
          </a:p>
        </p:txBody>
      </p:sp>
    </p:spTree>
    <p:extLst>
      <p:ext uri="{BB962C8B-B14F-4D97-AF65-F5344CB8AC3E}">
        <p14:creationId xmlns:p14="http://schemas.microsoft.com/office/powerpoint/2010/main" val="165540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7C40A8-54AF-7146-9CAA-E0E538102956}"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BE80B-2FE2-8247-B6E5-DC195D1E2B1B}" type="slidenum">
              <a:rPr lang="en-US" smtClean="0"/>
              <a:t>‹#›</a:t>
            </a:fld>
            <a:endParaRPr lang="en-US"/>
          </a:p>
        </p:txBody>
      </p:sp>
    </p:spTree>
    <p:extLst>
      <p:ext uri="{BB962C8B-B14F-4D97-AF65-F5344CB8AC3E}">
        <p14:creationId xmlns:p14="http://schemas.microsoft.com/office/powerpoint/2010/main" val="172774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7C40A8-54AF-7146-9CAA-E0E538102956}" type="datetimeFigureOut">
              <a:rPr lang="en-US" smtClean="0"/>
              <a:t>5/23/2020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BE80B-2FE2-8247-B6E5-DC195D1E2B1B}" type="slidenum">
              <a:rPr lang="en-US" smtClean="0"/>
              <a:t>‹#›</a:t>
            </a:fld>
            <a:endParaRPr lang="en-US"/>
          </a:p>
        </p:txBody>
      </p:sp>
    </p:spTree>
    <p:extLst>
      <p:ext uri="{BB962C8B-B14F-4D97-AF65-F5344CB8AC3E}">
        <p14:creationId xmlns:p14="http://schemas.microsoft.com/office/powerpoint/2010/main" val="204205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7C40A8-54AF-7146-9CAA-E0E538102956}" type="datetimeFigureOut">
              <a:rPr lang="en-US" smtClean="0"/>
              <a:t>5/23/2020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BE80B-2FE2-8247-B6E5-DC195D1E2B1B}" type="slidenum">
              <a:rPr lang="en-US" smtClean="0"/>
              <a:t>‹#›</a:t>
            </a:fld>
            <a:endParaRPr lang="en-US"/>
          </a:p>
        </p:txBody>
      </p:sp>
    </p:spTree>
    <p:extLst>
      <p:ext uri="{BB962C8B-B14F-4D97-AF65-F5344CB8AC3E}">
        <p14:creationId xmlns:p14="http://schemas.microsoft.com/office/powerpoint/2010/main" val="194134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C40A8-54AF-7146-9CAA-E0E538102956}" type="datetimeFigureOut">
              <a:rPr lang="en-US" smtClean="0"/>
              <a:t>5/23/2020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BE80B-2FE2-8247-B6E5-DC195D1E2B1B}" type="slidenum">
              <a:rPr lang="en-US" smtClean="0"/>
              <a:t>‹#›</a:t>
            </a:fld>
            <a:endParaRPr lang="en-US"/>
          </a:p>
        </p:txBody>
      </p:sp>
    </p:spTree>
    <p:extLst>
      <p:ext uri="{BB962C8B-B14F-4D97-AF65-F5344CB8AC3E}">
        <p14:creationId xmlns:p14="http://schemas.microsoft.com/office/powerpoint/2010/main" val="153895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7C40A8-54AF-7146-9CAA-E0E538102956}"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BE80B-2FE2-8247-B6E5-DC195D1E2B1B}" type="slidenum">
              <a:rPr lang="en-US" smtClean="0"/>
              <a:t>‹#›</a:t>
            </a:fld>
            <a:endParaRPr lang="en-US"/>
          </a:p>
        </p:txBody>
      </p:sp>
    </p:spTree>
    <p:extLst>
      <p:ext uri="{BB962C8B-B14F-4D97-AF65-F5344CB8AC3E}">
        <p14:creationId xmlns:p14="http://schemas.microsoft.com/office/powerpoint/2010/main" val="93308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7C40A8-54AF-7146-9CAA-E0E538102956}"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BE80B-2FE2-8247-B6E5-DC195D1E2B1B}" type="slidenum">
              <a:rPr lang="en-US" smtClean="0"/>
              <a:t>‹#›</a:t>
            </a:fld>
            <a:endParaRPr lang="en-US"/>
          </a:p>
        </p:txBody>
      </p:sp>
    </p:spTree>
    <p:extLst>
      <p:ext uri="{BB962C8B-B14F-4D97-AF65-F5344CB8AC3E}">
        <p14:creationId xmlns:p14="http://schemas.microsoft.com/office/powerpoint/2010/main" val="145192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C40A8-54AF-7146-9CAA-E0E538102956}" type="datetimeFigureOut">
              <a:rPr lang="en-US" smtClean="0"/>
              <a:t>5/23/2020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BE80B-2FE2-8247-B6E5-DC195D1E2B1B}" type="slidenum">
              <a:rPr lang="en-US" smtClean="0"/>
              <a:t>‹#›</a:t>
            </a:fld>
            <a:endParaRPr lang="en-US"/>
          </a:p>
        </p:txBody>
      </p:sp>
    </p:spTree>
    <p:extLst>
      <p:ext uri="{BB962C8B-B14F-4D97-AF65-F5344CB8AC3E}">
        <p14:creationId xmlns:p14="http://schemas.microsoft.com/office/powerpoint/2010/main" val="1797808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713" y="492370"/>
            <a:ext cx="9661891" cy="1581926"/>
          </a:xfrm>
        </p:spPr>
        <p:txBody>
          <a:bodyPr>
            <a:normAutofit fontScale="90000"/>
          </a:bodyPr>
          <a:lstStyle/>
          <a:p>
            <a:r>
              <a:rPr lang="tr-TR" b="1" dirty="0">
                <a:solidFill>
                  <a:srgbClr val="C00000"/>
                </a:solidFill>
              </a:rPr>
              <a:t>Tarla Denemelerinin Planlanması ve Değerlendirilmesi</a:t>
            </a:r>
          </a:p>
        </p:txBody>
      </p:sp>
      <p:sp>
        <p:nvSpPr>
          <p:cNvPr id="3" name="Subtitle 2"/>
          <p:cNvSpPr>
            <a:spLocks noGrp="1"/>
          </p:cNvSpPr>
          <p:nvPr>
            <p:ph type="subTitle" idx="1"/>
          </p:nvPr>
        </p:nvSpPr>
        <p:spPr>
          <a:xfrm>
            <a:off x="1488934" y="4845751"/>
            <a:ext cx="9144000" cy="1462635"/>
          </a:xfrm>
        </p:spPr>
        <p:txBody>
          <a:bodyPr/>
          <a:lstStyle/>
          <a:p>
            <a:r>
              <a:rPr lang="en-US" dirty="0" err="1"/>
              <a:t>Cengiz</a:t>
            </a:r>
            <a:r>
              <a:rPr lang="en-US" dirty="0"/>
              <a:t> SANCAK</a:t>
            </a:r>
            <a:r>
              <a:rPr lang="tr-TR" dirty="0"/>
              <a:t>, Prof.Dr.</a:t>
            </a:r>
          </a:p>
          <a:p>
            <a:r>
              <a:rPr lang="tr-TR" dirty="0"/>
              <a:t>www.cengizsancak.com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656" y="2266849"/>
            <a:ext cx="9548687" cy="2324301"/>
          </a:xfrm>
          <a:prstGeom prst="rect">
            <a:avLst/>
          </a:prstGeom>
        </p:spPr>
      </p:pic>
      <p:sp>
        <p:nvSpPr>
          <p:cNvPr id="5" name="TextBox 4"/>
          <p:cNvSpPr txBox="1"/>
          <p:nvPr/>
        </p:nvSpPr>
        <p:spPr>
          <a:xfrm>
            <a:off x="1401386" y="3526835"/>
            <a:ext cx="3812262" cy="646331"/>
          </a:xfrm>
          <a:prstGeom prst="rect">
            <a:avLst/>
          </a:prstGeom>
          <a:noFill/>
        </p:spPr>
        <p:txBody>
          <a:bodyPr wrap="none" rtlCol="0">
            <a:spAutoFit/>
          </a:bodyPr>
          <a:lstStyle/>
          <a:p>
            <a:r>
              <a:rPr lang="tr-TR" sz="3600" dirty="0">
                <a:solidFill>
                  <a:schemeClr val="bg1"/>
                </a:solidFill>
              </a:rPr>
              <a:t>Class Code: rz2tuce</a:t>
            </a:r>
          </a:p>
        </p:txBody>
      </p:sp>
    </p:spTree>
    <p:extLst>
      <p:ext uri="{BB962C8B-B14F-4D97-AF65-F5344CB8AC3E}">
        <p14:creationId xmlns:p14="http://schemas.microsoft.com/office/powerpoint/2010/main" val="57301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1999-40DC-6642-96B5-A747031E0546}"/>
              </a:ext>
            </a:extLst>
          </p:cNvPr>
          <p:cNvSpPr>
            <a:spLocks noGrp="1"/>
          </p:cNvSpPr>
          <p:nvPr>
            <p:ph type="title"/>
          </p:nvPr>
        </p:nvSpPr>
        <p:spPr>
          <a:xfrm>
            <a:off x="605223" y="365126"/>
            <a:ext cx="9464040" cy="915035"/>
          </a:xfrm>
        </p:spPr>
        <p:txBody>
          <a:bodyPr/>
          <a:lstStyle/>
          <a:p>
            <a:r>
              <a:rPr lang="tr-TR" sz="4320" b="1" dirty="0">
                <a:solidFill>
                  <a:srgbClr val="C00000"/>
                </a:solidFill>
                <a:effectLst>
                  <a:outerShdw blurRad="50800" dist="38100" dir="2700000" algn="tl" rotWithShape="0">
                    <a:prstClr val="black">
                      <a:alpha val="40000"/>
                    </a:prstClr>
                  </a:outerShdw>
                </a:effectLst>
              </a:rPr>
              <a:t>Merkezi Eğilim Ölçüleri</a:t>
            </a:r>
            <a:endParaRPr lang="tr-TR" b="1" dirty="0"/>
          </a:p>
        </p:txBody>
      </p:sp>
      <p:sp>
        <p:nvSpPr>
          <p:cNvPr id="3" name="Content Placeholder 2">
            <a:extLst>
              <a:ext uri="{FF2B5EF4-FFF2-40B4-BE49-F238E27FC236}">
                <a16:creationId xmlns:a16="http://schemas.microsoft.com/office/drawing/2014/main" id="{0030DE20-8A29-1F45-9AC6-D26C5B3F0F68}"/>
              </a:ext>
            </a:extLst>
          </p:cNvPr>
          <p:cNvSpPr>
            <a:spLocks noGrp="1"/>
          </p:cNvSpPr>
          <p:nvPr>
            <p:ph idx="1"/>
          </p:nvPr>
        </p:nvSpPr>
        <p:spPr>
          <a:xfrm>
            <a:off x="554477" y="1172095"/>
            <a:ext cx="11108987" cy="5530262"/>
          </a:xfrm>
        </p:spPr>
        <p:txBody>
          <a:bodyPr>
            <a:normAutofit fontScale="77500" lnSpcReduction="20000"/>
          </a:bodyPr>
          <a:lstStyle/>
          <a:p>
            <a:pPr marL="0" indent="0">
              <a:lnSpc>
                <a:spcPct val="120000"/>
              </a:lnSpc>
              <a:spcBef>
                <a:spcPts val="0"/>
              </a:spcBef>
              <a:buNone/>
            </a:pPr>
            <a:r>
              <a:rPr lang="tr-TR" b="1" dirty="0">
                <a:solidFill>
                  <a:schemeClr val="accent1"/>
                </a:solidFill>
              </a:rPr>
              <a:t>ORTANCA (MEDYAN)</a:t>
            </a:r>
          </a:p>
          <a:p>
            <a:pPr marL="411480" lvl="2">
              <a:lnSpc>
                <a:spcPct val="120000"/>
              </a:lnSpc>
              <a:spcBef>
                <a:spcPts val="0"/>
              </a:spcBef>
            </a:pPr>
            <a:r>
              <a:rPr lang="tr-TR" dirty="0"/>
              <a:t>Normal dağılıma uymayan veriler için kullanılır. </a:t>
            </a:r>
          </a:p>
          <a:p>
            <a:pPr marL="411480" lvl="2">
              <a:lnSpc>
                <a:spcPct val="120000"/>
              </a:lnSpc>
              <a:spcBef>
                <a:spcPts val="0"/>
              </a:spcBef>
            </a:pPr>
            <a:r>
              <a:rPr lang="tr-TR" dirty="0"/>
              <a:t>Ortanca bir dağılımı ikiye bölen skordur.</a:t>
            </a:r>
          </a:p>
          <a:p>
            <a:pPr marL="411480" lvl="2">
              <a:lnSpc>
                <a:spcPct val="120000"/>
              </a:lnSpc>
              <a:spcBef>
                <a:spcPts val="0"/>
              </a:spcBef>
            </a:pPr>
            <a:r>
              <a:rPr lang="tr-TR" dirty="0"/>
              <a:t>Medyan dağılımdaki aşırı değerlerden etkilenmez.</a:t>
            </a:r>
          </a:p>
          <a:p>
            <a:pPr marL="0" lvl="1">
              <a:lnSpc>
                <a:spcPct val="120000"/>
              </a:lnSpc>
              <a:spcBef>
                <a:spcPts val="0"/>
              </a:spcBef>
            </a:pPr>
            <a:endParaRPr lang="tr-TR" dirty="0"/>
          </a:p>
          <a:p>
            <a:pPr marL="0" lvl="1" indent="0">
              <a:lnSpc>
                <a:spcPct val="120000"/>
              </a:lnSpc>
              <a:spcBef>
                <a:spcPts val="0"/>
              </a:spcBef>
              <a:buNone/>
            </a:pPr>
            <a:r>
              <a:rPr lang="tr-TR" dirty="0"/>
              <a:t>Örnek: Bir kurumdaki maaş ortalaması için medyan değeri kullanılır. </a:t>
            </a:r>
          </a:p>
          <a:p>
            <a:pPr marL="0" indent="0">
              <a:lnSpc>
                <a:spcPct val="120000"/>
              </a:lnSpc>
              <a:spcBef>
                <a:spcPts val="0"/>
              </a:spcBef>
              <a:buNone/>
            </a:pPr>
            <a:r>
              <a:rPr lang="tr-TR" dirty="0">
                <a:solidFill>
                  <a:srgbClr val="C00000"/>
                </a:solidFill>
              </a:rPr>
              <a:t>Hesaplama</a:t>
            </a:r>
          </a:p>
          <a:p>
            <a:pPr marL="0" indent="0">
              <a:lnSpc>
                <a:spcPct val="120000"/>
              </a:lnSpc>
              <a:spcBef>
                <a:spcPts val="0"/>
              </a:spcBef>
              <a:buNone/>
            </a:pPr>
            <a:r>
              <a:rPr lang="tr-TR" dirty="0"/>
              <a:t>1. En düşükten en yükseğe olan değişkenleri sıralayın.</a:t>
            </a:r>
            <a:endParaRPr lang="en-US" dirty="0"/>
          </a:p>
          <a:p>
            <a:pPr marL="0" indent="0">
              <a:lnSpc>
                <a:spcPct val="120000"/>
              </a:lnSpc>
              <a:spcBef>
                <a:spcPts val="0"/>
              </a:spcBef>
              <a:buNone/>
            </a:pPr>
            <a:r>
              <a:rPr lang="tr-TR" dirty="0"/>
              <a:t>2. Örneklem büyüklüğü tek ise, ortanca en büyük değerdir. Örneğin, aşağıdaki veri setinde: 6, 8, 5, 101, 9, en düşükten en yükseğe aşağıdaki şekilde sıralayın: </a:t>
            </a:r>
            <a:r>
              <a:rPr lang="tr-TR" u="sng" dirty="0"/>
              <a:t>5 6</a:t>
            </a:r>
            <a:r>
              <a:rPr lang="tr-TR" dirty="0"/>
              <a:t> </a:t>
            </a:r>
            <a:r>
              <a:rPr lang="tr-TR" b="1" dirty="0"/>
              <a:t>8</a:t>
            </a:r>
            <a:r>
              <a:rPr lang="tr-TR" dirty="0"/>
              <a:t> </a:t>
            </a:r>
            <a:r>
              <a:rPr lang="tr-TR" u="sng" dirty="0"/>
              <a:t>9 101</a:t>
            </a:r>
            <a:r>
              <a:rPr lang="tr-TR" dirty="0"/>
              <a:t>. Bu durumda ortanca 8'dir, örnekteki en merkezi değer 8'dir.</a:t>
            </a:r>
            <a:endParaRPr lang="en-US" dirty="0"/>
          </a:p>
          <a:p>
            <a:pPr marL="0" indent="0">
              <a:lnSpc>
                <a:spcPct val="120000"/>
              </a:lnSpc>
              <a:spcBef>
                <a:spcPts val="0"/>
              </a:spcBef>
              <a:buNone/>
            </a:pPr>
            <a:r>
              <a:rPr lang="tr-TR" dirty="0"/>
              <a:t>3. Örnek büyüklüğü eşitse, medyan en ortadaki iki değerin ortalamasıdır (</a:t>
            </a:r>
            <a:r>
              <a:rPr lang="tr-TR" dirty="0" err="1"/>
              <a:t>n’inci</a:t>
            </a:r>
            <a:r>
              <a:rPr lang="tr-TR" dirty="0"/>
              <a:t> ve </a:t>
            </a:r>
            <a:r>
              <a:rPr lang="tr-TR" dirty="0" err="1"/>
              <a:t>n'inci</a:t>
            </a:r>
            <a:r>
              <a:rPr lang="tr-TR" dirty="0"/>
              <a:t> + 1). </a:t>
            </a:r>
          </a:p>
          <a:p>
            <a:pPr marL="0" indent="0">
              <a:lnSpc>
                <a:spcPct val="120000"/>
              </a:lnSpc>
              <a:spcBef>
                <a:spcPts val="0"/>
              </a:spcBef>
              <a:buNone/>
            </a:pPr>
            <a:r>
              <a:rPr lang="tr-TR" dirty="0"/>
              <a:t>Örneğin, aşağıdaki veri kümesi için:</a:t>
            </a:r>
            <a:endParaRPr lang="en-US" dirty="0"/>
          </a:p>
          <a:p>
            <a:pPr marL="0" indent="0">
              <a:lnSpc>
                <a:spcPct val="120000"/>
              </a:lnSpc>
              <a:spcBef>
                <a:spcPts val="0"/>
              </a:spcBef>
              <a:buNone/>
            </a:pPr>
            <a:r>
              <a:rPr lang="tr-TR" dirty="0"/>
              <a:t>1, 3, 90, 2, 10, 26, 44, 73, en düşükten en yükseğe şu şekilde sıralayın: </a:t>
            </a:r>
            <a:r>
              <a:rPr lang="tr-TR" u="sng" dirty="0"/>
              <a:t>1 2 3</a:t>
            </a:r>
            <a:r>
              <a:rPr lang="tr-TR" dirty="0"/>
              <a:t> </a:t>
            </a:r>
            <a:r>
              <a:rPr lang="tr-TR" b="1" dirty="0"/>
              <a:t>10 26</a:t>
            </a:r>
            <a:r>
              <a:rPr lang="tr-TR" dirty="0"/>
              <a:t> </a:t>
            </a:r>
            <a:r>
              <a:rPr lang="tr-TR" u="sng" dirty="0"/>
              <a:t>44 73 90</a:t>
            </a:r>
            <a:r>
              <a:rPr lang="tr-TR" dirty="0"/>
              <a:t>.</a:t>
            </a:r>
            <a:endParaRPr lang="en-US" dirty="0"/>
          </a:p>
          <a:p>
            <a:pPr marL="0" indent="0">
              <a:lnSpc>
                <a:spcPct val="120000"/>
              </a:lnSpc>
              <a:spcBef>
                <a:spcPts val="0"/>
              </a:spcBef>
              <a:buNone/>
            </a:pPr>
            <a:r>
              <a:rPr lang="tr-TR" dirty="0"/>
              <a:t>Ortanca, en merkezi iki değerin ortalamasıdır, bu nedenle: (10 + 26) = 18.</a:t>
            </a:r>
            <a:endParaRPr lang="en-US" dirty="0"/>
          </a:p>
          <a:p>
            <a:pPr marL="0" indent="0">
              <a:buNone/>
            </a:pPr>
            <a:endParaRPr lang="tr-TR" dirty="0"/>
          </a:p>
        </p:txBody>
      </p:sp>
    </p:spTree>
    <p:extLst>
      <p:ext uri="{BB962C8B-B14F-4D97-AF65-F5344CB8AC3E}">
        <p14:creationId xmlns:p14="http://schemas.microsoft.com/office/powerpoint/2010/main" val="339774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1999-40DC-6642-96B5-A747031E0546}"/>
              </a:ext>
            </a:extLst>
          </p:cNvPr>
          <p:cNvSpPr>
            <a:spLocks noGrp="1"/>
          </p:cNvSpPr>
          <p:nvPr>
            <p:ph type="title"/>
          </p:nvPr>
        </p:nvSpPr>
        <p:spPr>
          <a:xfrm>
            <a:off x="1363980" y="365126"/>
            <a:ext cx="9464040" cy="915035"/>
          </a:xfrm>
        </p:spPr>
        <p:txBody>
          <a:bodyPr/>
          <a:lstStyle/>
          <a:p>
            <a:r>
              <a:rPr lang="tr-TR" sz="4320" b="1" dirty="0">
                <a:solidFill>
                  <a:srgbClr val="C00000"/>
                </a:solidFill>
                <a:effectLst>
                  <a:outerShdw blurRad="50800" dist="38100" dir="2700000" algn="tl" rotWithShape="0">
                    <a:prstClr val="black">
                      <a:alpha val="40000"/>
                    </a:prstClr>
                  </a:outerShdw>
                </a:effectLst>
              </a:rPr>
              <a:t>Merkezi Eğilim Ölçüleri</a:t>
            </a:r>
            <a:endParaRPr lang="tr-TR" b="1" dirty="0"/>
          </a:p>
        </p:txBody>
      </p:sp>
      <p:sp>
        <p:nvSpPr>
          <p:cNvPr id="3" name="Content Placeholder 2">
            <a:extLst>
              <a:ext uri="{FF2B5EF4-FFF2-40B4-BE49-F238E27FC236}">
                <a16:creationId xmlns:a16="http://schemas.microsoft.com/office/drawing/2014/main" id="{0030DE20-8A29-1F45-9AC6-D26C5B3F0F68}"/>
              </a:ext>
            </a:extLst>
          </p:cNvPr>
          <p:cNvSpPr>
            <a:spLocks noGrp="1"/>
          </p:cNvSpPr>
          <p:nvPr>
            <p:ph idx="1"/>
          </p:nvPr>
        </p:nvSpPr>
        <p:spPr>
          <a:xfrm>
            <a:off x="1016923" y="1172095"/>
            <a:ext cx="10316095" cy="5286894"/>
          </a:xfrm>
        </p:spPr>
        <p:txBody>
          <a:bodyPr>
            <a:normAutofit/>
          </a:bodyPr>
          <a:lstStyle/>
          <a:p>
            <a:pPr marL="0" indent="0">
              <a:lnSpc>
                <a:spcPct val="120000"/>
              </a:lnSpc>
              <a:spcBef>
                <a:spcPts val="0"/>
              </a:spcBef>
              <a:buNone/>
            </a:pPr>
            <a:r>
              <a:rPr lang="tr-TR" b="1" dirty="0">
                <a:solidFill>
                  <a:schemeClr val="accent1"/>
                </a:solidFill>
              </a:rPr>
              <a:t>ORTANCA (MEDYAN)</a:t>
            </a:r>
          </a:p>
          <a:p>
            <a:pPr marL="0" indent="0">
              <a:buNone/>
            </a:pPr>
            <a:r>
              <a:rPr lang="tr-TR" dirty="0"/>
              <a:t>Örnek: Medyanı aşağıdaki iki sayı grubu için hesaplayın.</a:t>
            </a:r>
          </a:p>
          <a:p>
            <a:pPr marL="0" indent="0">
              <a:buNone/>
            </a:pPr>
            <a:endParaRPr lang="tr-TR" dirty="0"/>
          </a:p>
          <a:p>
            <a:pPr marL="0" indent="0">
              <a:buNone/>
            </a:pPr>
            <a:r>
              <a:rPr lang="tr-TR" dirty="0"/>
              <a:t>1) 30 90 80 150 5 0 160. İlk iş, verileri sıralamaktır: </a:t>
            </a:r>
            <a:r>
              <a:rPr lang="tr-TR" u="sng" dirty="0"/>
              <a:t>0 5 30</a:t>
            </a:r>
            <a:r>
              <a:rPr lang="tr-TR" dirty="0"/>
              <a:t> </a:t>
            </a:r>
            <a:r>
              <a:rPr lang="tr-TR" b="1" dirty="0"/>
              <a:t>80</a:t>
            </a:r>
            <a:r>
              <a:rPr lang="tr-TR" dirty="0"/>
              <a:t> </a:t>
            </a:r>
            <a:r>
              <a:rPr lang="tr-TR" u="sng" dirty="0"/>
              <a:t>90 150 160</a:t>
            </a:r>
            <a:r>
              <a:rPr lang="tr-TR" dirty="0"/>
              <a:t>. Ortanca en büyük değerdir: 80 </a:t>
            </a:r>
            <a:r>
              <a:rPr lang="tr-TR" dirty="0" err="1"/>
              <a:t>dir</a:t>
            </a:r>
            <a:r>
              <a:rPr lang="tr-TR" dirty="0"/>
              <a:t>.</a:t>
            </a:r>
          </a:p>
          <a:p>
            <a:pPr marL="0" indent="0">
              <a:buNone/>
            </a:pPr>
            <a:endParaRPr lang="en-US" dirty="0"/>
          </a:p>
          <a:p>
            <a:pPr marL="0" indent="0">
              <a:buNone/>
            </a:pPr>
            <a:r>
              <a:rPr lang="en-US" dirty="0"/>
              <a:t>2) </a:t>
            </a:r>
            <a:r>
              <a:rPr lang="tr-TR" dirty="0"/>
              <a:t>47 83 97 200 5 6. İlk iş, verileri sıralamaktır: </a:t>
            </a:r>
            <a:r>
              <a:rPr lang="tr-TR" u="sng" dirty="0"/>
              <a:t>5 6</a:t>
            </a:r>
            <a:r>
              <a:rPr lang="tr-TR" dirty="0"/>
              <a:t> </a:t>
            </a:r>
            <a:r>
              <a:rPr lang="tr-TR" b="1" dirty="0"/>
              <a:t>47 83</a:t>
            </a:r>
            <a:r>
              <a:rPr lang="tr-TR" dirty="0"/>
              <a:t> </a:t>
            </a:r>
            <a:r>
              <a:rPr lang="tr-TR" u="sng" dirty="0"/>
              <a:t>97 200</a:t>
            </a:r>
            <a:r>
              <a:rPr lang="tr-TR" dirty="0"/>
              <a:t>.</a:t>
            </a:r>
            <a:endParaRPr lang="en-US" dirty="0"/>
          </a:p>
          <a:p>
            <a:pPr marL="0" indent="0">
              <a:buNone/>
            </a:pPr>
            <a:r>
              <a:rPr lang="tr-TR" dirty="0"/>
              <a:t>Ortanca, en merkezi iki gözlemin ortalamasıdır: Buna göre (47 + 83) / 2 = 65 olur.</a:t>
            </a:r>
            <a:endParaRPr lang="en-US" dirty="0"/>
          </a:p>
          <a:p>
            <a:pPr marL="0" indent="0">
              <a:buNone/>
            </a:pPr>
            <a:endParaRPr lang="tr-TR" dirty="0"/>
          </a:p>
        </p:txBody>
      </p:sp>
    </p:spTree>
    <p:extLst>
      <p:ext uri="{BB962C8B-B14F-4D97-AF65-F5344CB8AC3E}">
        <p14:creationId xmlns:p14="http://schemas.microsoft.com/office/powerpoint/2010/main" val="3586643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1999-40DC-6642-96B5-A747031E0546}"/>
              </a:ext>
            </a:extLst>
          </p:cNvPr>
          <p:cNvSpPr>
            <a:spLocks noGrp="1"/>
          </p:cNvSpPr>
          <p:nvPr>
            <p:ph type="title"/>
          </p:nvPr>
        </p:nvSpPr>
        <p:spPr>
          <a:xfrm>
            <a:off x="1363980" y="154855"/>
            <a:ext cx="9464040" cy="915035"/>
          </a:xfrm>
        </p:spPr>
        <p:txBody>
          <a:bodyPr/>
          <a:lstStyle/>
          <a:p>
            <a:r>
              <a:rPr lang="tr-TR" sz="4320" b="1" dirty="0">
                <a:solidFill>
                  <a:srgbClr val="C00000"/>
                </a:solidFill>
                <a:effectLst>
                  <a:outerShdw blurRad="50800" dist="38100" dir="2700000" algn="tl" rotWithShape="0">
                    <a:prstClr val="black">
                      <a:alpha val="40000"/>
                    </a:prstClr>
                  </a:outerShdw>
                </a:effectLst>
              </a:rPr>
              <a:t>Merkezi Eğilim Ölçüleri</a:t>
            </a:r>
            <a:endParaRPr lang="tr-TR" b="1" dirty="0"/>
          </a:p>
        </p:txBody>
      </p:sp>
      <p:sp>
        <p:nvSpPr>
          <p:cNvPr id="3" name="Content Placeholder 2">
            <a:extLst>
              <a:ext uri="{FF2B5EF4-FFF2-40B4-BE49-F238E27FC236}">
                <a16:creationId xmlns:a16="http://schemas.microsoft.com/office/drawing/2014/main" id="{0030DE20-8A29-1F45-9AC6-D26C5B3F0F68}"/>
              </a:ext>
            </a:extLst>
          </p:cNvPr>
          <p:cNvSpPr>
            <a:spLocks noGrp="1"/>
          </p:cNvSpPr>
          <p:nvPr>
            <p:ph idx="1"/>
          </p:nvPr>
        </p:nvSpPr>
        <p:spPr>
          <a:xfrm>
            <a:off x="525294" y="943583"/>
            <a:ext cx="11177079" cy="5515406"/>
          </a:xfrm>
        </p:spPr>
        <p:txBody>
          <a:bodyPr>
            <a:normAutofit/>
          </a:bodyPr>
          <a:lstStyle/>
          <a:p>
            <a:pPr marL="0" indent="0">
              <a:lnSpc>
                <a:spcPct val="120000"/>
              </a:lnSpc>
              <a:spcBef>
                <a:spcPts val="0"/>
              </a:spcBef>
              <a:buNone/>
            </a:pPr>
            <a:r>
              <a:rPr lang="tr-TR" b="1" dirty="0">
                <a:solidFill>
                  <a:schemeClr val="accent1"/>
                </a:solidFill>
              </a:rPr>
              <a:t>TEPE DEĞERİ (MOD)</a:t>
            </a:r>
          </a:p>
          <a:p>
            <a:pPr marL="0" indent="0">
              <a:lnSpc>
                <a:spcPct val="120000"/>
              </a:lnSpc>
              <a:spcBef>
                <a:spcPts val="0"/>
              </a:spcBef>
              <a:buNone/>
            </a:pPr>
            <a:r>
              <a:rPr lang="tr-TR" dirty="0"/>
              <a:t>Bir örnek veya popülasyonda en çok rastlanılan değere, yani en büyük frekansa sahip değere «tepe değeri (</a:t>
            </a:r>
            <a:r>
              <a:rPr lang="tr-TR" dirty="0" err="1"/>
              <a:t>mod</a:t>
            </a:r>
            <a:r>
              <a:rPr lang="tr-TR" dirty="0"/>
              <a:t>)» denir. </a:t>
            </a:r>
          </a:p>
          <a:p>
            <a:pPr marL="0" indent="0">
              <a:lnSpc>
                <a:spcPct val="120000"/>
              </a:lnSpc>
              <a:spcBef>
                <a:spcPts val="0"/>
              </a:spcBef>
              <a:buNone/>
            </a:pPr>
            <a:r>
              <a:rPr lang="tr-TR" dirty="0"/>
              <a:t>Örnek: Bir merada bir cinse ait üç farklı tür bulunmuştur. Ortalama olarak hangi türe rastlanılmıştır? </a:t>
            </a:r>
          </a:p>
          <a:p>
            <a:pPr marL="0" indent="0">
              <a:lnSpc>
                <a:spcPct val="120000"/>
              </a:lnSpc>
              <a:spcBef>
                <a:spcPts val="0"/>
              </a:spcBef>
              <a:buNone/>
            </a:pPr>
            <a:r>
              <a:rPr lang="tr-TR" dirty="0"/>
              <a:t> </a:t>
            </a:r>
          </a:p>
          <a:p>
            <a:pPr marL="0" indent="0">
              <a:buNone/>
            </a:pPr>
            <a:endParaRPr lang="tr-TR" dirty="0"/>
          </a:p>
        </p:txBody>
      </p:sp>
      <p:graphicFrame>
        <p:nvGraphicFramePr>
          <p:cNvPr id="4" name="Table 3">
            <a:extLst>
              <a:ext uri="{FF2B5EF4-FFF2-40B4-BE49-F238E27FC236}">
                <a16:creationId xmlns:a16="http://schemas.microsoft.com/office/drawing/2014/main" id="{4969DE7D-0D8B-FE4C-A679-F00D5B93DC48}"/>
              </a:ext>
            </a:extLst>
          </p:cNvPr>
          <p:cNvGraphicFramePr>
            <a:graphicFrameLocks noGrp="1"/>
          </p:cNvGraphicFramePr>
          <p:nvPr>
            <p:extLst>
              <p:ext uri="{D42A27DB-BD31-4B8C-83A1-F6EECF244321}">
                <p14:modId xmlns:p14="http://schemas.microsoft.com/office/powerpoint/2010/main" val="1746208757"/>
              </p:ext>
            </p:extLst>
          </p:nvPr>
        </p:nvGraphicFramePr>
        <p:xfrm>
          <a:off x="1585644" y="4050958"/>
          <a:ext cx="8812527" cy="2307819"/>
        </p:xfrm>
        <a:graphic>
          <a:graphicData uri="http://schemas.openxmlformats.org/drawingml/2006/table">
            <a:tbl>
              <a:tblPr>
                <a:tableStyleId>{16D9F66E-5EB9-4882-86FB-DCBF35E3C3E4}</a:tableStyleId>
              </a:tblPr>
              <a:tblGrid>
                <a:gridCol w="2317433">
                  <a:extLst>
                    <a:ext uri="{9D8B030D-6E8A-4147-A177-3AD203B41FA5}">
                      <a16:colId xmlns:a16="http://schemas.microsoft.com/office/drawing/2014/main" val="2138610203"/>
                    </a:ext>
                  </a:extLst>
                </a:gridCol>
                <a:gridCol w="811869">
                  <a:extLst>
                    <a:ext uri="{9D8B030D-6E8A-4147-A177-3AD203B41FA5}">
                      <a16:colId xmlns:a16="http://schemas.microsoft.com/office/drawing/2014/main" val="4050078325"/>
                    </a:ext>
                  </a:extLst>
                </a:gridCol>
                <a:gridCol w="1444725">
                  <a:extLst>
                    <a:ext uri="{9D8B030D-6E8A-4147-A177-3AD203B41FA5}">
                      <a16:colId xmlns:a16="http://schemas.microsoft.com/office/drawing/2014/main" val="3656283529"/>
                    </a:ext>
                  </a:extLst>
                </a:gridCol>
                <a:gridCol w="1217255">
                  <a:extLst>
                    <a:ext uri="{9D8B030D-6E8A-4147-A177-3AD203B41FA5}">
                      <a16:colId xmlns:a16="http://schemas.microsoft.com/office/drawing/2014/main" val="3221794344"/>
                    </a:ext>
                  </a:extLst>
                </a:gridCol>
                <a:gridCol w="1593816">
                  <a:extLst>
                    <a:ext uri="{9D8B030D-6E8A-4147-A177-3AD203B41FA5}">
                      <a16:colId xmlns:a16="http://schemas.microsoft.com/office/drawing/2014/main" val="2165597565"/>
                    </a:ext>
                  </a:extLst>
                </a:gridCol>
                <a:gridCol w="1427429">
                  <a:extLst>
                    <a:ext uri="{9D8B030D-6E8A-4147-A177-3AD203B41FA5}">
                      <a16:colId xmlns:a16="http://schemas.microsoft.com/office/drawing/2014/main" val="1114610407"/>
                    </a:ext>
                  </a:extLst>
                </a:gridCol>
              </a:tblGrid>
              <a:tr h="1316736">
                <a:tc>
                  <a:txBody>
                    <a:bodyPr/>
                    <a:lstStyle/>
                    <a:p>
                      <a:r>
                        <a:rPr lang="en-US" sz="2000" dirty="0">
                          <a:effectLst/>
                        </a:rPr>
                        <a:t/>
                      </a:r>
                      <a:br>
                        <a:rPr lang="en-US" sz="2000" dirty="0">
                          <a:effectLst/>
                        </a:rPr>
                      </a:br>
                      <a:endParaRPr lang="en-US" sz="2000" dirty="0">
                        <a:effectLst/>
                      </a:endParaRPr>
                    </a:p>
                    <a:p>
                      <a:r>
                        <a:rPr lang="tr-TR" sz="2000" dirty="0">
                          <a:effectLst/>
                        </a:rPr>
                        <a:t>Tür</a:t>
                      </a:r>
                      <a:endParaRPr lang="en-US" sz="2000" dirty="0">
                        <a:effectLst/>
                        <a:latin typeface="Times New Roman" panose="02020603050405020304" pitchFamily="18" charset="0"/>
                      </a:endParaRPr>
                    </a:p>
                  </a:txBody>
                  <a:tcPr marL="57150" marR="57150" marT="0" marB="0"/>
                </a:tc>
                <a:tc>
                  <a:txBody>
                    <a:bodyPr/>
                    <a:lstStyle/>
                    <a:p>
                      <a:r>
                        <a:rPr lang="en-US" sz="2000" dirty="0">
                          <a:effectLst/>
                        </a:rPr>
                        <a:t/>
                      </a:r>
                      <a:br>
                        <a:rPr lang="en-US" sz="2000" dirty="0">
                          <a:effectLst/>
                        </a:rPr>
                      </a:br>
                      <a:endParaRPr lang="en-US" sz="2000" dirty="0">
                        <a:effectLst/>
                      </a:endParaRPr>
                    </a:p>
                    <a:p>
                      <a:r>
                        <a:rPr lang="en-US" sz="2000" dirty="0">
                          <a:effectLst/>
                        </a:rPr>
                        <a:t>Code</a:t>
                      </a:r>
                      <a:endParaRPr lang="en-US" sz="2000" dirty="0">
                        <a:effectLst/>
                        <a:latin typeface="Times New Roman" panose="02020603050405020304" pitchFamily="18" charset="0"/>
                      </a:endParaRPr>
                    </a:p>
                  </a:txBody>
                  <a:tcPr marL="57150" marR="57150" marT="0" marB="0"/>
                </a:tc>
                <a:tc>
                  <a:txBody>
                    <a:bodyPr/>
                    <a:lstStyle/>
                    <a:p>
                      <a:r>
                        <a:rPr lang="en-US" sz="2000" dirty="0">
                          <a:effectLst/>
                        </a:rPr>
                        <a:t/>
                      </a:r>
                      <a:br>
                        <a:rPr lang="en-US" sz="2000" dirty="0">
                          <a:effectLst/>
                        </a:rPr>
                      </a:br>
                      <a:endParaRPr lang="en-US" sz="2000" dirty="0">
                        <a:effectLst/>
                      </a:endParaRPr>
                    </a:p>
                    <a:p>
                      <a:r>
                        <a:rPr lang="en-US" sz="2000" dirty="0" err="1">
                          <a:effectLst/>
                        </a:rPr>
                        <a:t>Fre</a:t>
                      </a:r>
                      <a:r>
                        <a:rPr lang="tr-TR" sz="2000" dirty="0">
                          <a:effectLst/>
                        </a:rPr>
                        <a:t>kans</a:t>
                      </a:r>
                      <a:endParaRPr lang="en-US" sz="2000" dirty="0">
                        <a:effectLst/>
                        <a:latin typeface="Times New Roman" panose="02020603050405020304" pitchFamily="18" charset="0"/>
                      </a:endParaRPr>
                    </a:p>
                  </a:txBody>
                  <a:tcPr marL="57150" marR="57150" marT="0" marB="0"/>
                </a:tc>
                <a:tc>
                  <a:txBody>
                    <a:bodyPr/>
                    <a:lstStyle/>
                    <a:p>
                      <a:endParaRPr lang="tr-TR" sz="2000" dirty="0">
                        <a:effectLst/>
                      </a:endParaRPr>
                    </a:p>
                    <a:p>
                      <a:r>
                        <a:rPr lang="tr-TR" sz="2000" dirty="0">
                          <a:effectLst/>
                        </a:rPr>
                        <a:t>Yüzde</a:t>
                      </a:r>
                      <a:r>
                        <a:rPr lang="en-US" sz="2000" dirty="0">
                          <a:effectLst/>
                        </a:rPr>
                        <a:t/>
                      </a:r>
                      <a:br>
                        <a:rPr lang="en-US" sz="2000" dirty="0">
                          <a:effectLst/>
                        </a:rPr>
                      </a:br>
                      <a:r>
                        <a:rPr lang="tr-TR" sz="2000" dirty="0">
                          <a:effectLst/>
                        </a:rPr>
                        <a:t>(</a:t>
                      </a:r>
                      <a:r>
                        <a:rPr lang="tr-TR" sz="2000" dirty="0">
                          <a:effectLst/>
                          <a:latin typeface="+mn-lt"/>
                        </a:rPr>
                        <a:t>%)</a:t>
                      </a:r>
                      <a:endParaRPr lang="en-US" sz="2000" dirty="0">
                        <a:effectLst/>
                        <a:latin typeface="Times New Roman" panose="02020603050405020304" pitchFamily="18" charset="0"/>
                      </a:endParaRPr>
                    </a:p>
                  </a:txBody>
                  <a:tcPr marL="57150" marR="57150" marT="0" marB="0"/>
                </a:tc>
                <a:tc>
                  <a:txBody>
                    <a:bodyPr/>
                    <a:lstStyle/>
                    <a:p>
                      <a:r>
                        <a:rPr lang="tr-TR" sz="2000" dirty="0">
                          <a:effectLst/>
                        </a:rPr>
                        <a:t>Kümülatif frekans</a:t>
                      </a:r>
                      <a:endParaRPr lang="en-US" sz="2000" dirty="0">
                        <a:effectLst/>
                        <a:latin typeface="Times New Roman" panose="02020603050405020304" pitchFamily="18" charset="0"/>
                      </a:endParaRPr>
                    </a:p>
                  </a:txBody>
                  <a:tcPr marL="57150" marR="57150" marT="0" marB="0"/>
                </a:tc>
                <a:tc>
                  <a:txBody>
                    <a:bodyPr/>
                    <a:lstStyle/>
                    <a:p>
                      <a:r>
                        <a:rPr lang="tr-TR" sz="2000" dirty="0">
                          <a:effectLst/>
                        </a:rPr>
                        <a:t>Kümülatif yüzde (%)</a:t>
                      </a:r>
                      <a:endParaRPr lang="en-US" sz="2000" dirty="0">
                        <a:effectLst/>
                        <a:latin typeface="Times New Roman" panose="02020603050405020304" pitchFamily="18" charset="0"/>
                      </a:endParaRPr>
                    </a:p>
                  </a:txBody>
                  <a:tcPr marL="57150" marR="57150" marT="0" marB="0"/>
                </a:tc>
                <a:extLst>
                  <a:ext uri="{0D108BD9-81ED-4DB2-BD59-A6C34878D82A}">
                    <a16:rowId xmlns:a16="http://schemas.microsoft.com/office/drawing/2014/main" val="1729421994"/>
                  </a:ext>
                </a:extLst>
              </a:tr>
              <a:tr h="332715">
                <a:tc>
                  <a:txBody>
                    <a:bodyPr/>
                    <a:lstStyle/>
                    <a:p>
                      <a:r>
                        <a:rPr lang="tr-TR" sz="2000" dirty="0">
                          <a:effectLst/>
                        </a:rPr>
                        <a:t>Medicago truncatula</a:t>
                      </a:r>
                      <a:endParaRPr lang="en-US" sz="2000" dirty="0">
                        <a:effectLst/>
                        <a:latin typeface="Times New Roman" panose="02020603050405020304" pitchFamily="18" charset="0"/>
                      </a:endParaRPr>
                    </a:p>
                  </a:txBody>
                  <a:tcPr marL="57150" marR="57150" marT="0" marB="0"/>
                </a:tc>
                <a:tc>
                  <a:txBody>
                    <a:bodyPr/>
                    <a:lstStyle/>
                    <a:p>
                      <a:r>
                        <a:rPr lang="en-US" sz="2000">
                          <a:effectLst/>
                        </a:rPr>
                        <a:t>1</a:t>
                      </a:r>
                      <a:endParaRPr lang="en-US" sz="2000">
                        <a:effectLst/>
                        <a:latin typeface="Times New Roman" panose="02020603050405020304" pitchFamily="18" charset="0"/>
                      </a:endParaRPr>
                    </a:p>
                  </a:txBody>
                  <a:tcPr marL="57150" marR="57150" marT="0" marB="0"/>
                </a:tc>
                <a:tc>
                  <a:txBody>
                    <a:bodyPr/>
                    <a:lstStyle/>
                    <a:p>
                      <a:r>
                        <a:rPr lang="en-US" sz="2000" dirty="0">
                          <a:effectLst/>
                        </a:rPr>
                        <a:t>15</a:t>
                      </a:r>
                      <a:endParaRPr lang="en-US" sz="2000" dirty="0">
                        <a:effectLst/>
                        <a:latin typeface="Times New Roman" panose="02020603050405020304" pitchFamily="18" charset="0"/>
                      </a:endParaRPr>
                    </a:p>
                  </a:txBody>
                  <a:tcPr marL="57150" marR="57150" marT="0" marB="0"/>
                </a:tc>
                <a:tc>
                  <a:txBody>
                    <a:bodyPr/>
                    <a:lstStyle/>
                    <a:p>
                      <a:pPr algn="ctr"/>
                      <a:r>
                        <a:rPr lang="en-US" sz="2000">
                          <a:effectLst/>
                        </a:rPr>
                        <a:t>30.00</a:t>
                      </a:r>
                      <a:endParaRPr lang="en-US" sz="2000">
                        <a:effectLst/>
                        <a:latin typeface="Times New Roman" panose="02020603050405020304" pitchFamily="18" charset="0"/>
                      </a:endParaRPr>
                    </a:p>
                  </a:txBody>
                  <a:tcPr marL="57150" marR="57150" marT="0" marB="0"/>
                </a:tc>
                <a:tc>
                  <a:txBody>
                    <a:bodyPr/>
                    <a:lstStyle/>
                    <a:p>
                      <a:r>
                        <a:rPr lang="en-US" sz="2000" dirty="0">
                          <a:effectLst/>
                        </a:rPr>
                        <a:t>15</a:t>
                      </a:r>
                      <a:endParaRPr lang="en-US" sz="2000" dirty="0">
                        <a:effectLst/>
                        <a:latin typeface="Times New Roman" panose="02020603050405020304" pitchFamily="18" charset="0"/>
                      </a:endParaRPr>
                    </a:p>
                  </a:txBody>
                  <a:tcPr marL="57150" marR="57150" marT="0" marB="0"/>
                </a:tc>
                <a:tc>
                  <a:txBody>
                    <a:bodyPr/>
                    <a:lstStyle/>
                    <a:p>
                      <a:pPr algn="r"/>
                      <a:r>
                        <a:rPr lang="en-US" sz="2000" dirty="0">
                          <a:effectLst/>
                        </a:rPr>
                        <a:t>30.00</a:t>
                      </a:r>
                      <a:endParaRPr lang="en-US" sz="2000" dirty="0">
                        <a:effectLst/>
                        <a:latin typeface="Times New Roman" panose="02020603050405020304" pitchFamily="18" charset="0"/>
                      </a:endParaRPr>
                    </a:p>
                  </a:txBody>
                  <a:tcPr marL="57150" marR="57150" marT="0" marB="0"/>
                </a:tc>
                <a:extLst>
                  <a:ext uri="{0D108BD9-81ED-4DB2-BD59-A6C34878D82A}">
                    <a16:rowId xmlns:a16="http://schemas.microsoft.com/office/drawing/2014/main" val="830497828"/>
                  </a:ext>
                </a:extLst>
              </a:tr>
              <a:tr h="329184">
                <a:tc>
                  <a:txBody>
                    <a:bodyPr/>
                    <a:lstStyle/>
                    <a:p>
                      <a:r>
                        <a:rPr lang="tr-TR" sz="2000" dirty="0">
                          <a:effectLst/>
                        </a:rPr>
                        <a:t>Medicago arabica</a:t>
                      </a:r>
                      <a:endParaRPr lang="en-US" sz="2000" dirty="0">
                        <a:effectLst/>
                        <a:latin typeface="Times New Roman" panose="02020603050405020304" pitchFamily="18" charset="0"/>
                      </a:endParaRPr>
                    </a:p>
                  </a:txBody>
                  <a:tcPr marL="57150" marR="57150" marT="0" marB="0"/>
                </a:tc>
                <a:tc>
                  <a:txBody>
                    <a:bodyPr/>
                    <a:lstStyle/>
                    <a:p>
                      <a:r>
                        <a:rPr lang="en-US" sz="2000">
                          <a:effectLst/>
                        </a:rPr>
                        <a:t>2</a:t>
                      </a:r>
                      <a:endParaRPr lang="en-US" sz="2000">
                        <a:effectLst/>
                        <a:latin typeface="Times New Roman" panose="02020603050405020304" pitchFamily="18" charset="0"/>
                      </a:endParaRPr>
                    </a:p>
                  </a:txBody>
                  <a:tcPr marL="57150" marR="57150" marT="0" marB="0"/>
                </a:tc>
                <a:tc>
                  <a:txBody>
                    <a:bodyPr/>
                    <a:lstStyle/>
                    <a:p>
                      <a:r>
                        <a:rPr lang="en-US" sz="2000" dirty="0">
                          <a:effectLst/>
                        </a:rPr>
                        <a:t>30</a:t>
                      </a:r>
                      <a:endParaRPr lang="en-US" sz="2000" dirty="0">
                        <a:effectLst/>
                        <a:latin typeface="Times New Roman" panose="02020603050405020304" pitchFamily="18" charset="0"/>
                      </a:endParaRPr>
                    </a:p>
                  </a:txBody>
                  <a:tcPr marL="57150" marR="57150" marT="0" marB="0">
                    <a:solidFill>
                      <a:schemeClr val="accent2"/>
                    </a:solidFill>
                  </a:tcPr>
                </a:tc>
                <a:tc>
                  <a:txBody>
                    <a:bodyPr/>
                    <a:lstStyle/>
                    <a:p>
                      <a:pPr algn="ctr"/>
                      <a:r>
                        <a:rPr lang="en-US" sz="2000">
                          <a:effectLst/>
                        </a:rPr>
                        <a:t>60.00</a:t>
                      </a:r>
                      <a:endParaRPr lang="en-US" sz="2000">
                        <a:effectLst/>
                        <a:latin typeface="Times New Roman" panose="02020603050405020304" pitchFamily="18" charset="0"/>
                      </a:endParaRPr>
                    </a:p>
                  </a:txBody>
                  <a:tcPr marL="57150" marR="57150" marT="0" marB="0"/>
                </a:tc>
                <a:tc>
                  <a:txBody>
                    <a:bodyPr/>
                    <a:lstStyle/>
                    <a:p>
                      <a:r>
                        <a:rPr lang="en-US" sz="2000" dirty="0">
                          <a:effectLst/>
                        </a:rPr>
                        <a:t>45</a:t>
                      </a:r>
                      <a:endParaRPr lang="en-US" sz="2000" dirty="0">
                        <a:effectLst/>
                        <a:latin typeface="Times New Roman" panose="02020603050405020304" pitchFamily="18" charset="0"/>
                      </a:endParaRPr>
                    </a:p>
                  </a:txBody>
                  <a:tcPr marL="57150" marR="57150" marT="0" marB="0"/>
                </a:tc>
                <a:tc>
                  <a:txBody>
                    <a:bodyPr/>
                    <a:lstStyle/>
                    <a:p>
                      <a:pPr algn="r"/>
                      <a:r>
                        <a:rPr lang="en-US" sz="2000" dirty="0">
                          <a:effectLst/>
                        </a:rPr>
                        <a:t>90.00</a:t>
                      </a:r>
                      <a:endParaRPr lang="en-US" sz="2000" dirty="0">
                        <a:effectLst/>
                        <a:latin typeface="Times New Roman" panose="02020603050405020304" pitchFamily="18" charset="0"/>
                      </a:endParaRPr>
                    </a:p>
                  </a:txBody>
                  <a:tcPr marL="57150" marR="57150" marT="0" marB="0"/>
                </a:tc>
                <a:extLst>
                  <a:ext uri="{0D108BD9-81ED-4DB2-BD59-A6C34878D82A}">
                    <a16:rowId xmlns:a16="http://schemas.microsoft.com/office/drawing/2014/main" val="136208665"/>
                  </a:ext>
                </a:extLst>
              </a:tr>
              <a:tr h="329184">
                <a:tc>
                  <a:txBody>
                    <a:bodyPr/>
                    <a:lstStyle/>
                    <a:p>
                      <a:r>
                        <a:rPr lang="tr-TR" sz="2000" dirty="0">
                          <a:effectLst/>
                          <a:latin typeface="+mn-lt"/>
                        </a:rPr>
                        <a:t>Medicago</a:t>
                      </a:r>
                      <a:r>
                        <a:rPr lang="tr-TR" sz="2000" baseline="0" dirty="0">
                          <a:effectLst/>
                          <a:latin typeface="+mn-lt"/>
                        </a:rPr>
                        <a:t> scutellata</a:t>
                      </a:r>
                      <a:endParaRPr lang="en-US" sz="2000" dirty="0">
                        <a:effectLst/>
                        <a:latin typeface="Times New Roman" panose="02020603050405020304" pitchFamily="18" charset="0"/>
                      </a:endParaRPr>
                    </a:p>
                  </a:txBody>
                  <a:tcPr marL="57150" marR="57150" marT="0" marB="0"/>
                </a:tc>
                <a:tc>
                  <a:txBody>
                    <a:bodyPr/>
                    <a:lstStyle/>
                    <a:p>
                      <a:r>
                        <a:rPr lang="en-US" sz="2000">
                          <a:effectLst/>
                        </a:rPr>
                        <a:t>3</a:t>
                      </a:r>
                      <a:endParaRPr lang="en-US" sz="2000">
                        <a:effectLst/>
                        <a:latin typeface="Times New Roman" panose="02020603050405020304" pitchFamily="18" charset="0"/>
                      </a:endParaRPr>
                    </a:p>
                  </a:txBody>
                  <a:tcPr marL="57150" marR="57150" marT="0" marB="0"/>
                </a:tc>
                <a:tc>
                  <a:txBody>
                    <a:bodyPr/>
                    <a:lstStyle/>
                    <a:p>
                      <a:r>
                        <a:rPr lang="en-US" sz="2000">
                          <a:effectLst/>
                        </a:rPr>
                        <a:t>5</a:t>
                      </a:r>
                      <a:endParaRPr lang="en-US" sz="2000">
                        <a:effectLst/>
                        <a:latin typeface="Times New Roman" panose="02020603050405020304" pitchFamily="18" charset="0"/>
                      </a:endParaRPr>
                    </a:p>
                  </a:txBody>
                  <a:tcPr marL="57150" marR="57150" marT="0" marB="0"/>
                </a:tc>
                <a:tc>
                  <a:txBody>
                    <a:bodyPr/>
                    <a:lstStyle/>
                    <a:p>
                      <a:pPr algn="ctr"/>
                      <a:r>
                        <a:rPr lang="en-US" sz="2000">
                          <a:effectLst/>
                        </a:rPr>
                        <a:t>10.00</a:t>
                      </a:r>
                      <a:endParaRPr lang="en-US" sz="2000">
                        <a:effectLst/>
                        <a:latin typeface="Times New Roman" panose="02020603050405020304" pitchFamily="18" charset="0"/>
                      </a:endParaRPr>
                    </a:p>
                  </a:txBody>
                  <a:tcPr marL="57150" marR="57150" marT="0" marB="0"/>
                </a:tc>
                <a:tc>
                  <a:txBody>
                    <a:bodyPr/>
                    <a:lstStyle/>
                    <a:p>
                      <a:r>
                        <a:rPr lang="en-US" sz="2000" dirty="0">
                          <a:effectLst/>
                        </a:rPr>
                        <a:t>50</a:t>
                      </a:r>
                      <a:endParaRPr lang="en-US" sz="2000" dirty="0">
                        <a:effectLst/>
                        <a:latin typeface="Times New Roman" panose="02020603050405020304" pitchFamily="18" charset="0"/>
                      </a:endParaRPr>
                    </a:p>
                  </a:txBody>
                  <a:tcPr marL="57150" marR="57150" marT="0" marB="0"/>
                </a:tc>
                <a:tc>
                  <a:txBody>
                    <a:bodyPr/>
                    <a:lstStyle/>
                    <a:p>
                      <a:pPr algn="r"/>
                      <a:r>
                        <a:rPr lang="en-US" sz="2000" dirty="0">
                          <a:effectLst/>
                        </a:rPr>
                        <a:t>100.00</a:t>
                      </a:r>
                      <a:endParaRPr lang="en-US" sz="2000" dirty="0">
                        <a:effectLst/>
                        <a:latin typeface="Times New Roman" panose="02020603050405020304" pitchFamily="18" charset="0"/>
                      </a:endParaRPr>
                    </a:p>
                  </a:txBody>
                  <a:tcPr marL="57150" marR="57150" marT="0" marB="0"/>
                </a:tc>
                <a:extLst>
                  <a:ext uri="{0D108BD9-81ED-4DB2-BD59-A6C34878D82A}">
                    <a16:rowId xmlns:a16="http://schemas.microsoft.com/office/drawing/2014/main" val="2416261181"/>
                  </a:ext>
                </a:extLst>
              </a:tr>
            </a:tbl>
          </a:graphicData>
        </a:graphic>
      </p:graphicFrame>
      <p:sp>
        <p:nvSpPr>
          <p:cNvPr id="5" name="Rectangle 1">
            <a:extLst>
              <a:ext uri="{FF2B5EF4-FFF2-40B4-BE49-F238E27FC236}">
                <a16:creationId xmlns:a16="http://schemas.microsoft.com/office/drawing/2014/main" id="{CB24E6DE-441C-4443-B7FC-41D076B89217}"/>
              </a:ext>
            </a:extLst>
          </p:cNvPr>
          <p:cNvSpPr>
            <a:spLocks noChangeArrowheads="1"/>
          </p:cNvSpPr>
          <p:nvPr/>
        </p:nvSpPr>
        <p:spPr bwMode="auto">
          <a:xfrm>
            <a:off x="1363981" y="3286382"/>
            <a:ext cx="221664"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pPr>
            <a:r>
              <a:rPr lang="en-US" altLang="en-US" sz="360">
                <a:latin typeface="Times New Roman" panose="02020603050405020304" pitchFamily="18" charset="0"/>
              </a:rPr>
              <a:t/>
            </a:r>
            <a:br>
              <a:rPr lang="en-US" altLang="en-US" sz="360">
                <a:latin typeface="Times New Roman" panose="02020603050405020304" pitchFamily="18" charset="0"/>
              </a:rPr>
            </a:br>
            <a:endParaRPr lang="en-US" altLang="en-US" sz="2160">
              <a:latin typeface="Arial" panose="020B0604020202020204" pitchFamily="34" charset="0"/>
            </a:endParaRPr>
          </a:p>
        </p:txBody>
      </p:sp>
      <p:sp>
        <p:nvSpPr>
          <p:cNvPr id="7" name="Rectangle 6">
            <a:extLst>
              <a:ext uri="{FF2B5EF4-FFF2-40B4-BE49-F238E27FC236}">
                <a16:creationId xmlns:a16="http://schemas.microsoft.com/office/drawing/2014/main" id="{88E990D5-FB42-C443-9D73-70E0CA3CE2C4}"/>
              </a:ext>
            </a:extLst>
          </p:cNvPr>
          <p:cNvSpPr/>
          <p:nvPr/>
        </p:nvSpPr>
        <p:spPr>
          <a:xfrm>
            <a:off x="1476958" y="3641187"/>
            <a:ext cx="3694858" cy="387798"/>
          </a:xfrm>
          <a:prstGeom prst="rect">
            <a:avLst/>
          </a:prstGeom>
        </p:spPr>
        <p:txBody>
          <a:bodyPr wrap="none">
            <a:spAutoFit/>
          </a:bodyPr>
          <a:lstStyle/>
          <a:p>
            <a:pPr algn="just"/>
            <a:r>
              <a:rPr lang="tr-TR" sz="1920" dirty="0">
                <a:ea typeface="Calibri" panose="020F0502020204030204" pitchFamily="34" charset="0"/>
              </a:rPr>
              <a:t>Merada gözlemlenen 50 bitki türü.</a:t>
            </a:r>
            <a:endParaRPr lang="en-US" sz="1920" dirty="0">
              <a:ea typeface="Calibri" panose="020F0502020204030204" pitchFamily="34" charset="0"/>
            </a:endParaRPr>
          </a:p>
        </p:txBody>
      </p:sp>
    </p:spTree>
    <p:extLst>
      <p:ext uri="{BB962C8B-B14F-4D97-AF65-F5344CB8AC3E}">
        <p14:creationId xmlns:p14="http://schemas.microsoft.com/office/powerpoint/2010/main" val="422640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1999-40DC-6642-96B5-A747031E0546}"/>
              </a:ext>
            </a:extLst>
          </p:cNvPr>
          <p:cNvSpPr>
            <a:spLocks noGrp="1"/>
          </p:cNvSpPr>
          <p:nvPr>
            <p:ph type="title"/>
          </p:nvPr>
        </p:nvSpPr>
        <p:spPr>
          <a:xfrm>
            <a:off x="1363981" y="257060"/>
            <a:ext cx="9464040" cy="679111"/>
          </a:xfrm>
        </p:spPr>
        <p:txBody>
          <a:bodyPr>
            <a:normAutofit fontScale="90000"/>
          </a:bodyPr>
          <a:lstStyle/>
          <a:p>
            <a:r>
              <a:rPr lang="tr-TR" sz="4320" b="1" dirty="0">
                <a:solidFill>
                  <a:srgbClr val="C00000"/>
                </a:solidFill>
                <a:effectLst>
                  <a:outerShdw blurRad="50800" dist="38100" dir="2700000" algn="tl" rotWithShape="0">
                    <a:prstClr val="black">
                      <a:alpha val="40000"/>
                    </a:prstClr>
                  </a:outerShdw>
                </a:effectLst>
              </a:rPr>
              <a:t>Merkezi Eğilim Ölçüleri</a:t>
            </a:r>
            <a:endParaRPr lang="tr-TR" b="1" dirty="0"/>
          </a:p>
        </p:txBody>
      </p:sp>
      <p:sp>
        <p:nvSpPr>
          <p:cNvPr id="3" name="Content Placeholder 2">
            <a:extLst>
              <a:ext uri="{FF2B5EF4-FFF2-40B4-BE49-F238E27FC236}">
                <a16:creationId xmlns:a16="http://schemas.microsoft.com/office/drawing/2014/main" id="{0030DE20-8A29-1F45-9AC6-D26C5B3F0F68}"/>
              </a:ext>
            </a:extLst>
          </p:cNvPr>
          <p:cNvSpPr>
            <a:spLocks noGrp="1"/>
          </p:cNvSpPr>
          <p:nvPr>
            <p:ph idx="1"/>
          </p:nvPr>
        </p:nvSpPr>
        <p:spPr>
          <a:xfrm>
            <a:off x="500743" y="859971"/>
            <a:ext cx="10832275" cy="5791200"/>
          </a:xfrm>
        </p:spPr>
        <p:txBody>
          <a:bodyPr>
            <a:normAutofit/>
          </a:bodyPr>
          <a:lstStyle/>
          <a:p>
            <a:pPr marL="0" indent="0">
              <a:lnSpc>
                <a:spcPct val="120000"/>
              </a:lnSpc>
              <a:spcBef>
                <a:spcPts val="0"/>
              </a:spcBef>
              <a:buNone/>
            </a:pPr>
            <a:r>
              <a:rPr lang="tr-TR" b="1" dirty="0">
                <a:solidFill>
                  <a:schemeClr val="accent1"/>
                </a:solidFill>
              </a:rPr>
              <a:t>TEPE DEĞERİ (MOD)</a:t>
            </a:r>
          </a:p>
          <a:p>
            <a:pPr marL="0" indent="0">
              <a:lnSpc>
                <a:spcPct val="120000"/>
              </a:lnSpc>
              <a:spcBef>
                <a:spcPts val="0"/>
              </a:spcBef>
              <a:buNone/>
            </a:pPr>
            <a:r>
              <a:rPr lang="tr-TR" dirty="0"/>
              <a:t>Örnek: 100 yetişkin insana ait boy aralıkları aşağıdaki çizelgede verilmiştir. Modal yükseklik aralığı hangisidir?</a:t>
            </a:r>
          </a:p>
          <a:p>
            <a:pPr marL="0" indent="0">
              <a:lnSpc>
                <a:spcPct val="120000"/>
              </a:lnSpc>
              <a:spcBef>
                <a:spcPts val="0"/>
              </a:spcBef>
              <a:buNone/>
            </a:pPr>
            <a:r>
              <a:rPr lang="tr-TR" dirty="0"/>
              <a:t> </a:t>
            </a:r>
          </a:p>
          <a:p>
            <a:pPr marL="0" indent="0">
              <a:lnSpc>
                <a:spcPct val="120000"/>
              </a:lnSpc>
              <a:spcBef>
                <a:spcPts val="0"/>
              </a:spcBef>
              <a:buNone/>
            </a:pPr>
            <a:r>
              <a:rPr lang="tr-TR" dirty="0"/>
              <a:t> </a:t>
            </a:r>
          </a:p>
          <a:p>
            <a:pPr marL="0" indent="0">
              <a:buNone/>
            </a:pPr>
            <a:endParaRPr lang="tr-TR" dirty="0"/>
          </a:p>
        </p:txBody>
      </p:sp>
      <p:sp>
        <p:nvSpPr>
          <p:cNvPr id="5" name="Rectangle 1">
            <a:extLst>
              <a:ext uri="{FF2B5EF4-FFF2-40B4-BE49-F238E27FC236}">
                <a16:creationId xmlns:a16="http://schemas.microsoft.com/office/drawing/2014/main" id="{CB24E6DE-441C-4443-B7FC-41D076B89217}"/>
              </a:ext>
            </a:extLst>
          </p:cNvPr>
          <p:cNvSpPr>
            <a:spLocks noChangeArrowheads="1"/>
          </p:cNvSpPr>
          <p:nvPr/>
        </p:nvSpPr>
        <p:spPr bwMode="auto">
          <a:xfrm>
            <a:off x="1363981" y="3286382"/>
            <a:ext cx="221664"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pPr>
            <a:r>
              <a:rPr lang="en-US" altLang="en-US" sz="360">
                <a:latin typeface="Times New Roman" panose="02020603050405020304" pitchFamily="18" charset="0"/>
              </a:rPr>
              <a:t/>
            </a:r>
            <a:br>
              <a:rPr lang="en-US" altLang="en-US" sz="360">
                <a:latin typeface="Times New Roman" panose="02020603050405020304" pitchFamily="18" charset="0"/>
              </a:rPr>
            </a:br>
            <a:endParaRPr lang="en-US" altLang="en-US" sz="2160">
              <a:latin typeface="Arial" panose="020B0604020202020204" pitchFamily="34" charset="0"/>
            </a:endParaRPr>
          </a:p>
        </p:txBody>
      </p:sp>
      <p:sp>
        <p:nvSpPr>
          <p:cNvPr id="8" name="Rectangle 1">
            <a:extLst>
              <a:ext uri="{FF2B5EF4-FFF2-40B4-BE49-F238E27FC236}">
                <a16:creationId xmlns:a16="http://schemas.microsoft.com/office/drawing/2014/main" id="{485C78EE-29B1-374C-89C0-5F9AF4AD7D1A}"/>
              </a:ext>
            </a:extLst>
          </p:cNvPr>
          <p:cNvSpPr>
            <a:spLocks noChangeArrowheads="1"/>
          </p:cNvSpPr>
          <p:nvPr/>
        </p:nvSpPr>
        <p:spPr bwMode="auto">
          <a:xfrm>
            <a:off x="1363981" y="2811453"/>
            <a:ext cx="221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pPr>
            <a:r>
              <a:rPr lang="en-US" altLang="en-US" sz="120">
                <a:latin typeface="Times New Roman" panose="02020603050405020304" pitchFamily="18" charset="0"/>
              </a:rPr>
              <a:t/>
            </a:r>
            <a:br>
              <a:rPr lang="en-US" altLang="en-US" sz="120">
                <a:latin typeface="Times New Roman" panose="02020603050405020304" pitchFamily="18" charset="0"/>
              </a:rPr>
            </a:br>
            <a:endParaRPr lang="en-US" altLang="en-US" sz="2160">
              <a:latin typeface="Arial" panose="020B0604020202020204" pitchFamily="34" charset="0"/>
            </a:endParaRPr>
          </a:p>
        </p:txBody>
      </p:sp>
      <p:sp>
        <p:nvSpPr>
          <p:cNvPr id="9" name="Rectangle 8">
            <a:extLst>
              <a:ext uri="{FF2B5EF4-FFF2-40B4-BE49-F238E27FC236}">
                <a16:creationId xmlns:a16="http://schemas.microsoft.com/office/drawing/2014/main" id="{967679E6-4CC0-B940-ACC8-7B85087C44B4}"/>
              </a:ext>
            </a:extLst>
          </p:cNvPr>
          <p:cNvSpPr/>
          <p:nvPr/>
        </p:nvSpPr>
        <p:spPr>
          <a:xfrm>
            <a:off x="1169874" y="5964647"/>
            <a:ext cx="9204211" cy="387798"/>
          </a:xfrm>
          <a:prstGeom prst="rect">
            <a:avLst/>
          </a:prstGeom>
        </p:spPr>
        <p:txBody>
          <a:bodyPr wrap="square">
            <a:spAutoFit/>
          </a:bodyPr>
          <a:lstStyle/>
          <a:p>
            <a:pPr algn="just"/>
            <a:r>
              <a:rPr lang="tr-TR" sz="1920" dirty="0">
                <a:ea typeface="Calibri" panose="020F0502020204030204" pitchFamily="34" charset="0"/>
              </a:rPr>
              <a:t>Bu örnekteki </a:t>
            </a:r>
            <a:r>
              <a:rPr lang="tr-TR" sz="1920" dirty="0" err="1">
                <a:ea typeface="Calibri" panose="020F0502020204030204" pitchFamily="34" charset="0"/>
              </a:rPr>
              <a:t>mod</a:t>
            </a:r>
            <a:r>
              <a:rPr lang="tr-TR" sz="1920" dirty="0">
                <a:ea typeface="Calibri" panose="020F0502020204030204" pitchFamily="34" charset="0"/>
              </a:rPr>
              <a:t>, en yüksek frekansa sahip olan 153-162 kategorisidir (39).</a:t>
            </a:r>
            <a:endParaRPr lang="en-US" sz="1920" dirty="0">
              <a:ea typeface="Calibri" panose="020F0502020204030204" pitchFamily="34" charset="0"/>
            </a:endParaRPr>
          </a:p>
        </p:txBody>
      </p:sp>
      <p:graphicFrame>
        <p:nvGraphicFramePr>
          <p:cNvPr id="10" name="Table 9">
            <a:extLst>
              <a:ext uri="{FF2B5EF4-FFF2-40B4-BE49-F238E27FC236}">
                <a16:creationId xmlns:a16="http://schemas.microsoft.com/office/drawing/2014/main" id="{671B2662-264E-FE45-A38E-80168A6C1585}"/>
              </a:ext>
            </a:extLst>
          </p:cNvPr>
          <p:cNvGraphicFramePr>
            <a:graphicFrameLocks noGrp="1"/>
          </p:cNvGraphicFramePr>
          <p:nvPr>
            <p:extLst>
              <p:ext uri="{D42A27DB-BD31-4B8C-83A1-F6EECF244321}">
                <p14:modId xmlns:p14="http://schemas.microsoft.com/office/powerpoint/2010/main" val="552503400"/>
              </p:ext>
            </p:extLst>
          </p:nvPr>
        </p:nvGraphicFramePr>
        <p:xfrm>
          <a:off x="1380385" y="2947127"/>
          <a:ext cx="6028694" cy="2743200"/>
        </p:xfrm>
        <a:graphic>
          <a:graphicData uri="http://schemas.openxmlformats.org/drawingml/2006/table">
            <a:tbl>
              <a:tblPr>
                <a:tableStyleId>{16D9F66E-5EB9-4882-86FB-DCBF35E3C3E4}</a:tableStyleId>
              </a:tblPr>
              <a:tblGrid>
                <a:gridCol w="962025">
                  <a:extLst>
                    <a:ext uri="{9D8B030D-6E8A-4147-A177-3AD203B41FA5}">
                      <a16:colId xmlns:a16="http://schemas.microsoft.com/office/drawing/2014/main" val="326713965"/>
                    </a:ext>
                  </a:extLst>
                </a:gridCol>
                <a:gridCol w="1124141">
                  <a:extLst>
                    <a:ext uri="{9D8B030D-6E8A-4147-A177-3AD203B41FA5}">
                      <a16:colId xmlns:a16="http://schemas.microsoft.com/office/drawing/2014/main" val="2382755130"/>
                    </a:ext>
                  </a:extLst>
                </a:gridCol>
                <a:gridCol w="1079409">
                  <a:extLst>
                    <a:ext uri="{9D8B030D-6E8A-4147-A177-3AD203B41FA5}">
                      <a16:colId xmlns:a16="http://schemas.microsoft.com/office/drawing/2014/main" val="4270112281"/>
                    </a:ext>
                  </a:extLst>
                </a:gridCol>
                <a:gridCol w="1189962">
                  <a:extLst>
                    <a:ext uri="{9D8B030D-6E8A-4147-A177-3AD203B41FA5}">
                      <a16:colId xmlns:a16="http://schemas.microsoft.com/office/drawing/2014/main" val="709476871"/>
                    </a:ext>
                  </a:extLst>
                </a:gridCol>
                <a:gridCol w="1673157">
                  <a:extLst>
                    <a:ext uri="{9D8B030D-6E8A-4147-A177-3AD203B41FA5}">
                      <a16:colId xmlns:a16="http://schemas.microsoft.com/office/drawing/2014/main" val="234119662"/>
                    </a:ext>
                  </a:extLst>
                </a:gridCol>
              </a:tblGrid>
              <a:tr h="0">
                <a:tc>
                  <a:txBody>
                    <a:bodyPr/>
                    <a:lstStyle/>
                    <a:p>
                      <a:r>
                        <a:rPr lang="en-US">
                          <a:effectLst/>
                        </a:rPr>
                        <a:t/>
                      </a:r>
                      <a:br>
                        <a:rPr lang="en-US">
                          <a:effectLst/>
                        </a:rPr>
                      </a:br>
                      <a:endParaRPr lang="en-US">
                        <a:effectLst/>
                      </a:endParaRPr>
                    </a:p>
                    <a:p>
                      <a:r>
                        <a:rPr lang="en-US">
                          <a:effectLst/>
                        </a:rPr>
                        <a:t>Height</a:t>
                      </a:r>
                      <a:endParaRPr lang="en-US">
                        <a:solidFill>
                          <a:schemeClr val="bg1"/>
                        </a:solidFill>
                        <a:effectLst/>
                        <a:latin typeface="Times New Roman" panose="02020603050405020304" pitchFamily="18" charset="0"/>
                      </a:endParaRPr>
                    </a:p>
                  </a:txBody>
                  <a:tcPr marL="47625" marR="47625" marT="0" marB="0"/>
                </a:tc>
                <a:tc>
                  <a:txBody>
                    <a:bodyPr/>
                    <a:lstStyle/>
                    <a:p>
                      <a:r>
                        <a:rPr lang="en-US">
                          <a:effectLst/>
                        </a:rPr>
                        <a:t/>
                      </a:r>
                      <a:br>
                        <a:rPr lang="en-US">
                          <a:effectLst/>
                        </a:rPr>
                      </a:br>
                      <a:endParaRPr lang="en-US">
                        <a:effectLst/>
                      </a:endParaRPr>
                    </a:p>
                    <a:p>
                      <a:r>
                        <a:rPr lang="en-US">
                          <a:effectLst/>
                        </a:rPr>
                        <a:t>Frequency</a:t>
                      </a:r>
                      <a:endParaRPr lang="en-US">
                        <a:solidFill>
                          <a:schemeClr val="bg1"/>
                        </a:solidFill>
                        <a:effectLst/>
                        <a:latin typeface="Times New Roman" panose="02020603050405020304" pitchFamily="18" charset="0"/>
                      </a:endParaRPr>
                    </a:p>
                  </a:txBody>
                  <a:tcPr marL="47625" marR="47625" marT="0" marB="0"/>
                </a:tc>
                <a:tc>
                  <a:txBody>
                    <a:bodyPr/>
                    <a:lstStyle/>
                    <a:p>
                      <a:r>
                        <a:rPr lang="en-US">
                          <a:effectLst/>
                        </a:rPr>
                        <a:t/>
                      </a:r>
                      <a:br>
                        <a:rPr lang="en-US">
                          <a:effectLst/>
                        </a:rPr>
                      </a:br>
                      <a:endParaRPr lang="en-US">
                        <a:effectLst/>
                      </a:endParaRPr>
                    </a:p>
                    <a:p>
                      <a:pPr algn="ctr"/>
                      <a:r>
                        <a:rPr lang="en-US">
                          <a:effectLst/>
                        </a:rPr>
                        <a:t>Percent</a:t>
                      </a:r>
                      <a:endParaRPr lang="en-US">
                        <a:solidFill>
                          <a:schemeClr val="bg1"/>
                        </a:solidFill>
                        <a:effectLst/>
                        <a:latin typeface="Times New Roman" panose="02020603050405020304" pitchFamily="18" charset="0"/>
                      </a:endParaRPr>
                    </a:p>
                  </a:txBody>
                  <a:tcPr marL="47625" marR="47625" marT="0" marB="0"/>
                </a:tc>
                <a:tc>
                  <a:txBody>
                    <a:bodyPr/>
                    <a:lstStyle/>
                    <a:p>
                      <a:r>
                        <a:rPr lang="en-US" dirty="0">
                          <a:effectLst/>
                        </a:rPr>
                        <a:t>Cumulative </a:t>
                      </a:r>
                      <a:endParaRPr lang="tr-TR" dirty="0">
                        <a:effectLst/>
                      </a:endParaRPr>
                    </a:p>
                    <a:p>
                      <a:r>
                        <a:rPr lang="en-US" dirty="0">
                          <a:effectLst/>
                        </a:rPr>
                        <a:t>frequency</a:t>
                      </a:r>
                      <a:endParaRPr lang="en-US" dirty="0">
                        <a:solidFill>
                          <a:schemeClr val="bg1"/>
                        </a:solidFill>
                        <a:effectLst/>
                        <a:latin typeface="Times New Roman" panose="02020603050405020304" pitchFamily="18" charset="0"/>
                      </a:endParaRPr>
                    </a:p>
                  </a:txBody>
                  <a:tcPr marL="47625" marR="47625" marT="0" marB="0"/>
                </a:tc>
                <a:tc>
                  <a:txBody>
                    <a:bodyPr/>
                    <a:lstStyle/>
                    <a:p>
                      <a:r>
                        <a:rPr lang="en-US" dirty="0">
                          <a:effectLst/>
                        </a:rPr>
                        <a:t>Cumulative </a:t>
                      </a:r>
                      <a:endParaRPr lang="tr-TR" dirty="0">
                        <a:effectLst/>
                      </a:endParaRPr>
                    </a:p>
                    <a:p>
                      <a:r>
                        <a:rPr lang="en-US" dirty="0">
                          <a:effectLst/>
                        </a:rPr>
                        <a:t>percent</a:t>
                      </a:r>
                      <a:endParaRPr lang="en-US" dirty="0">
                        <a:solidFill>
                          <a:schemeClr val="bg1"/>
                        </a:solidFill>
                        <a:effectLst/>
                        <a:latin typeface="Times New Roman" panose="02020603050405020304" pitchFamily="18" charset="0"/>
                      </a:endParaRPr>
                    </a:p>
                  </a:txBody>
                  <a:tcPr marL="47625" marR="47625" marT="0" marB="0"/>
                </a:tc>
                <a:extLst>
                  <a:ext uri="{0D108BD9-81ED-4DB2-BD59-A6C34878D82A}">
                    <a16:rowId xmlns:a16="http://schemas.microsoft.com/office/drawing/2014/main" val="2050745897"/>
                  </a:ext>
                </a:extLst>
              </a:tr>
              <a:tr h="0">
                <a:tc>
                  <a:txBody>
                    <a:bodyPr/>
                    <a:lstStyle/>
                    <a:p>
                      <a:r>
                        <a:rPr lang="en-US">
                          <a:effectLst/>
                        </a:rPr>
                        <a:t>123–132</a:t>
                      </a:r>
                      <a:endParaRPr lang="en-US">
                        <a:solidFill>
                          <a:schemeClr val="bg1"/>
                        </a:solidFill>
                        <a:effectLst/>
                        <a:latin typeface="Times New Roman" panose="02020603050405020304" pitchFamily="18" charset="0"/>
                      </a:endParaRPr>
                    </a:p>
                  </a:txBody>
                  <a:tcPr marL="47625" marR="47625" marT="0" marB="0"/>
                </a:tc>
                <a:tc>
                  <a:txBody>
                    <a:bodyPr/>
                    <a:lstStyle/>
                    <a:p>
                      <a:r>
                        <a:rPr lang="en-US" dirty="0">
                          <a:effectLst/>
                        </a:rPr>
                        <a:t>1</a:t>
                      </a:r>
                      <a:endParaRPr lang="en-US" dirty="0">
                        <a:solidFill>
                          <a:schemeClr val="bg1"/>
                        </a:solidFill>
                        <a:effectLst/>
                        <a:latin typeface="Times New Roman" panose="02020603050405020304" pitchFamily="18" charset="0"/>
                      </a:endParaRPr>
                    </a:p>
                  </a:txBody>
                  <a:tcPr marL="47625" marR="47625" marT="0" marB="0"/>
                </a:tc>
                <a:tc>
                  <a:txBody>
                    <a:bodyPr/>
                    <a:lstStyle/>
                    <a:p>
                      <a:pPr algn="ctr"/>
                      <a:r>
                        <a:rPr lang="en-US">
                          <a:effectLst/>
                        </a:rPr>
                        <a:t>1.00</a:t>
                      </a:r>
                      <a:endParaRPr lang="en-US">
                        <a:solidFill>
                          <a:schemeClr val="bg1"/>
                        </a:solidFill>
                        <a:effectLst/>
                        <a:latin typeface="Times New Roman" panose="02020603050405020304" pitchFamily="18" charset="0"/>
                      </a:endParaRPr>
                    </a:p>
                  </a:txBody>
                  <a:tcPr marL="47625" marR="47625" marT="0" marB="0"/>
                </a:tc>
                <a:tc>
                  <a:txBody>
                    <a:bodyPr/>
                    <a:lstStyle/>
                    <a:p>
                      <a:pPr algn="r"/>
                      <a:r>
                        <a:rPr lang="en-US">
                          <a:effectLst/>
                        </a:rPr>
                        <a:t>1</a:t>
                      </a:r>
                      <a:endParaRPr lang="en-US">
                        <a:solidFill>
                          <a:schemeClr val="bg1"/>
                        </a:solidFill>
                        <a:effectLst/>
                        <a:latin typeface="Times New Roman" panose="02020603050405020304" pitchFamily="18" charset="0"/>
                      </a:endParaRPr>
                    </a:p>
                  </a:txBody>
                  <a:tcPr marL="47625" marR="47625" marT="0" marB="0"/>
                </a:tc>
                <a:tc>
                  <a:txBody>
                    <a:bodyPr/>
                    <a:lstStyle/>
                    <a:p>
                      <a:pPr algn="r"/>
                      <a:r>
                        <a:rPr lang="en-US">
                          <a:effectLst/>
                        </a:rPr>
                        <a:t>1.00</a:t>
                      </a:r>
                      <a:endParaRPr lang="en-US">
                        <a:solidFill>
                          <a:schemeClr val="bg1"/>
                        </a:solidFill>
                        <a:effectLst/>
                        <a:latin typeface="Times New Roman" panose="02020603050405020304" pitchFamily="18" charset="0"/>
                      </a:endParaRPr>
                    </a:p>
                  </a:txBody>
                  <a:tcPr marL="47625" marR="47625" marT="0" marB="0"/>
                </a:tc>
                <a:extLst>
                  <a:ext uri="{0D108BD9-81ED-4DB2-BD59-A6C34878D82A}">
                    <a16:rowId xmlns:a16="http://schemas.microsoft.com/office/drawing/2014/main" val="2092204821"/>
                  </a:ext>
                </a:extLst>
              </a:tr>
              <a:tr h="0">
                <a:tc>
                  <a:txBody>
                    <a:bodyPr/>
                    <a:lstStyle/>
                    <a:p>
                      <a:r>
                        <a:rPr lang="en-US">
                          <a:effectLst/>
                        </a:rPr>
                        <a:t>133–142</a:t>
                      </a:r>
                      <a:endParaRPr lang="en-US">
                        <a:solidFill>
                          <a:schemeClr val="bg1"/>
                        </a:solidFill>
                        <a:effectLst/>
                        <a:latin typeface="Times New Roman" panose="02020603050405020304" pitchFamily="18" charset="0"/>
                      </a:endParaRPr>
                    </a:p>
                  </a:txBody>
                  <a:tcPr marL="47625" marR="47625" marT="0" marB="0"/>
                </a:tc>
                <a:tc>
                  <a:txBody>
                    <a:bodyPr/>
                    <a:lstStyle/>
                    <a:p>
                      <a:r>
                        <a:rPr lang="en-US">
                          <a:effectLst/>
                        </a:rPr>
                        <a:t>5</a:t>
                      </a:r>
                      <a:endParaRPr lang="en-US">
                        <a:solidFill>
                          <a:schemeClr val="bg1"/>
                        </a:solidFill>
                        <a:effectLst/>
                        <a:latin typeface="Times New Roman" panose="02020603050405020304" pitchFamily="18" charset="0"/>
                      </a:endParaRPr>
                    </a:p>
                  </a:txBody>
                  <a:tcPr marL="47625" marR="47625" marT="0" marB="0"/>
                </a:tc>
                <a:tc>
                  <a:txBody>
                    <a:bodyPr/>
                    <a:lstStyle/>
                    <a:p>
                      <a:pPr algn="ctr"/>
                      <a:r>
                        <a:rPr lang="en-US" dirty="0">
                          <a:effectLst/>
                        </a:rPr>
                        <a:t>5.00</a:t>
                      </a:r>
                      <a:endParaRPr lang="en-US" dirty="0">
                        <a:solidFill>
                          <a:schemeClr val="bg1"/>
                        </a:solidFill>
                        <a:effectLst/>
                        <a:latin typeface="Times New Roman" panose="02020603050405020304" pitchFamily="18" charset="0"/>
                      </a:endParaRPr>
                    </a:p>
                  </a:txBody>
                  <a:tcPr marL="47625" marR="47625" marT="0" marB="0"/>
                </a:tc>
                <a:tc>
                  <a:txBody>
                    <a:bodyPr/>
                    <a:lstStyle/>
                    <a:p>
                      <a:pPr algn="r"/>
                      <a:r>
                        <a:rPr lang="en-US">
                          <a:effectLst/>
                        </a:rPr>
                        <a:t>6</a:t>
                      </a:r>
                      <a:endParaRPr lang="en-US">
                        <a:solidFill>
                          <a:schemeClr val="bg1"/>
                        </a:solidFill>
                        <a:effectLst/>
                        <a:latin typeface="Times New Roman" panose="02020603050405020304" pitchFamily="18" charset="0"/>
                      </a:endParaRPr>
                    </a:p>
                  </a:txBody>
                  <a:tcPr marL="47625" marR="47625" marT="0" marB="0"/>
                </a:tc>
                <a:tc>
                  <a:txBody>
                    <a:bodyPr/>
                    <a:lstStyle/>
                    <a:p>
                      <a:pPr algn="r"/>
                      <a:r>
                        <a:rPr lang="en-US">
                          <a:effectLst/>
                        </a:rPr>
                        <a:t>6.00</a:t>
                      </a:r>
                      <a:endParaRPr lang="en-US">
                        <a:solidFill>
                          <a:schemeClr val="bg1"/>
                        </a:solidFill>
                        <a:effectLst/>
                        <a:latin typeface="Times New Roman" panose="02020603050405020304" pitchFamily="18" charset="0"/>
                      </a:endParaRPr>
                    </a:p>
                  </a:txBody>
                  <a:tcPr marL="47625" marR="47625" marT="0" marB="0"/>
                </a:tc>
                <a:extLst>
                  <a:ext uri="{0D108BD9-81ED-4DB2-BD59-A6C34878D82A}">
                    <a16:rowId xmlns:a16="http://schemas.microsoft.com/office/drawing/2014/main" val="3132798284"/>
                  </a:ext>
                </a:extLst>
              </a:tr>
              <a:tr h="0">
                <a:tc>
                  <a:txBody>
                    <a:bodyPr/>
                    <a:lstStyle/>
                    <a:p>
                      <a:r>
                        <a:rPr lang="en-US">
                          <a:effectLst/>
                        </a:rPr>
                        <a:t>143–152</a:t>
                      </a:r>
                      <a:endParaRPr lang="en-US">
                        <a:solidFill>
                          <a:schemeClr val="bg1"/>
                        </a:solidFill>
                        <a:effectLst/>
                        <a:latin typeface="Times New Roman" panose="02020603050405020304" pitchFamily="18" charset="0"/>
                      </a:endParaRPr>
                    </a:p>
                  </a:txBody>
                  <a:tcPr marL="47625" marR="47625" marT="0" marB="0"/>
                </a:tc>
                <a:tc>
                  <a:txBody>
                    <a:bodyPr/>
                    <a:lstStyle/>
                    <a:p>
                      <a:r>
                        <a:rPr lang="en-US">
                          <a:effectLst/>
                        </a:rPr>
                        <a:t>17</a:t>
                      </a:r>
                      <a:endParaRPr lang="en-US">
                        <a:solidFill>
                          <a:schemeClr val="bg1"/>
                        </a:solidFill>
                        <a:effectLst/>
                        <a:latin typeface="Times New Roman" panose="02020603050405020304" pitchFamily="18" charset="0"/>
                      </a:endParaRPr>
                    </a:p>
                  </a:txBody>
                  <a:tcPr marL="47625" marR="47625" marT="0" marB="0"/>
                </a:tc>
                <a:tc>
                  <a:txBody>
                    <a:bodyPr/>
                    <a:lstStyle/>
                    <a:p>
                      <a:pPr algn="ctr"/>
                      <a:r>
                        <a:rPr lang="en-US">
                          <a:effectLst/>
                        </a:rPr>
                        <a:t>17.00</a:t>
                      </a:r>
                      <a:endParaRPr lang="en-US">
                        <a:solidFill>
                          <a:schemeClr val="bg1"/>
                        </a:solidFill>
                        <a:effectLst/>
                        <a:latin typeface="Times New Roman" panose="02020603050405020304" pitchFamily="18" charset="0"/>
                      </a:endParaRPr>
                    </a:p>
                  </a:txBody>
                  <a:tcPr marL="47625" marR="47625" marT="0" marB="0"/>
                </a:tc>
                <a:tc>
                  <a:txBody>
                    <a:bodyPr/>
                    <a:lstStyle/>
                    <a:p>
                      <a:pPr algn="r"/>
                      <a:r>
                        <a:rPr lang="en-US">
                          <a:effectLst/>
                        </a:rPr>
                        <a:t>23</a:t>
                      </a:r>
                      <a:endParaRPr lang="en-US">
                        <a:solidFill>
                          <a:schemeClr val="bg1"/>
                        </a:solidFill>
                        <a:effectLst/>
                        <a:latin typeface="Times New Roman" panose="02020603050405020304" pitchFamily="18" charset="0"/>
                      </a:endParaRPr>
                    </a:p>
                  </a:txBody>
                  <a:tcPr marL="47625" marR="47625" marT="0" marB="0"/>
                </a:tc>
                <a:tc>
                  <a:txBody>
                    <a:bodyPr/>
                    <a:lstStyle/>
                    <a:p>
                      <a:pPr algn="r"/>
                      <a:r>
                        <a:rPr lang="en-US">
                          <a:effectLst/>
                        </a:rPr>
                        <a:t>23.00</a:t>
                      </a:r>
                      <a:endParaRPr lang="en-US">
                        <a:solidFill>
                          <a:schemeClr val="bg1"/>
                        </a:solidFill>
                        <a:effectLst/>
                        <a:latin typeface="Times New Roman" panose="02020603050405020304" pitchFamily="18" charset="0"/>
                      </a:endParaRPr>
                    </a:p>
                  </a:txBody>
                  <a:tcPr marL="47625" marR="47625" marT="0" marB="0"/>
                </a:tc>
                <a:extLst>
                  <a:ext uri="{0D108BD9-81ED-4DB2-BD59-A6C34878D82A}">
                    <a16:rowId xmlns:a16="http://schemas.microsoft.com/office/drawing/2014/main" val="388417847"/>
                  </a:ext>
                </a:extLst>
              </a:tr>
              <a:tr h="0">
                <a:tc>
                  <a:txBody>
                    <a:bodyPr/>
                    <a:lstStyle/>
                    <a:p>
                      <a:r>
                        <a:rPr lang="en-US">
                          <a:effectLst/>
                        </a:rPr>
                        <a:t>153–162</a:t>
                      </a:r>
                      <a:endParaRPr lang="en-US">
                        <a:solidFill>
                          <a:schemeClr val="bg1"/>
                        </a:solidFill>
                        <a:effectLst/>
                        <a:latin typeface="Times New Roman" panose="02020603050405020304" pitchFamily="18" charset="0"/>
                      </a:endParaRPr>
                    </a:p>
                  </a:txBody>
                  <a:tcPr marL="47625" marR="47625" marT="0" marB="0"/>
                </a:tc>
                <a:tc>
                  <a:txBody>
                    <a:bodyPr/>
                    <a:lstStyle/>
                    <a:p>
                      <a:r>
                        <a:rPr lang="en-US" dirty="0">
                          <a:effectLst/>
                        </a:rPr>
                        <a:t>39</a:t>
                      </a:r>
                      <a:endParaRPr lang="en-US" dirty="0">
                        <a:solidFill>
                          <a:schemeClr val="bg1"/>
                        </a:solidFill>
                        <a:effectLst/>
                        <a:latin typeface="Times New Roman" panose="02020603050405020304" pitchFamily="18" charset="0"/>
                      </a:endParaRPr>
                    </a:p>
                  </a:txBody>
                  <a:tcPr marL="47625" marR="47625" marT="0" marB="0">
                    <a:solidFill>
                      <a:schemeClr val="accent2"/>
                    </a:solidFill>
                  </a:tcPr>
                </a:tc>
                <a:tc>
                  <a:txBody>
                    <a:bodyPr/>
                    <a:lstStyle/>
                    <a:p>
                      <a:pPr algn="ctr"/>
                      <a:r>
                        <a:rPr lang="en-US" dirty="0">
                          <a:effectLst/>
                        </a:rPr>
                        <a:t>39.00</a:t>
                      </a:r>
                      <a:endParaRPr lang="en-US" dirty="0">
                        <a:solidFill>
                          <a:schemeClr val="bg1"/>
                        </a:solidFill>
                        <a:effectLst/>
                        <a:latin typeface="Times New Roman" panose="02020603050405020304" pitchFamily="18" charset="0"/>
                      </a:endParaRPr>
                    </a:p>
                  </a:txBody>
                  <a:tcPr marL="47625" marR="47625" marT="0" marB="0"/>
                </a:tc>
                <a:tc>
                  <a:txBody>
                    <a:bodyPr/>
                    <a:lstStyle/>
                    <a:p>
                      <a:pPr algn="r"/>
                      <a:r>
                        <a:rPr lang="en-US">
                          <a:effectLst/>
                        </a:rPr>
                        <a:t>62</a:t>
                      </a:r>
                      <a:endParaRPr lang="en-US">
                        <a:solidFill>
                          <a:schemeClr val="bg1"/>
                        </a:solidFill>
                        <a:effectLst/>
                        <a:latin typeface="Times New Roman" panose="02020603050405020304" pitchFamily="18" charset="0"/>
                      </a:endParaRPr>
                    </a:p>
                  </a:txBody>
                  <a:tcPr marL="47625" marR="47625" marT="0" marB="0"/>
                </a:tc>
                <a:tc>
                  <a:txBody>
                    <a:bodyPr/>
                    <a:lstStyle/>
                    <a:p>
                      <a:pPr algn="r"/>
                      <a:r>
                        <a:rPr lang="en-US">
                          <a:effectLst/>
                        </a:rPr>
                        <a:t>62.00</a:t>
                      </a:r>
                      <a:endParaRPr lang="en-US">
                        <a:solidFill>
                          <a:schemeClr val="bg1"/>
                        </a:solidFill>
                        <a:effectLst/>
                        <a:latin typeface="Times New Roman" panose="02020603050405020304" pitchFamily="18" charset="0"/>
                      </a:endParaRPr>
                    </a:p>
                  </a:txBody>
                  <a:tcPr marL="47625" marR="47625" marT="0" marB="0"/>
                </a:tc>
                <a:extLst>
                  <a:ext uri="{0D108BD9-81ED-4DB2-BD59-A6C34878D82A}">
                    <a16:rowId xmlns:a16="http://schemas.microsoft.com/office/drawing/2014/main" val="1821692165"/>
                  </a:ext>
                </a:extLst>
              </a:tr>
              <a:tr h="0">
                <a:tc>
                  <a:txBody>
                    <a:bodyPr/>
                    <a:lstStyle/>
                    <a:p>
                      <a:r>
                        <a:rPr lang="en-US">
                          <a:effectLst/>
                        </a:rPr>
                        <a:t>163–172</a:t>
                      </a:r>
                      <a:endParaRPr lang="en-US">
                        <a:solidFill>
                          <a:schemeClr val="bg1"/>
                        </a:solidFill>
                        <a:effectLst/>
                        <a:latin typeface="Times New Roman" panose="02020603050405020304" pitchFamily="18" charset="0"/>
                      </a:endParaRPr>
                    </a:p>
                  </a:txBody>
                  <a:tcPr marL="47625" marR="47625" marT="0" marB="0"/>
                </a:tc>
                <a:tc>
                  <a:txBody>
                    <a:bodyPr/>
                    <a:lstStyle/>
                    <a:p>
                      <a:r>
                        <a:rPr lang="en-US">
                          <a:effectLst/>
                        </a:rPr>
                        <a:t>29</a:t>
                      </a:r>
                      <a:endParaRPr lang="en-US">
                        <a:solidFill>
                          <a:schemeClr val="bg1"/>
                        </a:solidFill>
                        <a:effectLst/>
                        <a:latin typeface="Times New Roman" panose="02020603050405020304" pitchFamily="18" charset="0"/>
                      </a:endParaRPr>
                    </a:p>
                  </a:txBody>
                  <a:tcPr marL="47625" marR="47625" marT="0" marB="0"/>
                </a:tc>
                <a:tc>
                  <a:txBody>
                    <a:bodyPr/>
                    <a:lstStyle/>
                    <a:p>
                      <a:pPr algn="ctr"/>
                      <a:r>
                        <a:rPr lang="en-US">
                          <a:effectLst/>
                        </a:rPr>
                        <a:t>29.00</a:t>
                      </a:r>
                      <a:endParaRPr lang="en-US">
                        <a:solidFill>
                          <a:schemeClr val="bg1"/>
                        </a:solidFill>
                        <a:effectLst/>
                        <a:latin typeface="Times New Roman" panose="02020603050405020304" pitchFamily="18" charset="0"/>
                      </a:endParaRPr>
                    </a:p>
                  </a:txBody>
                  <a:tcPr marL="47625" marR="47625" marT="0" marB="0"/>
                </a:tc>
                <a:tc>
                  <a:txBody>
                    <a:bodyPr/>
                    <a:lstStyle/>
                    <a:p>
                      <a:pPr algn="r"/>
                      <a:r>
                        <a:rPr lang="en-US">
                          <a:effectLst/>
                        </a:rPr>
                        <a:t>91</a:t>
                      </a:r>
                      <a:endParaRPr lang="en-US">
                        <a:solidFill>
                          <a:schemeClr val="bg1"/>
                        </a:solidFill>
                        <a:effectLst/>
                        <a:latin typeface="Times New Roman" panose="02020603050405020304" pitchFamily="18" charset="0"/>
                      </a:endParaRPr>
                    </a:p>
                  </a:txBody>
                  <a:tcPr marL="47625" marR="47625" marT="0" marB="0"/>
                </a:tc>
                <a:tc>
                  <a:txBody>
                    <a:bodyPr/>
                    <a:lstStyle/>
                    <a:p>
                      <a:pPr algn="r"/>
                      <a:r>
                        <a:rPr lang="en-US">
                          <a:effectLst/>
                        </a:rPr>
                        <a:t>91.00</a:t>
                      </a:r>
                      <a:endParaRPr lang="en-US">
                        <a:solidFill>
                          <a:schemeClr val="bg1"/>
                        </a:solidFill>
                        <a:effectLst/>
                        <a:latin typeface="Times New Roman" panose="02020603050405020304" pitchFamily="18" charset="0"/>
                      </a:endParaRPr>
                    </a:p>
                  </a:txBody>
                  <a:tcPr marL="47625" marR="47625" marT="0" marB="0"/>
                </a:tc>
                <a:extLst>
                  <a:ext uri="{0D108BD9-81ED-4DB2-BD59-A6C34878D82A}">
                    <a16:rowId xmlns:a16="http://schemas.microsoft.com/office/drawing/2014/main" val="2799123937"/>
                  </a:ext>
                </a:extLst>
              </a:tr>
              <a:tr h="0">
                <a:tc>
                  <a:txBody>
                    <a:bodyPr/>
                    <a:lstStyle/>
                    <a:p>
                      <a:r>
                        <a:rPr lang="en-US">
                          <a:effectLst/>
                        </a:rPr>
                        <a:t>173–182</a:t>
                      </a:r>
                      <a:endParaRPr lang="en-US">
                        <a:solidFill>
                          <a:schemeClr val="bg1"/>
                        </a:solidFill>
                        <a:effectLst/>
                        <a:latin typeface="Times New Roman" panose="02020603050405020304" pitchFamily="18" charset="0"/>
                      </a:endParaRPr>
                    </a:p>
                  </a:txBody>
                  <a:tcPr marL="47625" marR="47625" marT="0" marB="0"/>
                </a:tc>
                <a:tc>
                  <a:txBody>
                    <a:bodyPr/>
                    <a:lstStyle/>
                    <a:p>
                      <a:r>
                        <a:rPr lang="en-US">
                          <a:effectLst/>
                        </a:rPr>
                        <a:t>8</a:t>
                      </a:r>
                      <a:endParaRPr lang="en-US">
                        <a:solidFill>
                          <a:schemeClr val="bg1"/>
                        </a:solidFill>
                        <a:effectLst/>
                        <a:latin typeface="Times New Roman" panose="02020603050405020304" pitchFamily="18" charset="0"/>
                      </a:endParaRPr>
                    </a:p>
                  </a:txBody>
                  <a:tcPr marL="47625" marR="47625" marT="0" marB="0"/>
                </a:tc>
                <a:tc>
                  <a:txBody>
                    <a:bodyPr/>
                    <a:lstStyle/>
                    <a:p>
                      <a:pPr algn="ctr"/>
                      <a:r>
                        <a:rPr lang="en-US">
                          <a:effectLst/>
                        </a:rPr>
                        <a:t>8.00</a:t>
                      </a:r>
                      <a:endParaRPr lang="en-US">
                        <a:solidFill>
                          <a:schemeClr val="bg1"/>
                        </a:solidFill>
                        <a:effectLst/>
                        <a:latin typeface="Times New Roman" panose="02020603050405020304" pitchFamily="18" charset="0"/>
                      </a:endParaRPr>
                    </a:p>
                  </a:txBody>
                  <a:tcPr marL="47625" marR="47625" marT="0" marB="0"/>
                </a:tc>
                <a:tc>
                  <a:txBody>
                    <a:bodyPr/>
                    <a:lstStyle/>
                    <a:p>
                      <a:pPr algn="r"/>
                      <a:r>
                        <a:rPr lang="en-US">
                          <a:effectLst/>
                        </a:rPr>
                        <a:t>99</a:t>
                      </a:r>
                      <a:endParaRPr lang="en-US">
                        <a:solidFill>
                          <a:schemeClr val="bg1"/>
                        </a:solidFill>
                        <a:effectLst/>
                        <a:latin typeface="Times New Roman" panose="02020603050405020304" pitchFamily="18" charset="0"/>
                      </a:endParaRPr>
                    </a:p>
                  </a:txBody>
                  <a:tcPr marL="47625" marR="47625" marT="0" marB="0"/>
                </a:tc>
                <a:tc>
                  <a:txBody>
                    <a:bodyPr/>
                    <a:lstStyle/>
                    <a:p>
                      <a:pPr algn="r"/>
                      <a:r>
                        <a:rPr lang="en-US">
                          <a:effectLst/>
                        </a:rPr>
                        <a:t>99.00</a:t>
                      </a:r>
                      <a:endParaRPr lang="en-US">
                        <a:solidFill>
                          <a:schemeClr val="bg1"/>
                        </a:solidFill>
                        <a:effectLst/>
                        <a:latin typeface="Times New Roman" panose="02020603050405020304" pitchFamily="18" charset="0"/>
                      </a:endParaRPr>
                    </a:p>
                  </a:txBody>
                  <a:tcPr marL="47625" marR="47625" marT="0" marB="0"/>
                </a:tc>
                <a:extLst>
                  <a:ext uri="{0D108BD9-81ED-4DB2-BD59-A6C34878D82A}">
                    <a16:rowId xmlns:a16="http://schemas.microsoft.com/office/drawing/2014/main" val="1249164682"/>
                  </a:ext>
                </a:extLst>
              </a:tr>
              <a:tr h="0">
                <a:tc>
                  <a:txBody>
                    <a:bodyPr/>
                    <a:lstStyle/>
                    <a:p>
                      <a:r>
                        <a:rPr lang="en-US">
                          <a:effectLst/>
                        </a:rPr>
                        <a:t>183–192</a:t>
                      </a:r>
                      <a:endParaRPr lang="en-US">
                        <a:solidFill>
                          <a:schemeClr val="bg1"/>
                        </a:solidFill>
                        <a:effectLst/>
                        <a:latin typeface="Times New Roman" panose="02020603050405020304" pitchFamily="18" charset="0"/>
                      </a:endParaRPr>
                    </a:p>
                  </a:txBody>
                  <a:tcPr marL="47625" marR="47625" marT="0" marB="0"/>
                </a:tc>
                <a:tc>
                  <a:txBody>
                    <a:bodyPr/>
                    <a:lstStyle/>
                    <a:p>
                      <a:r>
                        <a:rPr lang="en-US">
                          <a:effectLst/>
                        </a:rPr>
                        <a:t>1</a:t>
                      </a:r>
                      <a:endParaRPr lang="en-US">
                        <a:solidFill>
                          <a:schemeClr val="bg1"/>
                        </a:solidFill>
                        <a:effectLst/>
                        <a:latin typeface="Times New Roman" panose="02020603050405020304" pitchFamily="18" charset="0"/>
                      </a:endParaRPr>
                    </a:p>
                  </a:txBody>
                  <a:tcPr marL="47625" marR="47625" marT="0" marB="0"/>
                </a:tc>
                <a:tc>
                  <a:txBody>
                    <a:bodyPr/>
                    <a:lstStyle/>
                    <a:p>
                      <a:pPr algn="ctr"/>
                      <a:r>
                        <a:rPr lang="en-US">
                          <a:effectLst/>
                        </a:rPr>
                        <a:t>1.00</a:t>
                      </a:r>
                      <a:endParaRPr lang="en-US">
                        <a:solidFill>
                          <a:schemeClr val="bg1"/>
                        </a:solidFill>
                        <a:effectLst/>
                        <a:latin typeface="Times New Roman" panose="02020603050405020304" pitchFamily="18" charset="0"/>
                      </a:endParaRPr>
                    </a:p>
                  </a:txBody>
                  <a:tcPr marL="47625" marR="47625" marT="0" marB="0"/>
                </a:tc>
                <a:tc>
                  <a:txBody>
                    <a:bodyPr/>
                    <a:lstStyle/>
                    <a:p>
                      <a:pPr algn="r"/>
                      <a:r>
                        <a:rPr lang="en-US" dirty="0">
                          <a:effectLst/>
                        </a:rPr>
                        <a:t>100</a:t>
                      </a:r>
                      <a:endParaRPr lang="en-US" dirty="0">
                        <a:solidFill>
                          <a:schemeClr val="bg1"/>
                        </a:solidFill>
                        <a:effectLst/>
                        <a:latin typeface="Times New Roman" panose="02020603050405020304" pitchFamily="18" charset="0"/>
                      </a:endParaRPr>
                    </a:p>
                  </a:txBody>
                  <a:tcPr marL="47625" marR="47625" marT="0" marB="0"/>
                </a:tc>
                <a:tc>
                  <a:txBody>
                    <a:bodyPr/>
                    <a:lstStyle/>
                    <a:p>
                      <a:pPr algn="r"/>
                      <a:r>
                        <a:rPr lang="en-US" dirty="0">
                          <a:effectLst/>
                        </a:rPr>
                        <a:t>100.00</a:t>
                      </a:r>
                      <a:endParaRPr lang="en-US" dirty="0">
                        <a:solidFill>
                          <a:schemeClr val="bg1"/>
                        </a:solidFill>
                        <a:effectLst/>
                        <a:latin typeface="Times New Roman" panose="02020603050405020304" pitchFamily="18" charset="0"/>
                      </a:endParaRPr>
                    </a:p>
                  </a:txBody>
                  <a:tcPr marL="47625" marR="47625" marT="0" marB="0"/>
                </a:tc>
                <a:extLst>
                  <a:ext uri="{0D108BD9-81ED-4DB2-BD59-A6C34878D82A}">
                    <a16:rowId xmlns:a16="http://schemas.microsoft.com/office/drawing/2014/main" val="1398862067"/>
                  </a:ext>
                </a:extLst>
              </a:tr>
            </a:tbl>
          </a:graphicData>
        </a:graphic>
      </p:graphicFrame>
    </p:spTree>
    <p:extLst>
      <p:ext uri="{BB962C8B-B14F-4D97-AF65-F5344CB8AC3E}">
        <p14:creationId xmlns:p14="http://schemas.microsoft.com/office/powerpoint/2010/main" val="270929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0E6C-EC8E-054B-BE23-CD97C16B4C3B}"/>
              </a:ext>
            </a:extLst>
          </p:cNvPr>
          <p:cNvSpPr>
            <a:spLocks noGrp="1"/>
          </p:cNvSpPr>
          <p:nvPr>
            <p:ph type="title"/>
          </p:nvPr>
        </p:nvSpPr>
        <p:spPr>
          <a:xfrm>
            <a:off x="1363980" y="365126"/>
            <a:ext cx="9464040" cy="938888"/>
          </a:xfrm>
        </p:spPr>
        <p:txBody>
          <a:bodyPr/>
          <a:lstStyle/>
          <a:p>
            <a:r>
              <a:rPr lang="tr-TR" dirty="0">
                <a:solidFill>
                  <a:srgbClr val="C00000"/>
                </a:solidFill>
              </a:rPr>
              <a:t>Bilim ve İstatistik </a:t>
            </a:r>
          </a:p>
        </p:txBody>
      </p:sp>
      <p:sp>
        <p:nvSpPr>
          <p:cNvPr id="3" name="İçerik Yer Tutucusu 2"/>
          <p:cNvSpPr>
            <a:spLocks noGrp="1"/>
          </p:cNvSpPr>
          <p:nvPr>
            <p:ph idx="1"/>
          </p:nvPr>
        </p:nvSpPr>
        <p:spPr>
          <a:xfrm>
            <a:off x="646981" y="1304014"/>
            <a:ext cx="10181039" cy="5329699"/>
          </a:xfrm>
        </p:spPr>
        <p:txBody>
          <a:bodyPr>
            <a:normAutofit lnSpcReduction="10000"/>
          </a:bodyPr>
          <a:lstStyle/>
          <a:p>
            <a:pPr algn="just"/>
            <a:r>
              <a:rPr lang="tr-TR" sz="2400" dirty="0">
                <a:effectLst>
                  <a:outerShdw blurRad="50800" dist="38100" dir="2700000" algn="tl" rotWithShape="0">
                    <a:prstClr val="black">
                      <a:alpha val="40000"/>
                    </a:prstClr>
                  </a:outerShdw>
                </a:effectLst>
                <a:cs typeface="Arial" panose="020B0604020202020204" pitchFamily="34" charset="0"/>
              </a:rPr>
              <a:t>İstatistik olmadan tertiplenen ve değerlendirilen denemeler bilimsel bir değer taşımadıkları gibi sonuçlarının karşılaştırılmaları ve yorumlanmaları da zordur. </a:t>
            </a:r>
            <a:r>
              <a:rPr lang="tr-TR" sz="2400" dirty="0" err="1">
                <a:solidFill>
                  <a:srgbClr val="FF0000"/>
                </a:solidFill>
                <a:effectLst>
                  <a:outerShdw blurRad="50800" dist="38100" dir="2700000" algn="tl" rotWithShape="0">
                    <a:prstClr val="black">
                      <a:alpha val="40000"/>
                    </a:prstClr>
                  </a:outerShdw>
                </a:effectLst>
                <a:cs typeface="Arial" panose="020B0604020202020204" pitchFamily="34" charset="0"/>
              </a:rPr>
              <a:t>Lord</a:t>
            </a:r>
            <a:r>
              <a:rPr lang="tr-TR" sz="2400" dirty="0">
                <a:solidFill>
                  <a:srgbClr val="FF0000"/>
                </a:solidFill>
                <a:effectLst>
                  <a:outerShdw blurRad="50800" dist="38100" dir="2700000" algn="tl" rotWithShape="0">
                    <a:prstClr val="black">
                      <a:alpha val="40000"/>
                    </a:prstClr>
                  </a:outerShdw>
                </a:effectLst>
                <a:cs typeface="Arial" panose="020B0604020202020204" pitchFamily="34" charset="0"/>
              </a:rPr>
              <a:t> </a:t>
            </a:r>
            <a:r>
              <a:rPr lang="tr-TR" sz="2400" dirty="0" err="1">
                <a:solidFill>
                  <a:srgbClr val="FF0000"/>
                </a:solidFill>
                <a:effectLst>
                  <a:outerShdw blurRad="50800" dist="38100" dir="2700000" algn="tl" rotWithShape="0">
                    <a:prstClr val="black">
                      <a:alpha val="40000"/>
                    </a:prstClr>
                  </a:outerShdw>
                </a:effectLst>
                <a:cs typeface="Arial" panose="020B0604020202020204" pitchFamily="34" charset="0"/>
              </a:rPr>
              <a:t>Revlin</a:t>
            </a:r>
            <a:r>
              <a:rPr lang="tr-TR" sz="2400" dirty="0" err="1">
                <a:effectLst>
                  <a:outerShdw blurRad="50800" dist="38100" dir="2700000" algn="tl" rotWithShape="0">
                    <a:prstClr val="black">
                      <a:alpha val="40000"/>
                    </a:prstClr>
                  </a:outerShdw>
                </a:effectLst>
                <a:cs typeface="Arial" panose="020B0604020202020204" pitchFamily="34" charset="0"/>
              </a:rPr>
              <a:t>'in</a:t>
            </a:r>
            <a:r>
              <a:rPr lang="tr-TR" sz="2400" dirty="0">
                <a:effectLst>
                  <a:outerShdw blurRad="50800" dist="38100" dir="2700000" algn="tl" rotWithShape="0">
                    <a:prstClr val="black">
                      <a:alpha val="40000"/>
                    </a:prstClr>
                  </a:outerShdw>
                </a:effectLst>
                <a:cs typeface="Arial" panose="020B0604020202020204" pitchFamily="34" charset="0"/>
              </a:rPr>
              <a:t> söylediği gibi “</a:t>
            </a:r>
            <a:r>
              <a:rPr lang="tr-TR" sz="2400" dirty="0">
                <a:solidFill>
                  <a:schemeClr val="accent6">
                    <a:lumMod val="75000"/>
                  </a:schemeClr>
                </a:solidFill>
                <a:effectLst>
                  <a:outerShdw blurRad="50800" dist="38100" dir="2700000" algn="tl" rotWithShape="0">
                    <a:prstClr val="black">
                      <a:alpha val="40000"/>
                    </a:prstClr>
                  </a:outerShdw>
                </a:effectLst>
                <a:cs typeface="Arial" panose="020B0604020202020204" pitchFamily="34" charset="0"/>
              </a:rPr>
              <a:t>bilgimizi rakamlarla ifade edebiliyorsak o konu hakkında hakikaten bir şeyler biliyoruz demektir, aksi halde bilgimiz zayıftır ve tatminkar değildir</a:t>
            </a:r>
            <a:r>
              <a:rPr lang="tr-TR" sz="2400" dirty="0">
                <a:effectLst>
                  <a:outerShdw blurRad="50800" dist="38100" dir="2700000" algn="tl" rotWithShape="0">
                    <a:prstClr val="black">
                      <a:alpha val="40000"/>
                    </a:prstClr>
                  </a:outerShdw>
                </a:effectLst>
                <a:cs typeface="Arial" panose="020B0604020202020204" pitchFamily="34" charset="0"/>
              </a:rPr>
              <a:t>” (Karman, 1971).</a:t>
            </a:r>
          </a:p>
          <a:p>
            <a:pPr algn="just"/>
            <a:r>
              <a:rPr lang="tr-TR" sz="2400" dirty="0">
                <a:effectLst>
                  <a:outerShdw blurRad="50800" dist="38100" dir="2700000" algn="tl" rotWithShape="0">
                    <a:prstClr val="black">
                      <a:alpha val="40000"/>
                    </a:prstClr>
                  </a:outerShdw>
                </a:effectLst>
                <a:cs typeface="Arial" panose="020B0604020202020204" pitchFamily="34" charset="0"/>
              </a:rPr>
              <a:t>Tüm bilim alanlarında olduğu gibi tarım alanında da sürekli yeni bilgilere teknolojilere ve bunları elde edebilmek için de araştırmalara ihtiyaç vardır.</a:t>
            </a:r>
          </a:p>
          <a:p>
            <a:pPr algn="just"/>
            <a:r>
              <a:rPr lang="tr-TR" sz="2400" dirty="0">
                <a:effectLst>
                  <a:outerShdw blurRad="50800" dist="38100" dir="2700000" algn="tl" rotWithShape="0">
                    <a:prstClr val="black">
                      <a:alpha val="40000"/>
                    </a:prstClr>
                  </a:outerShdw>
                </a:effectLst>
                <a:cs typeface="Arial" panose="020B0604020202020204" pitchFamily="34" charset="0"/>
              </a:rPr>
              <a:t>Tarımda bitki ve hayvan gibi canlıların herhangi bir özelliğinin ortaya çıkarılabilmesi için tek başına genetik yeterli değildir. Çevresel etkiler dediğimiz faktörler söz konusudur. </a:t>
            </a:r>
          </a:p>
          <a:p>
            <a:pPr algn="just"/>
            <a:r>
              <a:rPr lang="tr-TR" sz="2400" dirty="0">
                <a:solidFill>
                  <a:schemeClr val="accent2"/>
                </a:solidFill>
                <a:effectLst>
                  <a:outerShdw blurRad="50800" dist="38100" dir="2700000" algn="tl" rotWithShape="0">
                    <a:prstClr val="black">
                      <a:alpha val="40000"/>
                    </a:prstClr>
                  </a:outerShdw>
                </a:effectLst>
                <a:cs typeface="Arial" panose="020B0604020202020204" pitchFamily="34" charset="0"/>
              </a:rPr>
              <a:t>Uyguladığımız bir işlemin canlı üzerinde meydana getireceği farklılığın çevresel etkilerden mi yoksa uygulanan işlemlerden mi ileri geldiği ancak istatistiğin gösterdiği belli metotları kullanmakla öğrenilebilir. </a:t>
            </a:r>
            <a:r>
              <a:rPr lang="tr-TR" sz="2400" dirty="0">
                <a:solidFill>
                  <a:schemeClr val="accent4"/>
                </a:solidFill>
                <a:effectLst>
                  <a:outerShdw blurRad="50800" dist="38100" dir="2700000" algn="tl" rotWithShape="0">
                    <a:prstClr val="black">
                      <a:alpha val="40000"/>
                    </a:prstClr>
                  </a:outerShdw>
                </a:effectLst>
                <a:cs typeface="Arial" panose="020B0604020202020204" pitchFamily="34" charset="0"/>
              </a:rPr>
              <a:t>Araştırıcı, araştırma sonuçlarının sağlıklı değerlendirilebilmesi ve sonuçların yorumlanmasının objektif olabilmesi için </a:t>
            </a:r>
            <a:r>
              <a:rPr lang="tr-TR" sz="2400" dirty="0">
                <a:solidFill>
                  <a:srgbClr val="FF0000"/>
                </a:solidFill>
                <a:effectLst>
                  <a:outerShdw blurRad="50800" dist="38100" dir="2700000" algn="tl" rotWithShape="0">
                    <a:prstClr val="black">
                      <a:alpha val="40000"/>
                    </a:prstClr>
                  </a:outerShdw>
                </a:effectLst>
                <a:cs typeface="Arial" panose="020B0604020202020204" pitchFamily="34" charset="0"/>
              </a:rPr>
              <a:t>istatistiksel analizler </a:t>
            </a:r>
            <a:r>
              <a:rPr lang="tr-TR" sz="2400" dirty="0">
                <a:solidFill>
                  <a:schemeClr val="accent4"/>
                </a:solidFill>
                <a:effectLst>
                  <a:outerShdw blurRad="50800" dist="38100" dir="2700000" algn="tl" rotWithShape="0">
                    <a:prstClr val="black">
                      <a:alpha val="40000"/>
                    </a:prstClr>
                  </a:outerShdw>
                </a:effectLst>
                <a:cs typeface="Arial" panose="020B0604020202020204" pitchFamily="34" charset="0"/>
              </a:rPr>
              <a:t>kullanmalıdır.</a:t>
            </a:r>
            <a:endParaRPr lang="tr-TR" sz="4000" dirty="0">
              <a:solidFill>
                <a:schemeClr val="accent4"/>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09288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ADB2-AB57-0F49-9338-4C7C59FD360F}"/>
              </a:ext>
            </a:extLst>
          </p:cNvPr>
          <p:cNvSpPr>
            <a:spLocks noGrp="1"/>
          </p:cNvSpPr>
          <p:nvPr>
            <p:ph type="title"/>
          </p:nvPr>
        </p:nvSpPr>
        <p:spPr>
          <a:xfrm>
            <a:off x="809503" y="121934"/>
            <a:ext cx="9464040" cy="771911"/>
          </a:xfrm>
        </p:spPr>
        <p:txBody>
          <a:bodyPr/>
          <a:lstStyle/>
          <a:p>
            <a:r>
              <a:rPr lang="tr-TR" b="1" dirty="0">
                <a:solidFill>
                  <a:srgbClr val="C00000"/>
                </a:solidFill>
                <a:effectLst>
                  <a:outerShdw blurRad="38100" dist="38100" dir="2700000" algn="tl">
                    <a:srgbClr val="000000">
                      <a:alpha val="43137"/>
                    </a:srgbClr>
                  </a:outerShdw>
                </a:effectLst>
              </a:rPr>
              <a:t>Araştırma Deneme Yöntemleri</a:t>
            </a:r>
          </a:p>
        </p:txBody>
      </p:sp>
      <p:sp>
        <p:nvSpPr>
          <p:cNvPr id="3" name="İçerik Yer Tutucusu 2"/>
          <p:cNvSpPr>
            <a:spLocks noGrp="1"/>
          </p:cNvSpPr>
          <p:nvPr>
            <p:ph idx="1"/>
          </p:nvPr>
        </p:nvSpPr>
        <p:spPr>
          <a:xfrm>
            <a:off x="321013" y="1137037"/>
            <a:ext cx="11624553" cy="5312401"/>
          </a:xfrm>
        </p:spPr>
        <p:txBody>
          <a:bodyPr>
            <a:noAutofit/>
          </a:bodyPr>
          <a:lstStyle/>
          <a:p>
            <a:pPr marL="0" indent="0" algn="just">
              <a:buNone/>
            </a:pPr>
            <a:r>
              <a:rPr lang="tr-TR" sz="2400" dirty="0">
                <a:cs typeface="Arial" panose="020B0604020202020204" pitchFamily="34" charset="0"/>
              </a:rPr>
              <a:t>Araştırmalar, bilimsel bir gerçeği ortaya çıkarmak için yapılan </a:t>
            </a:r>
            <a:r>
              <a:rPr lang="tr-TR" sz="2400" dirty="0">
                <a:solidFill>
                  <a:srgbClr val="0070C0"/>
                </a:solidFill>
                <a:cs typeface="Arial" panose="020B0604020202020204" pitchFamily="34" charset="0"/>
              </a:rPr>
              <a:t>"Bilimsel Denemeler" </a:t>
            </a:r>
            <a:r>
              <a:rPr lang="tr-TR" sz="2400" dirty="0">
                <a:cs typeface="Arial" panose="020B0604020202020204" pitchFamily="34" charset="0"/>
              </a:rPr>
              <a:t>ve bilinen bir gerçeği ilgililere göstermek için yapılan </a:t>
            </a:r>
            <a:r>
              <a:rPr lang="tr-TR" sz="2400" dirty="0">
                <a:solidFill>
                  <a:srgbClr val="0070C0"/>
                </a:solidFill>
                <a:cs typeface="Arial" panose="020B0604020202020204" pitchFamily="34" charset="0"/>
              </a:rPr>
              <a:t>"Demonstrasyon Denemeleri" </a:t>
            </a:r>
            <a:r>
              <a:rPr lang="tr-TR" sz="2400" dirty="0">
                <a:cs typeface="Arial" panose="020B0604020202020204" pitchFamily="34" charset="0"/>
              </a:rPr>
              <a:t>olarak ikiye ayrılır.</a:t>
            </a:r>
          </a:p>
          <a:p>
            <a:pPr marL="0" indent="0" algn="just">
              <a:buNone/>
            </a:pPr>
            <a:endParaRPr lang="tr-TR" sz="2400" dirty="0">
              <a:cs typeface="Arial" panose="020B0604020202020204" pitchFamily="34" charset="0"/>
            </a:endParaRPr>
          </a:p>
          <a:p>
            <a:pPr marL="0" indent="0" algn="just">
              <a:buNone/>
            </a:pPr>
            <a:r>
              <a:rPr lang="tr-TR" sz="2400" dirty="0">
                <a:cs typeface="Arial" panose="020B0604020202020204" pitchFamily="34" charset="0"/>
              </a:rPr>
              <a:t>Ayrıca </a:t>
            </a:r>
            <a:r>
              <a:rPr lang="tr-TR" sz="2400" dirty="0">
                <a:solidFill>
                  <a:schemeClr val="accent6">
                    <a:lumMod val="75000"/>
                  </a:schemeClr>
                </a:solidFill>
                <a:cs typeface="Arial" panose="020B0604020202020204" pitchFamily="34" charset="0"/>
              </a:rPr>
              <a:t>ele alınan konu sayısına göre </a:t>
            </a:r>
            <a:r>
              <a:rPr lang="tr-TR" sz="2400" dirty="0">
                <a:cs typeface="Arial" panose="020B0604020202020204" pitchFamily="34" charset="0"/>
              </a:rPr>
              <a:t>denemeleri </a:t>
            </a:r>
          </a:p>
          <a:p>
            <a:pPr marL="0" indent="0" algn="just">
              <a:buNone/>
            </a:pPr>
            <a:r>
              <a:rPr lang="tr-TR" sz="2400" dirty="0">
                <a:solidFill>
                  <a:srgbClr val="0070C0"/>
                </a:solidFill>
                <a:cs typeface="Arial" panose="020B0604020202020204" pitchFamily="34" charset="0"/>
              </a:rPr>
              <a:t>“Basit Denemeler”</a:t>
            </a:r>
            <a:r>
              <a:rPr lang="tr-TR" sz="2400" dirty="0">
                <a:cs typeface="Arial" panose="020B0604020202020204" pitchFamily="34" charset="0"/>
              </a:rPr>
              <a:t> ve </a:t>
            </a:r>
          </a:p>
          <a:p>
            <a:pPr marL="0" indent="0" algn="just">
              <a:buNone/>
            </a:pPr>
            <a:r>
              <a:rPr lang="tr-TR" sz="2400" dirty="0">
                <a:solidFill>
                  <a:srgbClr val="0070C0"/>
                </a:solidFill>
                <a:cs typeface="Arial" panose="020B0604020202020204" pitchFamily="34" charset="0"/>
              </a:rPr>
              <a:t>“Faktöriyel Denemeler” </a:t>
            </a:r>
            <a:r>
              <a:rPr lang="tr-TR" sz="2400" dirty="0">
                <a:cs typeface="Arial" panose="020B0604020202020204" pitchFamily="34" charset="0"/>
              </a:rPr>
              <a:t>olarak ikiye ayırabiliriz. </a:t>
            </a:r>
          </a:p>
          <a:p>
            <a:pPr marL="0" indent="0" algn="just">
              <a:buNone/>
            </a:pPr>
            <a:r>
              <a:rPr lang="tr-TR" sz="2400" dirty="0">
                <a:cs typeface="Arial" panose="020B0604020202020204" pitchFamily="34" charset="0"/>
              </a:rPr>
              <a:t>Basit denemelerde, inceleme konusu olarak tek faktör ele alınır ve bunun dışında kalan faktörlerin etkileri mümkün olduğunca sabit tutulmaya çalışılır. Bunlar en çok kullanılan ve kolaylığından dolayı tavsiye edilen denemelerdir. </a:t>
            </a:r>
          </a:p>
          <a:p>
            <a:pPr marL="0" indent="0" algn="just">
              <a:buNone/>
            </a:pPr>
            <a:r>
              <a:rPr lang="tr-TR" sz="2400" dirty="0">
                <a:cs typeface="Arial" panose="020B0604020202020204" pitchFamily="34" charset="0"/>
              </a:rPr>
              <a:t>Örneğin, </a:t>
            </a:r>
            <a:r>
              <a:rPr lang="tr-TR" sz="2400" b="1" dirty="0">
                <a:cs typeface="Arial" panose="020B0604020202020204" pitchFamily="34" charset="0"/>
              </a:rPr>
              <a:t>bir bölgedeki en iyi bitki çeşidini </a:t>
            </a:r>
            <a:r>
              <a:rPr lang="tr-TR" sz="2400" dirty="0">
                <a:cs typeface="Arial" panose="020B0604020202020204" pitchFamily="34" charset="0"/>
              </a:rPr>
              <a:t>veya </a:t>
            </a:r>
            <a:r>
              <a:rPr lang="tr-TR" sz="2400" b="1" dirty="0">
                <a:cs typeface="Arial" panose="020B0604020202020204" pitchFamily="34" charset="0"/>
              </a:rPr>
              <a:t>bir bitki için en iyi azotlu gübre miktarını</a:t>
            </a:r>
            <a:r>
              <a:rPr lang="tr-TR" sz="2400" dirty="0">
                <a:cs typeface="Arial" panose="020B0604020202020204" pitchFamily="34" charset="0"/>
              </a:rPr>
              <a:t> belirlemek için yapılan denemeler ve benzerleri bu gruba girer. </a:t>
            </a:r>
          </a:p>
          <a:p>
            <a:pPr marL="0" indent="0" algn="just">
              <a:buNone/>
            </a:pPr>
            <a:r>
              <a:rPr lang="tr-TR" sz="2400" dirty="0">
                <a:cs typeface="Arial" panose="020B0604020202020204" pitchFamily="34" charset="0"/>
              </a:rPr>
              <a:t>Faktöriyel denemeler, bir faktörün etkisi diğer bazı faktörlerin varlığında incelenmek istendiğinde kullanılır.</a:t>
            </a:r>
          </a:p>
        </p:txBody>
      </p:sp>
    </p:spTree>
    <p:extLst>
      <p:ext uri="{BB962C8B-B14F-4D97-AF65-F5344CB8AC3E}">
        <p14:creationId xmlns:p14="http://schemas.microsoft.com/office/powerpoint/2010/main" val="3859881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87BB-0EAC-D744-9DA5-371887BCD095}"/>
              </a:ext>
            </a:extLst>
          </p:cNvPr>
          <p:cNvSpPr>
            <a:spLocks noGrp="1"/>
          </p:cNvSpPr>
          <p:nvPr>
            <p:ph type="title"/>
          </p:nvPr>
        </p:nvSpPr>
        <p:spPr>
          <a:xfrm>
            <a:off x="1250491" y="131661"/>
            <a:ext cx="9464040" cy="970694"/>
          </a:xfrm>
        </p:spPr>
        <p:txBody>
          <a:bodyPr>
            <a:normAutofit/>
          </a:bodyPr>
          <a:lstStyle/>
          <a:p>
            <a:r>
              <a:rPr lang="tr-TR" sz="3840" b="1" dirty="0">
                <a:solidFill>
                  <a:srgbClr val="C00000"/>
                </a:solidFill>
                <a:effectLst>
                  <a:outerShdw blurRad="38100" dist="38100" dir="2700000" algn="tl">
                    <a:srgbClr val="000000">
                      <a:alpha val="43137"/>
                    </a:srgbClr>
                  </a:outerShdw>
                </a:effectLst>
                <a:latin typeface="+mn-lt"/>
                <a:cs typeface="Arial" panose="020B0604020202020204" pitchFamily="34" charset="0"/>
              </a:rPr>
              <a:t>Tarla Deneme Tekniğinin Önemi ve Konusu</a:t>
            </a:r>
            <a:endParaRPr lang="tr-TR" sz="3840" dirty="0">
              <a:solidFill>
                <a:srgbClr val="C0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379379" y="956442"/>
            <a:ext cx="11206264" cy="5522179"/>
          </a:xfrm>
        </p:spPr>
        <p:txBody>
          <a:bodyPr>
            <a:noAutofit/>
          </a:bodyPr>
          <a:lstStyle/>
          <a:p>
            <a:pPr marL="0" indent="0" algn="just">
              <a:buNone/>
            </a:pPr>
            <a:r>
              <a:rPr lang="tr-TR" sz="2400" dirty="0">
                <a:cs typeface="Arial" panose="020B0604020202020204" pitchFamily="34" charset="0"/>
              </a:rPr>
              <a:t>Denemelerin değerlendirilmesinde kullanılan istatistik metotlarındaki gelişmeler, tarla deneme tekniğinde bir devrim yaratmıştır. </a:t>
            </a:r>
          </a:p>
          <a:p>
            <a:pPr marL="0" indent="0" algn="just">
              <a:buNone/>
            </a:pPr>
            <a:r>
              <a:rPr lang="tr-TR" sz="2400" dirty="0">
                <a:cs typeface="Arial" panose="020B0604020202020204" pitchFamily="34" charset="0"/>
              </a:rPr>
              <a:t>Tarla deneme tekniğinin gelişmesinde agronominin bir kolu olan çeşit verim denemeleri ile ekim nöbeti ve tarım tekniği denemeleri önderlik yapmıştır.</a:t>
            </a:r>
          </a:p>
          <a:p>
            <a:pPr marL="0" indent="0" algn="just">
              <a:buNone/>
            </a:pPr>
            <a:r>
              <a:rPr lang="tr-TR" sz="2400" b="1" dirty="0">
                <a:solidFill>
                  <a:srgbClr val="C00000"/>
                </a:solidFill>
                <a:cs typeface="Arial" panose="020B0604020202020204" pitchFamily="34" charset="0"/>
              </a:rPr>
              <a:t>Tarla ve ilgili bölümlerde kullanılan deneme tekniğinde amaçlar: </a:t>
            </a:r>
          </a:p>
          <a:p>
            <a:pPr algn="just"/>
            <a:r>
              <a:rPr lang="tr-TR" sz="2400" dirty="0">
                <a:cs typeface="Arial" panose="020B0604020202020204" pitchFamily="34" charset="0"/>
              </a:rPr>
              <a:t>En uygun ekonomik verime sahip bitki çeşidini belirlemek yanında en uygun ekim nöbeti sırasını, </a:t>
            </a:r>
          </a:p>
          <a:p>
            <a:pPr algn="just"/>
            <a:r>
              <a:rPr lang="tr-TR" sz="2400" dirty="0">
                <a:cs typeface="Arial" panose="020B0604020202020204" pitchFamily="34" charset="0"/>
              </a:rPr>
              <a:t>En uygun toprak hazırlığı ve tekniklerinin belirlenmesi</a:t>
            </a:r>
          </a:p>
          <a:p>
            <a:pPr algn="just"/>
            <a:r>
              <a:rPr lang="tr-TR" sz="2400" dirty="0">
                <a:cs typeface="Arial" panose="020B0604020202020204" pitchFamily="34" charset="0"/>
              </a:rPr>
              <a:t>Ekim zamanı,  derinliği,  sıklığı ve tekniklerinin</a:t>
            </a:r>
          </a:p>
          <a:p>
            <a:pPr algn="just"/>
            <a:r>
              <a:rPr lang="tr-TR" sz="2400" dirty="0">
                <a:cs typeface="Arial" panose="020B0604020202020204" pitchFamily="34" charset="0"/>
              </a:rPr>
              <a:t>Hasat zamanı ve yöntemi, </a:t>
            </a:r>
          </a:p>
          <a:p>
            <a:pPr algn="just"/>
            <a:r>
              <a:rPr lang="tr-TR" sz="2400" dirty="0">
                <a:cs typeface="Arial" panose="020B0604020202020204" pitchFamily="34" charset="0"/>
              </a:rPr>
              <a:t>Harman zamanı ve yöntemi, </a:t>
            </a:r>
          </a:p>
          <a:p>
            <a:pPr algn="just"/>
            <a:r>
              <a:rPr lang="tr-TR" sz="2400" dirty="0">
                <a:cs typeface="Arial" panose="020B0604020202020204" pitchFamily="34" charset="0"/>
              </a:rPr>
              <a:t>Gübreleme, sulama ve ilaçlamanın form, doz, zaman, şekil ve yöntemini vs. ortaya çıkarmaktır.</a:t>
            </a:r>
          </a:p>
        </p:txBody>
      </p:sp>
    </p:spTree>
    <p:extLst>
      <p:ext uri="{BB962C8B-B14F-4D97-AF65-F5344CB8AC3E}">
        <p14:creationId xmlns:p14="http://schemas.microsoft.com/office/powerpoint/2010/main" val="348867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5021" y="369651"/>
            <a:ext cx="11040894" cy="6186792"/>
          </a:xfrm>
        </p:spPr>
        <p:txBody>
          <a:bodyPr>
            <a:normAutofit/>
          </a:bodyPr>
          <a:lstStyle/>
          <a:p>
            <a:pPr marL="0" indent="0" algn="just">
              <a:buNone/>
            </a:pPr>
            <a:r>
              <a:rPr lang="tr-TR" b="1" dirty="0">
                <a:solidFill>
                  <a:srgbClr val="C00000"/>
                </a:solidFill>
                <a:cs typeface="Arial" panose="020B0604020202020204" pitchFamily="34" charset="0"/>
              </a:rPr>
              <a:t>Tarımsal denemeler: </a:t>
            </a:r>
          </a:p>
          <a:p>
            <a:pPr marL="0" indent="0" algn="just">
              <a:buNone/>
            </a:pPr>
            <a:r>
              <a:rPr lang="tr-TR" dirty="0">
                <a:cs typeface="Arial" panose="020B0604020202020204" pitchFamily="34" charset="0"/>
              </a:rPr>
              <a:t>a) tarla, </a:t>
            </a:r>
          </a:p>
          <a:p>
            <a:pPr marL="0" indent="0" algn="just">
              <a:buNone/>
            </a:pPr>
            <a:r>
              <a:rPr lang="tr-TR" dirty="0">
                <a:cs typeface="Arial" panose="020B0604020202020204" pitchFamily="34" charset="0"/>
              </a:rPr>
              <a:t>b) laboratuvar, </a:t>
            </a:r>
          </a:p>
          <a:p>
            <a:pPr marL="0" indent="0" algn="just">
              <a:buNone/>
            </a:pPr>
            <a:r>
              <a:rPr lang="tr-TR" dirty="0">
                <a:cs typeface="Arial" panose="020B0604020202020204" pitchFamily="34" charset="0"/>
              </a:rPr>
              <a:t>c) sera ve </a:t>
            </a:r>
          </a:p>
          <a:p>
            <a:pPr marL="0" indent="0" algn="just">
              <a:buNone/>
            </a:pPr>
            <a:r>
              <a:rPr lang="tr-TR" dirty="0">
                <a:cs typeface="Arial" panose="020B0604020202020204" pitchFamily="34" charset="0"/>
              </a:rPr>
              <a:t>d) hayvanlar üzerinde yapılan zootekni denemeleri olmak üzere 4 temel grupta toplanır. </a:t>
            </a:r>
          </a:p>
          <a:p>
            <a:pPr marL="0" indent="0" algn="just">
              <a:buNone/>
            </a:pPr>
            <a:endParaRPr lang="tr-TR" dirty="0">
              <a:cs typeface="Arial" panose="020B0604020202020204" pitchFamily="34" charset="0"/>
            </a:endParaRPr>
          </a:p>
          <a:p>
            <a:pPr marL="0" indent="0" algn="just">
              <a:buNone/>
            </a:pPr>
            <a:r>
              <a:rPr lang="tr-TR" dirty="0">
                <a:cs typeface="Arial" panose="020B0604020202020204" pitchFamily="34" charset="0"/>
              </a:rPr>
              <a:t>Bunlardan beklenen amaç aynı ise de elde edilen bilgiler ve bunların pratik değerleri birbirinden farklıdır. </a:t>
            </a:r>
          </a:p>
          <a:p>
            <a:pPr marL="0" indent="0" algn="just">
              <a:buNone/>
            </a:pPr>
            <a:r>
              <a:rPr lang="tr-TR" dirty="0">
                <a:cs typeface="Arial" panose="020B0604020202020204" pitchFamily="34" charset="0"/>
              </a:rPr>
              <a:t>Çünkü, laboratuvar ve sera denemeleri </a:t>
            </a:r>
            <a:r>
              <a:rPr lang="tr-TR" dirty="0">
                <a:solidFill>
                  <a:srgbClr val="0070C0"/>
                </a:solidFill>
                <a:cs typeface="Arial" panose="020B0604020202020204" pitchFamily="34" charset="0"/>
              </a:rPr>
              <a:t>kontrollü şartlarda</a:t>
            </a:r>
            <a:r>
              <a:rPr lang="tr-TR" dirty="0">
                <a:cs typeface="Arial" panose="020B0604020202020204" pitchFamily="34" charset="0"/>
              </a:rPr>
              <a:t> yapıldığı halde, tarla denemeleri </a:t>
            </a:r>
            <a:r>
              <a:rPr lang="tr-TR" dirty="0">
                <a:solidFill>
                  <a:srgbClr val="0070C0"/>
                </a:solidFill>
                <a:cs typeface="Arial" panose="020B0604020202020204" pitchFamily="34" charset="0"/>
              </a:rPr>
              <a:t>doğal ortamlarda</a:t>
            </a:r>
            <a:r>
              <a:rPr lang="tr-TR" dirty="0">
                <a:cs typeface="Arial" panose="020B0604020202020204" pitchFamily="34" charset="0"/>
              </a:rPr>
              <a:t> yapılmakta olup faktörleri tamamen kontrol etmek zor hatta çoğu zaman imkansızdır.</a:t>
            </a:r>
          </a:p>
        </p:txBody>
      </p:sp>
    </p:spTree>
    <p:extLst>
      <p:ext uri="{BB962C8B-B14F-4D97-AF65-F5344CB8AC3E}">
        <p14:creationId xmlns:p14="http://schemas.microsoft.com/office/powerpoint/2010/main" val="345276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86FE-B139-4E4A-9DA4-1E358770FFBF}"/>
              </a:ext>
            </a:extLst>
          </p:cNvPr>
          <p:cNvSpPr>
            <a:spLocks noGrp="1"/>
          </p:cNvSpPr>
          <p:nvPr>
            <p:ph type="title"/>
          </p:nvPr>
        </p:nvSpPr>
        <p:spPr>
          <a:xfrm>
            <a:off x="1363980" y="114152"/>
            <a:ext cx="9464040" cy="732155"/>
          </a:xfrm>
        </p:spPr>
        <p:txBody>
          <a:bodyPr/>
          <a:lstStyle/>
          <a:p>
            <a:r>
              <a:rPr lang="tr-TR" b="1" dirty="0">
                <a:solidFill>
                  <a:srgbClr val="C00000"/>
                </a:solidFill>
                <a:latin typeface="+mn-lt"/>
                <a:cs typeface="Arial" panose="020B0604020202020204" pitchFamily="34" charset="0"/>
              </a:rPr>
              <a:t>Tarımsal Araştırmaların Çeşitleri </a:t>
            </a:r>
            <a:endParaRPr lang="tr-TR" dirty="0">
              <a:solidFill>
                <a:srgbClr val="C00000"/>
              </a:solidFill>
              <a:latin typeface="+mn-lt"/>
            </a:endParaRPr>
          </a:p>
        </p:txBody>
      </p:sp>
      <p:sp>
        <p:nvSpPr>
          <p:cNvPr id="3" name="İçerik Yer Tutucusu 2"/>
          <p:cNvSpPr>
            <a:spLocks noGrp="1"/>
          </p:cNvSpPr>
          <p:nvPr>
            <p:ph idx="1"/>
          </p:nvPr>
        </p:nvSpPr>
        <p:spPr>
          <a:xfrm>
            <a:off x="311285" y="1070043"/>
            <a:ext cx="11488365" cy="5593404"/>
          </a:xfrm>
        </p:spPr>
        <p:txBody>
          <a:bodyPr>
            <a:noAutofit/>
          </a:bodyPr>
          <a:lstStyle/>
          <a:p>
            <a:pPr marL="0" indent="0" algn="just">
              <a:buNone/>
            </a:pPr>
            <a:r>
              <a:rPr lang="tr-TR" sz="2400" b="1" dirty="0">
                <a:solidFill>
                  <a:srgbClr val="C00000"/>
                </a:solidFill>
                <a:cs typeface="Arial" panose="020B0604020202020204" pitchFamily="34" charset="0"/>
              </a:rPr>
              <a:t>1. Tarla Denemeleri:</a:t>
            </a:r>
            <a:endParaRPr lang="tr-TR" sz="2400" dirty="0">
              <a:solidFill>
                <a:srgbClr val="C00000"/>
              </a:solidFill>
              <a:cs typeface="Arial" panose="020B0604020202020204" pitchFamily="34" charset="0"/>
            </a:endParaRPr>
          </a:p>
          <a:p>
            <a:pPr marL="0" indent="0" algn="just">
              <a:buNone/>
            </a:pPr>
            <a:r>
              <a:rPr lang="tr-TR" sz="2000" dirty="0">
                <a:cs typeface="Arial" panose="020B0604020202020204" pitchFamily="34" charset="0"/>
              </a:rPr>
              <a:t> </a:t>
            </a:r>
            <a:r>
              <a:rPr lang="tr-TR" sz="2400" dirty="0">
                <a:solidFill>
                  <a:srgbClr val="0070C0"/>
                </a:solidFill>
                <a:cs typeface="Arial" panose="020B0604020202020204" pitchFamily="34" charset="0"/>
              </a:rPr>
              <a:t>a) Çeşit-verim denemeleri (çeşitlerin verimleri, adaptasyonları, morfolojik özellikleri, hatların seleksiyonu vb.)</a:t>
            </a:r>
          </a:p>
          <a:p>
            <a:pPr marL="0" indent="0" algn="just">
              <a:buNone/>
            </a:pPr>
            <a:r>
              <a:rPr lang="tr-TR" sz="2400" dirty="0">
                <a:solidFill>
                  <a:srgbClr val="0070C0"/>
                </a:solidFill>
                <a:cs typeface="Arial" panose="020B0604020202020204" pitchFamily="34" charset="0"/>
              </a:rPr>
              <a:t> b) Kültürel uygulamalar</a:t>
            </a:r>
          </a:p>
          <a:p>
            <a:pPr marL="659130" lvl="1" indent="-247650" algn="just"/>
            <a:r>
              <a:rPr lang="tr-TR" sz="2000" dirty="0">
                <a:cs typeface="Arial" panose="020B0604020202020204" pitchFamily="34" charset="0"/>
              </a:rPr>
              <a:t>Mekanizasyon denemeleri (toprak işleme aletleri, işleme zamanları, yöntemleri, sıklıkları, hasat ve harmanda kullanılan alet ve makineler, çeşitleri, yöntemleri, makineli bakım işleri; çapalama, seyreltme gibi uygulamalarda kullanılacak aletlerin çeşitleri, yöntemleri, kullanma zamanları vb.)</a:t>
            </a:r>
          </a:p>
          <a:p>
            <a:pPr marL="659130" lvl="1" indent="-247650" algn="just"/>
            <a:r>
              <a:rPr lang="tr-TR" sz="2000" dirty="0">
                <a:cs typeface="Arial" panose="020B0604020202020204" pitchFamily="34" charset="0"/>
              </a:rPr>
              <a:t>Gübreleme denemeleri (gübrelerin cinsi ve formu, miktarı, verilme şekli, zamanı, yöntemi vb.)</a:t>
            </a:r>
          </a:p>
          <a:p>
            <a:pPr marL="659130" lvl="1" indent="-247650" algn="just"/>
            <a:r>
              <a:rPr lang="tr-TR" sz="2000" dirty="0">
                <a:cs typeface="Arial" panose="020B0604020202020204" pitchFamily="34" charset="0"/>
              </a:rPr>
              <a:t>İlaç denemeleri (ilaçların cinsi ve formu, miktarı, verilme şekli, zamanı, yöntemi vb.)</a:t>
            </a:r>
          </a:p>
          <a:p>
            <a:pPr marL="659130" lvl="1" indent="-247650" algn="just"/>
            <a:r>
              <a:rPr lang="tr-TR" sz="2000" dirty="0">
                <a:cs typeface="Arial" panose="020B0604020202020204" pitchFamily="34" charset="0"/>
              </a:rPr>
              <a:t>Sulama denemele</a:t>
            </a:r>
            <a:r>
              <a:rPr lang="tr-TR" sz="2000" dirty="0"/>
              <a:t>ri (sulama yöntemi, zamanı, miktarı vb.)</a:t>
            </a:r>
          </a:p>
          <a:p>
            <a:pPr marL="0" indent="0" algn="just">
              <a:buNone/>
            </a:pPr>
            <a:r>
              <a:rPr lang="tr-TR" sz="2400" dirty="0">
                <a:cs typeface="Arial" panose="020B0604020202020204" pitchFamily="34" charset="0"/>
              </a:rPr>
              <a:t> </a:t>
            </a:r>
            <a:r>
              <a:rPr lang="tr-TR" sz="2400" dirty="0">
                <a:solidFill>
                  <a:srgbClr val="0070C0"/>
                </a:solidFill>
                <a:cs typeface="Arial" panose="020B0604020202020204" pitchFamily="34" charset="0"/>
              </a:rPr>
              <a:t>c) Çayır mera denemeleri (otlatma denemeleri, biçim şekli, zamanı, yüksekliği, sayısı, karışım denemeleri, gübreleme gibi kültürel uygulama denemeleri, </a:t>
            </a:r>
            <a:r>
              <a:rPr lang="tr-TR" sz="2400" dirty="0" err="1">
                <a:solidFill>
                  <a:srgbClr val="0070C0"/>
                </a:solidFill>
                <a:cs typeface="Arial" panose="020B0604020202020204" pitchFamily="34" charset="0"/>
              </a:rPr>
              <a:t>yabancıot</a:t>
            </a:r>
            <a:r>
              <a:rPr lang="tr-TR" sz="2400" dirty="0">
                <a:solidFill>
                  <a:srgbClr val="0070C0"/>
                </a:solidFill>
                <a:cs typeface="Arial" panose="020B0604020202020204" pitchFamily="34" charset="0"/>
              </a:rPr>
              <a:t> kontrol yöntemi, zamanı vb.)</a:t>
            </a:r>
          </a:p>
          <a:p>
            <a:pPr marL="0" indent="0" algn="just">
              <a:buNone/>
            </a:pPr>
            <a:r>
              <a:rPr lang="tr-TR" sz="2400" dirty="0">
                <a:solidFill>
                  <a:srgbClr val="0070C0"/>
                </a:solidFill>
                <a:cs typeface="Arial" panose="020B0604020202020204" pitchFamily="34" charset="0"/>
              </a:rPr>
              <a:t> d) Çok yıllık ve çok </a:t>
            </a:r>
            <a:r>
              <a:rPr lang="tr-TR" sz="2400" dirty="0" err="1">
                <a:solidFill>
                  <a:srgbClr val="0070C0"/>
                </a:solidFill>
                <a:cs typeface="Arial" panose="020B0604020202020204" pitchFamily="34" charset="0"/>
              </a:rPr>
              <a:t>hasatlı</a:t>
            </a:r>
            <a:r>
              <a:rPr lang="tr-TR" sz="2400" dirty="0">
                <a:solidFill>
                  <a:srgbClr val="0070C0"/>
                </a:solidFill>
                <a:cs typeface="Arial" panose="020B0604020202020204" pitchFamily="34" charset="0"/>
              </a:rPr>
              <a:t> denemeler (meyve, orman ağaçları, çok yıllık </a:t>
            </a:r>
            <a:r>
              <a:rPr lang="tr-TR" sz="2400" dirty="0" err="1">
                <a:solidFill>
                  <a:srgbClr val="0070C0"/>
                </a:solidFill>
                <a:cs typeface="Arial" panose="020B0604020202020204" pitchFamily="34" charset="0"/>
              </a:rPr>
              <a:t>yembitkileri</a:t>
            </a:r>
            <a:r>
              <a:rPr lang="tr-TR" sz="2400" dirty="0">
                <a:solidFill>
                  <a:srgbClr val="0070C0"/>
                </a:solidFill>
                <a:cs typeface="Arial" panose="020B0604020202020204" pitchFamily="34" charset="0"/>
              </a:rPr>
              <a:t>, münavebe vb.)</a:t>
            </a:r>
            <a:endParaRPr lang="tr-TR" sz="2400" dirty="0"/>
          </a:p>
        </p:txBody>
      </p:sp>
    </p:spTree>
    <p:extLst>
      <p:ext uri="{BB962C8B-B14F-4D97-AF65-F5344CB8AC3E}">
        <p14:creationId xmlns:p14="http://schemas.microsoft.com/office/powerpoint/2010/main" val="239832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1CD9-8BF2-0640-AA80-0C214EBF9F1D}"/>
              </a:ext>
            </a:extLst>
          </p:cNvPr>
          <p:cNvSpPr>
            <a:spLocks noGrp="1"/>
          </p:cNvSpPr>
          <p:nvPr>
            <p:ph type="title"/>
          </p:nvPr>
        </p:nvSpPr>
        <p:spPr>
          <a:xfrm>
            <a:off x="1363980" y="365125"/>
            <a:ext cx="9464040" cy="668544"/>
          </a:xfrm>
        </p:spPr>
        <p:txBody>
          <a:bodyPr>
            <a:normAutofit fontScale="90000"/>
          </a:bodyPr>
          <a:lstStyle/>
          <a:p>
            <a:r>
              <a:rPr lang="tr-TR" b="1" dirty="0">
                <a:solidFill>
                  <a:srgbClr val="C00000"/>
                </a:solidFill>
                <a:cs typeface="Arial" panose="020B0604020202020204" pitchFamily="34" charset="0"/>
              </a:rPr>
              <a:t>Tarımsal Araştırmaların Çeşitleri </a:t>
            </a:r>
            <a:endParaRPr lang="tr-TR" dirty="0"/>
          </a:p>
        </p:txBody>
      </p:sp>
      <p:sp>
        <p:nvSpPr>
          <p:cNvPr id="3" name="İçerik Yer Tutucusu 2"/>
          <p:cNvSpPr>
            <a:spLocks noGrp="1"/>
          </p:cNvSpPr>
          <p:nvPr>
            <p:ph idx="1"/>
          </p:nvPr>
        </p:nvSpPr>
        <p:spPr>
          <a:xfrm>
            <a:off x="301556" y="1224501"/>
            <a:ext cx="11692647" cy="5156843"/>
          </a:xfrm>
        </p:spPr>
        <p:txBody>
          <a:bodyPr>
            <a:normAutofit/>
          </a:bodyPr>
          <a:lstStyle/>
          <a:p>
            <a:pPr marL="0" indent="0" algn="just">
              <a:buNone/>
            </a:pPr>
            <a:r>
              <a:rPr lang="tr-TR" b="1" dirty="0">
                <a:solidFill>
                  <a:srgbClr val="C00000"/>
                </a:solidFill>
                <a:cs typeface="Arial" panose="020B0604020202020204" pitchFamily="34" charset="0"/>
              </a:rPr>
              <a:t>2.  Laboratuvar Denemeleri: </a:t>
            </a:r>
            <a:r>
              <a:rPr lang="tr-TR" dirty="0">
                <a:cs typeface="Arial" panose="020B0604020202020204" pitchFamily="34" charset="0"/>
              </a:rPr>
              <a:t>Mikrobiyoloji, </a:t>
            </a:r>
            <a:r>
              <a:rPr lang="tr-TR" dirty="0" err="1">
                <a:cs typeface="Arial" panose="020B0604020202020204" pitchFamily="34" charset="0"/>
              </a:rPr>
              <a:t>biyoteknoloji</a:t>
            </a:r>
            <a:r>
              <a:rPr lang="tr-TR" dirty="0">
                <a:cs typeface="Arial" panose="020B0604020202020204" pitchFamily="34" charset="0"/>
              </a:rPr>
              <a:t>, bitki-toprak analizi vb.</a:t>
            </a:r>
          </a:p>
          <a:p>
            <a:pPr marL="0" indent="0" algn="just">
              <a:buNone/>
            </a:pPr>
            <a:r>
              <a:rPr lang="tr-TR" b="1" dirty="0">
                <a:solidFill>
                  <a:srgbClr val="C00000"/>
                </a:solidFill>
                <a:cs typeface="Arial" panose="020B0604020202020204" pitchFamily="34" charset="0"/>
              </a:rPr>
              <a:t>3. Sera Denemeleri: </a:t>
            </a:r>
            <a:r>
              <a:rPr lang="tr-TR" dirty="0">
                <a:cs typeface="Arial" panose="020B0604020202020204" pitchFamily="34" charset="0"/>
              </a:rPr>
              <a:t>Çeşit ve kültürel uygulamalara yönelik tüm çalışmalar</a:t>
            </a:r>
          </a:p>
          <a:p>
            <a:pPr marL="0" indent="0" algn="just">
              <a:buNone/>
            </a:pPr>
            <a:r>
              <a:rPr lang="tr-TR" b="1" dirty="0">
                <a:solidFill>
                  <a:srgbClr val="C00000"/>
                </a:solidFill>
                <a:cs typeface="Arial" panose="020B0604020202020204" pitchFamily="34" charset="0"/>
              </a:rPr>
              <a:t>4. Zootekni Denemeleri: </a:t>
            </a:r>
            <a:r>
              <a:rPr lang="tr-TR" dirty="0">
                <a:cs typeface="Arial" panose="020B0604020202020204" pitchFamily="34" charset="0"/>
              </a:rPr>
              <a:t>Hayvan besleme ve ıslahı konularında yapılacak tüm çalışmalar</a:t>
            </a:r>
          </a:p>
          <a:p>
            <a:pPr marL="0" indent="0" algn="just">
              <a:buNone/>
            </a:pPr>
            <a:endParaRPr lang="tr-TR" dirty="0">
              <a:cs typeface="Arial" panose="020B0604020202020204" pitchFamily="34" charset="0"/>
            </a:endParaRPr>
          </a:p>
          <a:p>
            <a:pPr marL="0" indent="0" algn="just">
              <a:buNone/>
            </a:pPr>
            <a:r>
              <a:rPr lang="tr-TR" dirty="0">
                <a:cs typeface="Arial" panose="020B0604020202020204" pitchFamily="34" charset="0"/>
              </a:rPr>
              <a:t>Tarla deneme tekniğinin esas konusu, tarla denemelerinin uygun bir şekilde planlanmaları ve yürütülmeleri ile ilgili çeşitli ana unsurlardır. Bunların başında deneme tipleri, deneme birimi olan parsellerin büyüklüğü, şekli, tarlaya uygulanmaları ve deneme sonuçlarının değerlendirme yöntemleri gelmektedir (Yurtsever, 1982).</a:t>
            </a:r>
          </a:p>
        </p:txBody>
      </p:sp>
    </p:spTree>
    <p:extLst>
      <p:ext uri="{BB962C8B-B14F-4D97-AF65-F5344CB8AC3E}">
        <p14:creationId xmlns:p14="http://schemas.microsoft.com/office/powerpoint/2010/main" val="32594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7931-7CFC-3544-864B-98098BBB259D}"/>
              </a:ext>
            </a:extLst>
          </p:cNvPr>
          <p:cNvSpPr>
            <a:spLocks noGrp="1"/>
          </p:cNvSpPr>
          <p:nvPr>
            <p:ph type="title"/>
          </p:nvPr>
        </p:nvSpPr>
        <p:spPr>
          <a:xfrm>
            <a:off x="1363980" y="99379"/>
            <a:ext cx="9464040" cy="942272"/>
          </a:xfrm>
        </p:spPr>
        <p:txBody>
          <a:bodyPr/>
          <a:lstStyle/>
          <a:p>
            <a:r>
              <a:rPr lang="tr-TR" b="1" dirty="0">
                <a:solidFill>
                  <a:srgbClr val="C00000"/>
                </a:solidFill>
                <a:effectLst>
                  <a:outerShdw blurRad="50800" dist="38100" dir="2700000" algn="tl" rotWithShape="0">
                    <a:prstClr val="black">
                      <a:alpha val="40000"/>
                    </a:prstClr>
                  </a:outerShdw>
                </a:effectLst>
              </a:rPr>
              <a:t>İstatistik Gösterim Şekilleri</a:t>
            </a:r>
            <a:endParaRPr lang="tr-TR" b="1" dirty="0">
              <a:effectLst>
                <a:outerShdw blurRad="50800" dist="38100" dir="2700000" algn="tl" rotWithShape="0">
                  <a:prstClr val="black">
                    <a:alpha val="40000"/>
                  </a:prst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EE67CD-FE0F-5E43-9B4C-3B5928A169D3}"/>
                  </a:ext>
                </a:extLst>
              </p:cNvPr>
              <p:cNvSpPr>
                <a:spLocks noGrp="1"/>
              </p:cNvSpPr>
              <p:nvPr>
                <p:ph idx="1"/>
              </p:nvPr>
            </p:nvSpPr>
            <p:spPr>
              <a:xfrm>
                <a:off x="1356198" y="831533"/>
                <a:ext cx="9464040" cy="2102330"/>
              </a:xfrm>
            </p:spPr>
            <p:txBody>
              <a:bodyPr>
                <a:normAutofit/>
              </a:bodyPr>
              <a:lstStyle/>
              <a:p>
                <a:pPr marL="0" indent="0">
                  <a:lnSpc>
                    <a:spcPct val="110000"/>
                  </a:lnSpc>
                  <a:spcBef>
                    <a:spcPts val="0"/>
                  </a:spcBef>
                  <a:buNone/>
                </a:pPr>
                <a:r>
                  <a:rPr lang="tr-TR" sz="1680" dirty="0">
                    <a:solidFill>
                      <a:schemeClr val="accent6">
                        <a:lumMod val="75000"/>
                      </a:schemeClr>
                    </a:solidFill>
                    <a:effectLst>
                      <a:outerShdw blurRad="50800" dist="38100" dir="2700000" algn="tl" rotWithShape="0">
                        <a:prstClr val="black">
                          <a:alpha val="40000"/>
                        </a:prstClr>
                      </a:outerShdw>
                    </a:effectLst>
                  </a:rPr>
                  <a:t>Örnek değişkenleri		: X, Y ve Z</a:t>
                </a:r>
              </a:p>
              <a:p>
                <a:pPr marL="0" indent="0">
                  <a:lnSpc>
                    <a:spcPct val="110000"/>
                  </a:lnSpc>
                  <a:spcBef>
                    <a:spcPts val="0"/>
                  </a:spcBef>
                  <a:buNone/>
                </a:pPr>
                <a:r>
                  <a:rPr lang="tr-TR" sz="1680" dirty="0">
                    <a:solidFill>
                      <a:schemeClr val="accent6">
                        <a:lumMod val="75000"/>
                      </a:schemeClr>
                    </a:solidFill>
                    <a:effectLst>
                      <a:outerShdw blurRad="50800" dist="38100" dir="2700000" algn="tl" rotWithShape="0">
                        <a:prstClr val="black">
                          <a:alpha val="40000"/>
                        </a:prstClr>
                      </a:outerShdw>
                    </a:effectLst>
                  </a:rPr>
                  <a:t>Bireysel değişkenler	: x, y ve z</a:t>
                </a:r>
              </a:p>
              <a:p>
                <a:pPr marL="0" indent="0">
                  <a:lnSpc>
                    <a:spcPct val="110000"/>
                  </a:lnSpc>
                  <a:spcBef>
                    <a:spcPts val="0"/>
                  </a:spcBef>
                  <a:buNone/>
                </a:pPr>
                <a:r>
                  <a:rPr lang="tr-TR" sz="1680" dirty="0">
                    <a:solidFill>
                      <a:schemeClr val="accent6">
                        <a:lumMod val="75000"/>
                      </a:schemeClr>
                    </a:solidFill>
                    <a:effectLst>
                      <a:outerShdw blurRad="50800" dist="38100" dir="2700000" algn="tl" rotWithShape="0">
                        <a:prstClr val="black">
                          <a:alpha val="40000"/>
                        </a:prstClr>
                      </a:outerShdw>
                    </a:effectLst>
                  </a:rPr>
                  <a:t>Toplam 			:</a:t>
                </a:r>
                <a:r>
                  <a:rPr lang="tr-TR" sz="1680" dirty="0" err="1">
                    <a:solidFill>
                      <a:schemeClr val="accent6">
                        <a:lumMod val="75000"/>
                      </a:schemeClr>
                    </a:solidFill>
                  </a:rPr>
                  <a:t>Sigma</a:t>
                </a:r>
                <a:r>
                  <a:rPr lang="en-US" sz="1680" dirty="0">
                    <a:solidFill>
                      <a:schemeClr val="accent6">
                        <a:lumMod val="75000"/>
                      </a:schemeClr>
                    </a:solidFill>
                  </a:rPr>
                  <a:t>  </a:t>
                </a:r>
                <a14:m>
                  <m:oMath xmlns:m="http://schemas.openxmlformats.org/officeDocument/2006/math">
                    <m:nary>
                      <m:naryPr>
                        <m:chr m:val="∑"/>
                        <m:limLoc m:val="undOvr"/>
                        <m:ctrlPr>
                          <a:rPr lang="en-US" sz="1680" i="1">
                            <a:solidFill>
                              <a:schemeClr val="accent6">
                                <a:lumMod val="75000"/>
                              </a:schemeClr>
                            </a:solidFill>
                            <a:latin typeface="Cambria Math" panose="02040503050406030204" pitchFamily="18" charset="0"/>
                          </a:rPr>
                        </m:ctrlPr>
                      </m:naryPr>
                      <m:sub>
                        <m:r>
                          <a:rPr lang="tr-TR" sz="1680" i="1">
                            <a:solidFill>
                              <a:schemeClr val="accent6">
                                <a:lumMod val="75000"/>
                              </a:schemeClr>
                            </a:solidFill>
                            <a:latin typeface="Cambria Math" panose="02040503050406030204" pitchFamily="18" charset="0"/>
                          </a:rPr>
                          <m:t>1</m:t>
                        </m:r>
                      </m:sub>
                      <m:sup>
                        <m:r>
                          <a:rPr lang="tr-TR" sz="1680" i="1">
                            <a:solidFill>
                              <a:schemeClr val="accent6">
                                <a:lumMod val="75000"/>
                              </a:schemeClr>
                            </a:solidFill>
                            <a:latin typeface="Cambria Math" panose="02040503050406030204" pitchFamily="18" charset="0"/>
                          </a:rPr>
                          <m:t>10</m:t>
                        </m:r>
                      </m:sup>
                      <m:e>
                        <m:r>
                          <a:rPr lang="tr-TR" sz="1680" i="1">
                            <a:solidFill>
                              <a:schemeClr val="accent6">
                                <a:lumMod val="75000"/>
                              </a:schemeClr>
                            </a:solidFill>
                            <a:latin typeface="Cambria Math" panose="02040503050406030204" pitchFamily="18" charset="0"/>
                          </a:rPr>
                          <m:t>=</m:t>
                        </m:r>
                        <m:r>
                          <a:rPr lang="tr-TR" sz="1680" i="1">
                            <a:solidFill>
                              <a:schemeClr val="accent6">
                                <a:lumMod val="75000"/>
                              </a:schemeClr>
                            </a:solidFill>
                            <a:latin typeface="Cambria Math" panose="02040503050406030204" pitchFamily="18" charset="0"/>
                          </a:rPr>
                          <m:t>𝑦</m:t>
                        </m:r>
                        <m:r>
                          <a:rPr lang="tr-TR" sz="1680" i="1">
                            <a:solidFill>
                              <a:schemeClr val="accent6">
                                <a:lumMod val="75000"/>
                              </a:schemeClr>
                            </a:solidFill>
                            <a:latin typeface="Cambria Math" panose="02040503050406030204" pitchFamily="18" charset="0"/>
                          </a:rPr>
                          <m:t>1+</m:t>
                        </m:r>
                        <m:r>
                          <a:rPr lang="tr-TR" sz="1680" i="1">
                            <a:solidFill>
                              <a:schemeClr val="accent6">
                                <a:lumMod val="75000"/>
                              </a:schemeClr>
                            </a:solidFill>
                            <a:latin typeface="Cambria Math" panose="02040503050406030204" pitchFamily="18" charset="0"/>
                          </a:rPr>
                          <m:t>𝑦</m:t>
                        </m:r>
                        <m:r>
                          <a:rPr lang="tr-TR" sz="1680" i="1">
                            <a:solidFill>
                              <a:schemeClr val="accent6">
                                <a:lumMod val="75000"/>
                              </a:schemeClr>
                            </a:solidFill>
                            <a:latin typeface="Cambria Math" panose="02040503050406030204" pitchFamily="18" charset="0"/>
                          </a:rPr>
                          <m:t>2+…</m:t>
                        </m:r>
                        <m:r>
                          <a:rPr lang="tr-TR" sz="1680" i="1">
                            <a:solidFill>
                              <a:schemeClr val="accent6">
                                <a:lumMod val="75000"/>
                              </a:schemeClr>
                            </a:solidFill>
                            <a:latin typeface="Cambria Math" panose="02040503050406030204" pitchFamily="18" charset="0"/>
                          </a:rPr>
                          <m:t>𝑦</m:t>
                        </m:r>
                        <m:r>
                          <a:rPr lang="tr-TR" sz="1680" i="1">
                            <a:solidFill>
                              <a:schemeClr val="accent6">
                                <a:lumMod val="75000"/>
                              </a:schemeClr>
                            </a:solidFill>
                            <a:latin typeface="Cambria Math" panose="02040503050406030204" pitchFamily="18" charset="0"/>
                          </a:rPr>
                          <m:t>10</m:t>
                        </m:r>
                      </m:e>
                    </m:nary>
                  </m:oMath>
                </a14:m>
                <a:r>
                  <a:rPr lang="en-US" sz="1680" dirty="0">
                    <a:solidFill>
                      <a:schemeClr val="accent6">
                        <a:lumMod val="75000"/>
                      </a:schemeClr>
                    </a:solidFill>
                  </a:rPr>
                  <a:t> </a:t>
                </a:r>
              </a:p>
              <a:p>
                <a:pPr marL="0" indent="0">
                  <a:lnSpc>
                    <a:spcPct val="110000"/>
                  </a:lnSpc>
                  <a:spcBef>
                    <a:spcPts val="0"/>
                  </a:spcBef>
                  <a:buNone/>
                </a:pPr>
                <a:endParaRPr lang="tr-TR" sz="1680" dirty="0">
                  <a:solidFill>
                    <a:schemeClr val="accent6">
                      <a:lumMod val="75000"/>
                    </a:schemeClr>
                  </a:solidFill>
                  <a:effectLst>
                    <a:outerShdw blurRad="50800" dist="38100" dir="2700000" algn="tl" rotWithShape="0">
                      <a:prstClr val="black">
                        <a:alpha val="40000"/>
                      </a:prstClr>
                    </a:outerShdw>
                  </a:effectLst>
                </a:endParaRPr>
              </a:p>
              <a:p>
                <a:pPr marL="0" indent="0">
                  <a:lnSpc>
                    <a:spcPct val="110000"/>
                  </a:lnSpc>
                  <a:spcBef>
                    <a:spcPts val="0"/>
                  </a:spcBef>
                  <a:buNone/>
                </a:pPr>
                <a:r>
                  <a:rPr lang="tr-TR" sz="1680" dirty="0"/>
                  <a:t>İstatistikçe Sık kullanılan (</a:t>
                </a:r>
                <a14:m>
                  <m:oMath xmlns:m="http://schemas.openxmlformats.org/officeDocument/2006/math">
                    <m:nary>
                      <m:naryPr>
                        <m:chr m:val="∑"/>
                        <m:limLoc m:val="undOvr"/>
                        <m:subHide m:val="on"/>
                        <m:supHide m:val="on"/>
                        <m:ctrlPr>
                          <a:rPr lang="en-US" sz="1680" i="1">
                            <a:latin typeface="Cambria Math" panose="02040503050406030204" pitchFamily="18" charset="0"/>
                          </a:rPr>
                        </m:ctrlPr>
                      </m:naryPr>
                      <m:sub/>
                      <m:sup/>
                      <m:e>
                        <m:sSup>
                          <m:sSupPr>
                            <m:ctrlPr>
                              <a:rPr lang="en-US" sz="1680" i="1">
                                <a:latin typeface="Cambria Math" panose="02040503050406030204" pitchFamily="18" charset="0"/>
                              </a:rPr>
                            </m:ctrlPr>
                          </m:sSupPr>
                          <m:e>
                            <m:r>
                              <a:rPr lang="tr-TR" sz="1680" i="1">
                                <a:latin typeface="Cambria Math" panose="02040503050406030204" pitchFamily="18" charset="0"/>
                              </a:rPr>
                              <m:t>𝑌</m:t>
                            </m:r>
                            <m:r>
                              <a:rPr lang="tr-TR" sz="1680" i="1">
                                <a:latin typeface="Cambria Math" panose="02040503050406030204" pitchFamily="18" charset="0"/>
                              </a:rPr>
                              <m:t>)</m:t>
                            </m:r>
                          </m:e>
                          <m:sup>
                            <m:r>
                              <a:rPr lang="tr-TR" sz="1680" i="1">
                                <a:latin typeface="Cambria Math" panose="02040503050406030204" pitchFamily="18" charset="0"/>
                              </a:rPr>
                              <m:t>2</m:t>
                            </m:r>
                          </m:sup>
                        </m:sSup>
                      </m:e>
                    </m:nary>
                  </m:oMath>
                </a14:m>
                <a:r>
                  <a:rPr lang="tr-TR" sz="1680" dirty="0"/>
                  <a:t>sayıların toplamlarının karesidir. Örneğimizde: (</a:t>
                </a:r>
                <a14:m>
                  <m:oMath xmlns:m="http://schemas.openxmlformats.org/officeDocument/2006/math">
                    <m:nary>
                      <m:naryPr>
                        <m:chr m:val="∑"/>
                        <m:limLoc m:val="undOvr"/>
                        <m:subHide m:val="on"/>
                        <m:supHide m:val="on"/>
                        <m:ctrlPr>
                          <a:rPr lang="en-US" sz="1680" i="1">
                            <a:latin typeface="Cambria Math" panose="02040503050406030204" pitchFamily="18" charset="0"/>
                          </a:rPr>
                        </m:ctrlPr>
                      </m:naryPr>
                      <m:sub/>
                      <m:sup/>
                      <m:e>
                        <m:sSup>
                          <m:sSupPr>
                            <m:ctrlPr>
                              <a:rPr lang="en-US" sz="1680" i="1">
                                <a:latin typeface="Cambria Math" panose="02040503050406030204" pitchFamily="18" charset="0"/>
                              </a:rPr>
                            </m:ctrlPr>
                          </m:sSupPr>
                          <m:e>
                            <m:r>
                              <a:rPr lang="tr-TR" sz="1680" i="1">
                                <a:latin typeface="Cambria Math" panose="02040503050406030204" pitchFamily="18" charset="0"/>
                              </a:rPr>
                              <m:t>𝑋</m:t>
                            </m:r>
                            <m:r>
                              <a:rPr lang="tr-TR" sz="1680" i="1">
                                <a:latin typeface="Cambria Math" panose="02040503050406030204" pitchFamily="18" charset="0"/>
                              </a:rPr>
                              <m:t>)</m:t>
                            </m:r>
                          </m:e>
                          <m:sup>
                            <m:r>
                              <a:rPr lang="tr-TR" sz="1680" i="1">
                                <a:latin typeface="Cambria Math" panose="02040503050406030204" pitchFamily="18" charset="0"/>
                              </a:rPr>
                              <m:t>2</m:t>
                            </m:r>
                          </m:sup>
                        </m:sSup>
                      </m:e>
                    </m:nary>
                  </m:oMath>
                </a14:m>
                <a:r>
                  <a:rPr lang="tr-TR" sz="1680" dirty="0"/>
                  <a:t>=41=1681 ve (</a:t>
                </a:r>
                <a14:m>
                  <m:oMath xmlns:m="http://schemas.openxmlformats.org/officeDocument/2006/math">
                    <m:nary>
                      <m:naryPr>
                        <m:chr m:val="∑"/>
                        <m:limLoc m:val="undOvr"/>
                        <m:subHide m:val="on"/>
                        <m:supHide m:val="on"/>
                        <m:ctrlPr>
                          <a:rPr lang="en-US" sz="1680" i="1">
                            <a:latin typeface="Cambria Math" panose="02040503050406030204" pitchFamily="18" charset="0"/>
                          </a:rPr>
                        </m:ctrlPr>
                      </m:naryPr>
                      <m:sub/>
                      <m:sup/>
                      <m:e>
                        <m:sSup>
                          <m:sSupPr>
                            <m:ctrlPr>
                              <a:rPr lang="en-US" sz="1680" i="1">
                                <a:latin typeface="Cambria Math" panose="02040503050406030204" pitchFamily="18" charset="0"/>
                              </a:rPr>
                            </m:ctrlPr>
                          </m:sSupPr>
                          <m:e>
                            <m:r>
                              <a:rPr lang="tr-TR" sz="1680" i="1">
                                <a:latin typeface="Cambria Math" panose="02040503050406030204" pitchFamily="18" charset="0"/>
                              </a:rPr>
                              <m:t>𝑌</m:t>
                            </m:r>
                            <m:r>
                              <a:rPr lang="tr-TR" sz="1680" i="1">
                                <a:latin typeface="Cambria Math" panose="02040503050406030204" pitchFamily="18" charset="0"/>
                              </a:rPr>
                              <m:t>)</m:t>
                            </m:r>
                          </m:e>
                          <m:sup>
                            <m:r>
                              <a:rPr lang="tr-TR" sz="1680" i="1">
                                <a:latin typeface="Cambria Math" panose="02040503050406030204" pitchFamily="18" charset="0"/>
                              </a:rPr>
                              <m:t>2</m:t>
                            </m:r>
                          </m:sup>
                        </m:sSup>
                      </m:e>
                    </m:nary>
                  </m:oMath>
                </a14:m>
                <a:r>
                  <a:rPr lang="tr-TR" sz="1680" dirty="0"/>
                  <a:t>=32=1024 dür.</a:t>
                </a:r>
                <a:endParaRPr lang="tr-TR" sz="1680" dirty="0">
                  <a:solidFill>
                    <a:schemeClr val="accent6">
                      <a:lumMod val="75000"/>
                    </a:schemeClr>
                  </a:solidFill>
                  <a:effectLst>
                    <a:outerShdw blurRad="50800" dist="38100" dir="2700000" algn="tl" rotWithShape="0">
                      <a:prstClr val="black">
                        <a:alpha val="40000"/>
                      </a:prstClr>
                    </a:outerShdw>
                  </a:effectLst>
                </a:endParaRPr>
              </a:p>
            </p:txBody>
          </p:sp>
        </mc:Choice>
        <mc:Fallback xmlns="">
          <p:sp>
            <p:nvSpPr>
              <p:cNvPr id="3" name="Content Placeholder 2">
                <a:extLst>
                  <a:ext uri="{FF2B5EF4-FFF2-40B4-BE49-F238E27FC236}">
                    <a16:creationId xmlns:a16="http://schemas.microsoft.com/office/drawing/2014/main" id="{BEEE67CD-FE0F-5E43-9B4C-3B5928A169D3}"/>
                  </a:ext>
                </a:extLst>
              </p:cNvPr>
              <p:cNvSpPr>
                <a:spLocks noGrp="1" noRot="1" noChangeAspect="1" noMove="1" noResize="1" noEditPoints="1" noAdjustHandles="1" noChangeArrowheads="1" noChangeShapeType="1" noTextEdit="1"/>
              </p:cNvSpPr>
              <p:nvPr>
                <p:ph idx="1"/>
              </p:nvPr>
            </p:nvSpPr>
            <p:spPr>
              <a:xfrm>
                <a:off x="1356198" y="831533"/>
                <a:ext cx="9464040" cy="2102330"/>
              </a:xfrm>
              <a:blipFill>
                <a:blip r:embed="rId2"/>
                <a:stretch>
                  <a:fillRect l="-2413" b="-12575"/>
                </a:stretch>
              </a:blipFill>
            </p:spPr>
            <p:txBody>
              <a:bodyPr/>
              <a:lstStyle/>
              <a:p>
                <a:r>
                  <a:rPr lang="tr-TR">
                    <a:noFill/>
                  </a:rPr>
                  <a:t> </a:t>
                </a:r>
              </a:p>
            </p:txBody>
          </p:sp>
        </mc:Fallback>
      </mc:AlternateContent>
      <p:sp>
        <p:nvSpPr>
          <p:cNvPr id="9" name="Rectangle 3">
            <a:extLst>
              <a:ext uri="{FF2B5EF4-FFF2-40B4-BE49-F238E27FC236}">
                <a16:creationId xmlns:a16="http://schemas.microsoft.com/office/drawing/2014/main" id="{4F2ADA04-86CE-0F40-B240-B0CC94B27EDA}"/>
              </a:ext>
            </a:extLst>
          </p:cNvPr>
          <p:cNvSpPr>
            <a:spLocks noChangeArrowheads="1"/>
          </p:cNvSpPr>
          <p:nvPr/>
        </p:nvSpPr>
        <p:spPr bwMode="auto">
          <a:xfrm>
            <a:off x="1363981" y="2175767"/>
            <a:ext cx="221664"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pPr>
            <a:r>
              <a:rPr lang="en-US" altLang="en-US" sz="360">
                <a:latin typeface="Times New Roman" panose="02020603050405020304" pitchFamily="18" charset="0"/>
              </a:rPr>
              <a:t/>
            </a:r>
            <a:br>
              <a:rPr lang="en-US" altLang="en-US" sz="360">
                <a:latin typeface="Times New Roman" panose="02020603050405020304" pitchFamily="18" charset="0"/>
              </a:rPr>
            </a:br>
            <a:endParaRPr lang="en-US" altLang="en-US" sz="2160">
              <a:latin typeface="Arial" panose="020B0604020202020204" pitchFamily="34" charset="0"/>
            </a:endParaRPr>
          </a:p>
        </p:txBody>
      </p:sp>
      <p:pic>
        <p:nvPicPr>
          <p:cNvPr id="10" name="Picture 9">
            <a:extLst>
              <a:ext uri="{FF2B5EF4-FFF2-40B4-BE49-F238E27FC236}">
                <a16:creationId xmlns:a16="http://schemas.microsoft.com/office/drawing/2014/main" id="{05814495-23C8-5B4A-8F2F-534D95EEA2C8}"/>
              </a:ext>
            </a:extLst>
          </p:cNvPr>
          <p:cNvPicPr>
            <a:picLocks noChangeAspect="1"/>
          </p:cNvPicPr>
          <p:nvPr/>
        </p:nvPicPr>
        <p:blipFill>
          <a:blip r:embed="rId3">
            <a:alphaModFix/>
            <a:extLst>
              <a:ext uri="{BEBA8EAE-BF5A-486C-A8C5-ECC9F3942E4B}">
                <a14:imgProps xmlns:a14="http://schemas.microsoft.com/office/drawing/2010/main">
                  <a14:imgLayer>
                    <a14:imgEffect>
                      <a14:sharpenSoften amount="55000"/>
                    </a14:imgEffect>
                  </a14:imgLayer>
                </a14:imgProps>
              </a:ext>
            </a:extLst>
          </a:blip>
          <a:stretch>
            <a:fillRect/>
          </a:stretch>
        </p:blipFill>
        <p:spPr>
          <a:xfrm>
            <a:off x="1759734" y="3027250"/>
            <a:ext cx="3505200" cy="3581400"/>
          </a:xfrm>
          <a:prstGeom prst="rect">
            <a:avLst/>
          </a:prstGeom>
        </p:spPr>
      </p:pic>
    </p:spTree>
    <p:extLst>
      <p:ext uri="{BB962C8B-B14F-4D97-AF65-F5344CB8AC3E}">
        <p14:creationId xmlns:p14="http://schemas.microsoft.com/office/powerpoint/2010/main" val="236314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E64F-879D-5549-8C63-B22C3ABD8308}"/>
              </a:ext>
            </a:extLst>
          </p:cNvPr>
          <p:cNvSpPr>
            <a:spLocks noGrp="1"/>
          </p:cNvSpPr>
          <p:nvPr>
            <p:ph type="title"/>
          </p:nvPr>
        </p:nvSpPr>
        <p:spPr>
          <a:xfrm>
            <a:off x="1363980" y="365125"/>
            <a:ext cx="9464040" cy="859375"/>
          </a:xfrm>
        </p:spPr>
        <p:txBody>
          <a:bodyPr/>
          <a:lstStyle/>
          <a:p>
            <a:r>
              <a:rPr lang="tr-TR" b="1" dirty="0">
                <a:solidFill>
                  <a:srgbClr val="C00000"/>
                </a:solidFill>
                <a:latin typeface="+mn-lt"/>
                <a:cs typeface="Arial" panose="020B0604020202020204" pitchFamily="34" charset="0"/>
              </a:rPr>
              <a:t>Saksı Denemeleri</a:t>
            </a:r>
            <a:endParaRPr lang="tr-TR" dirty="0">
              <a:solidFill>
                <a:srgbClr val="C00000"/>
              </a:solidFill>
              <a:latin typeface="+mn-lt"/>
            </a:endParaRPr>
          </a:p>
        </p:txBody>
      </p:sp>
      <p:sp>
        <p:nvSpPr>
          <p:cNvPr id="3" name="İçerik Yer Tutucusu 2"/>
          <p:cNvSpPr>
            <a:spLocks noGrp="1"/>
          </p:cNvSpPr>
          <p:nvPr>
            <p:ph idx="1"/>
          </p:nvPr>
        </p:nvSpPr>
        <p:spPr>
          <a:xfrm>
            <a:off x="379379" y="1415333"/>
            <a:ext cx="11254902" cy="4761631"/>
          </a:xfrm>
        </p:spPr>
        <p:txBody>
          <a:bodyPr>
            <a:normAutofit/>
          </a:bodyPr>
          <a:lstStyle/>
          <a:p>
            <a:pPr marL="0" indent="0" algn="just">
              <a:buNone/>
            </a:pPr>
            <a:r>
              <a:rPr lang="tr-TR" sz="2400" dirty="0">
                <a:cs typeface="Arial" panose="020B0604020202020204" pitchFamily="34" charset="0"/>
              </a:rPr>
              <a:t>	Açık alanlar dışında sera ya da laboratuvarlarda yapılacak yetiştiricilik, gübreleme ve besin maddesi çalışmalarında çoğu zaman saksılar kullanılmaktadır. </a:t>
            </a:r>
          </a:p>
          <a:p>
            <a:pPr marL="0" indent="0" algn="just">
              <a:buNone/>
            </a:pPr>
            <a:r>
              <a:rPr lang="tr-TR" sz="2400" dirty="0">
                <a:cs typeface="Arial" panose="020B0604020202020204" pitchFamily="34" charset="0"/>
              </a:rPr>
              <a:t>	Prensip olarak saksı çalışmaları tarla denemelerine benzemekle birlikte, kontrollü şartlarda yürütülmesi ve belli miktarda toprak içeren bir ortam kullanılması nedeni ile farklılıklar göstermektedir. </a:t>
            </a:r>
          </a:p>
          <a:p>
            <a:pPr marL="0" indent="0" algn="just">
              <a:buNone/>
            </a:pPr>
            <a:r>
              <a:rPr lang="tr-TR" sz="2400" dirty="0">
                <a:cs typeface="Arial" panose="020B0604020202020204" pitchFamily="34" charset="0"/>
              </a:rPr>
              <a:t>	Bu çalışmalarda kullanılacak materyalin deneme amacına uygun olarak seçilmesi ve bazı teknik hususların bilinmesi gerekmektedir. Bunlar, saksı materyali, tipi, büyüklüğü ve yetiştirilecek bitkinin sayısı ve bir parselde bulunması gereken saksı adetidir. Saksı denemelerinde değişik tip ve özellikte saksılar kullanılmaktadır. Bunlar;</a:t>
            </a:r>
          </a:p>
        </p:txBody>
      </p:sp>
    </p:spTree>
    <p:extLst>
      <p:ext uri="{BB962C8B-B14F-4D97-AF65-F5344CB8AC3E}">
        <p14:creationId xmlns:p14="http://schemas.microsoft.com/office/powerpoint/2010/main" val="120327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EF7C-AE35-4E40-969B-8D8446311350}"/>
              </a:ext>
            </a:extLst>
          </p:cNvPr>
          <p:cNvSpPr>
            <a:spLocks noGrp="1"/>
          </p:cNvSpPr>
          <p:nvPr>
            <p:ph type="title"/>
          </p:nvPr>
        </p:nvSpPr>
        <p:spPr>
          <a:xfrm>
            <a:off x="1363980" y="365125"/>
            <a:ext cx="9464040" cy="803717"/>
          </a:xfrm>
        </p:spPr>
        <p:txBody>
          <a:bodyPr/>
          <a:lstStyle/>
          <a:p>
            <a:r>
              <a:rPr lang="tr-TR" b="1" dirty="0">
                <a:solidFill>
                  <a:srgbClr val="C00000"/>
                </a:solidFill>
              </a:rPr>
              <a:t>Saksı deneme çeşitleri</a:t>
            </a:r>
          </a:p>
        </p:txBody>
      </p:sp>
      <p:sp>
        <p:nvSpPr>
          <p:cNvPr id="3" name="İçerik Yer Tutucusu 2"/>
          <p:cNvSpPr>
            <a:spLocks noGrp="1"/>
          </p:cNvSpPr>
          <p:nvPr>
            <p:ph idx="1"/>
          </p:nvPr>
        </p:nvSpPr>
        <p:spPr>
          <a:xfrm>
            <a:off x="655608" y="1168843"/>
            <a:ext cx="10172412" cy="5008121"/>
          </a:xfrm>
        </p:spPr>
        <p:txBody>
          <a:bodyPr>
            <a:normAutofit/>
          </a:bodyPr>
          <a:lstStyle/>
          <a:p>
            <a:pPr marL="0" indent="0" algn="just">
              <a:buNone/>
            </a:pPr>
            <a:r>
              <a:rPr lang="tr-TR" sz="2400" dirty="0">
                <a:solidFill>
                  <a:srgbClr val="0070C0"/>
                </a:solidFill>
              </a:rPr>
              <a:t>Mukavva saksılar: </a:t>
            </a:r>
            <a:r>
              <a:rPr lang="tr-TR" sz="2400" dirty="0"/>
              <a:t>Mukavvaya sıcak parafin emdirilerek geçirgenliği azaltılan ve genelde tek sefer kullanılan saksılardır. Toprak kültürü ve su kültürü denemelerinde kullanılabilirler.</a:t>
            </a:r>
          </a:p>
          <a:p>
            <a:pPr marL="0" indent="0" algn="just">
              <a:buNone/>
            </a:pPr>
            <a:r>
              <a:rPr lang="tr-TR" sz="2400" dirty="0">
                <a:solidFill>
                  <a:srgbClr val="0070C0"/>
                </a:solidFill>
              </a:rPr>
              <a:t>Tahta saksılar: </a:t>
            </a:r>
            <a:r>
              <a:rPr lang="tr-TR" sz="2400" dirty="0"/>
              <a:t>Bitkilerin kök sistemlerini incelemede kullanılır. Kenarlardan bir tanesi sökülüp köklere zarar vermeden toprak hortumla yıkanarak kökler ortaya çıkarılır. Arzu edilen boyutlarda hazırlanabilirler.</a:t>
            </a:r>
          </a:p>
          <a:p>
            <a:pPr marL="0" indent="0" algn="just">
              <a:buNone/>
            </a:pPr>
            <a:r>
              <a:rPr lang="tr-TR" sz="2400" dirty="0">
                <a:solidFill>
                  <a:srgbClr val="0070C0"/>
                </a:solidFill>
              </a:rPr>
              <a:t>Plastik saksılar: </a:t>
            </a:r>
            <a:r>
              <a:rPr lang="tr-TR" sz="2400" dirty="0"/>
              <a:t>Özellikle mikro elementlerle ilgili çalışmalarda bulaşma problemini ortadan kaldırır. Hafif, kırılma riski düşük, sıcaklığı az ilettikleri için üstün özelliğe sahiptir. Saksı içerisindeki toprak sıcaklığının tabii şartlardakine mümkün olduğu kadar yakın olmasını sağlamak amacıyla iç içe geçmiş plastik saksılar kullanmak çok daha idealdir. Bunlarda iki saksı arasında kalan hava, ısı geçişine mani olmakta ve böylece köklerin daha sağlıklı kalmasını sağlamaktadır.</a:t>
            </a:r>
          </a:p>
          <a:p>
            <a:pPr marL="0" indent="0">
              <a:buNone/>
            </a:pPr>
            <a:endParaRPr lang="tr-TR" sz="2400" dirty="0"/>
          </a:p>
        </p:txBody>
      </p:sp>
    </p:spTree>
    <p:extLst>
      <p:ext uri="{BB962C8B-B14F-4D97-AF65-F5344CB8AC3E}">
        <p14:creationId xmlns:p14="http://schemas.microsoft.com/office/powerpoint/2010/main" val="3964934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656F-5694-514A-8E1E-2697F56B77F3}"/>
              </a:ext>
            </a:extLst>
          </p:cNvPr>
          <p:cNvSpPr>
            <a:spLocks noGrp="1"/>
          </p:cNvSpPr>
          <p:nvPr>
            <p:ph type="title"/>
          </p:nvPr>
        </p:nvSpPr>
        <p:spPr>
          <a:xfrm>
            <a:off x="1363980" y="365126"/>
            <a:ext cx="9464040" cy="708301"/>
          </a:xfrm>
        </p:spPr>
        <p:txBody>
          <a:bodyPr>
            <a:noAutofit/>
          </a:bodyPr>
          <a:lstStyle/>
          <a:p>
            <a:r>
              <a:rPr lang="tr-TR" sz="2880" b="1" dirty="0">
                <a:solidFill>
                  <a:srgbClr val="C00000"/>
                </a:solidFill>
                <a:latin typeface="+mn-lt"/>
                <a:cs typeface="Arial" panose="020B0604020202020204" pitchFamily="34" charset="0"/>
              </a:rPr>
              <a:t>Saksı denemelerinde yetiştirilecek bitki çeşidi ve sayısı</a:t>
            </a:r>
            <a:endParaRPr lang="tr-TR" sz="2880" dirty="0">
              <a:solidFill>
                <a:srgbClr val="C00000"/>
              </a:solidFill>
              <a:latin typeface="+mn-lt"/>
            </a:endParaRPr>
          </a:p>
        </p:txBody>
      </p:sp>
      <p:sp>
        <p:nvSpPr>
          <p:cNvPr id="3" name="İçerik Yer Tutucusu 2"/>
          <p:cNvSpPr>
            <a:spLocks noGrp="1"/>
          </p:cNvSpPr>
          <p:nvPr>
            <p:ph idx="1"/>
          </p:nvPr>
        </p:nvSpPr>
        <p:spPr>
          <a:xfrm>
            <a:off x="707365" y="1288112"/>
            <a:ext cx="10455215" cy="4888852"/>
          </a:xfrm>
        </p:spPr>
        <p:txBody>
          <a:bodyPr>
            <a:normAutofit/>
          </a:bodyPr>
          <a:lstStyle/>
          <a:p>
            <a:pPr marL="0" indent="0" algn="just">
              <a:buNone/>
            </a:pPr>
            <a:r>
              <a:rPr lang="tr-TR" sz="2400" dirty="0">
                <a:solidFill>
                  <a:srgbClr val="0070C0"/>
                </a:solidFill>
                <a:cs typeface="Arial" panose="020B0604020202020204" pitchFamily="34" charset="0"/>
              </a:rPr>
              <a:t>Yetiştirilecek bitki seçimi:</a:t>
            </a:r>
            <a:r>
              <a:rPr lang="tr-TR" sz="2400" dirty="0">
                <a:cs typeface="Arial" panose="020B0604020202020204" pitchFamily="34" charset="0"/>
              </a:rPr>
              <a:t> Bu seçimde öncelikle denemenin amacı dikkate alınmalıdır. </a:t>
            </a:r>
          </a:p>
          <a:p>
            <a:pPr marL="0" indent="0" algn="just">
              <a:buNone/>
            </a:pPr>
            <a:r>
              <a:rPr lang="tr-TR" sz="2400" dirty="0">
                <a:solidFill>
                  <a:srgbClr val="0070C0"/>
                </a:solidFill>
                <a:cs typeface="Arial" panose="020B0604020202020204" pitchFamily="34" charset="0"/>
              </a:rPr>
              <a:t>Bitki besin maddesi ihtiyaçlarının belirlenmesi: </a:t>
            </a:r>
            <a:r>
              <a:rPr lang="tr-TR" sz="2400" dirty="0">
                <a:cs typeface="Arial" panose="020B0604020202020204" pitchFamily="34" charset="0"/>
              </a:rPr>
              <a:t>hastalık zararlı çalışmalarında indikatör bitkilerin kullanılması gereklidir. Bu amaçla çoğu zaman buğdaygiller seçilir. Bunların içinden yulaf, hastalıklara dayanıklı olması, mısır ise çabuk gelişme özelliği nedeniyle tercih edilir. </a:t>
            </a:r>
          </a:p>
          <a:p>
            <a:pPr marL="0" indent="0" algn="just">
              <a:buNone/>
            </a:pPr>
            <a:r>
              <a:rPr lang="tr-TR" sz="2400" dirty="0">
                <a:solidFill>
                  <a:srgbClr val="0070C0"/>
                </a:solidFill>
                <a:cs typeface="Arial" panose="020B0604020202020204" pitchFamily="34" charset="0"/>
              </a:rPr>
              <a:t>İndikatör bitki seçimi: </a:t>
            </a:r>
            <a:r>
              <a:rPr lang="tr-TR" sz="2400" dirty="0">
                <a:cs typeface="Arial" panose="020B0604020202020204" pitchFamily="34" charset="0"/>
              </a:rPr>
              <a:t>Marul, patates, şeker pancarı, sebzelerden domates indikatör bitki olarak yaygın kullanılır. Ayrıca yetiştirilecek bitkinin deneme şartlarına adapte olmuş olması, normal bir gelişme için bitkinin ihtiyaç duyduğu ışıklanma süresinin dikkate alınması gereklidir.</a:t>
            </a:r>
          </a:p>
          <a:p>
            <a:pPr marL="0" indent="0">
              <a:buNone/>
            </a:pPr>
            <a:endParaRPr lang="tr-TR" sz="2400" dirty="0"/>
          </a:p>
        </p:txBody>
      </p:sp>
    </p:spTree>
    <p:extLst>
      <p:ext uri="{BB962C8B-B14F-4D97-AF65-F5344CB8AC3E}">
        <p14:creationId xmlns:p14="http://schemas.microsoft.com/office/powerpoint/2010/main" val="4084060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7509" y="222637"/>
            <a:ext cx="8933292" cy="1046125"/>
          </a:xfrm>
        </p:spPr>
        <p:txBody>
          <a:bodyPr>
            <a:normAutofit/>
          </a:bodyPr>
          <a:lstStyle/>
          <a:p>
            <a:r>
              <a:rPr lang="tr-TR" sz="1600" dirty="0">
                <a:solidFill>
                  <a:schemeClr val="accent6">
                    <a:lumMod val="75000"/>
                  </a:schemeClr>
                </a:solidFill>
                <a:latin typeface="Arial" panose="020B0604020202020204" pitchFamily="34" charset="0"/>
                <a:cs typeface="Arial" panose="020B0604020202020204" pitchFamily="34" charset="0"/>
              </a:rPr>
              <a:t>Değişik bitkiler için saksılara konacak yetiştirme ortamı miktarı, ekilecek tohum miktarı ve saksıda bulunması gerekli bitki sayıları.</a:t>
            </a:r>
            <a:br>
              <a:rPr lang="tr-TR" sz="1600" dirty="0">
                <a:solidFill>
                  <a:schemeClr val="accent6">
                    <a:lumMod val="75000"/>
                  </a:schemeClr>
                </a:solidFill>
                <a:latin typeface="Arial" panose="020B0604020202020204" pitchFamily="34" charset="0"/>
                <a:cs typeface="Arial" panose="020B0604020202020204" pitchFamily="34" charset="0"/>
              </a:rPr>
            </a:br>
            <a:r>
              <a:rPr lang="tr-TR" sz="1600" dirty="0">
                <a:solidFill>
                  <a:schemeClr val="accent6">
                    <a:lumMod val="75000"/>
                  </a:schemeClr>
                </a:solidFill>
                <a:latin typeface="Arial" panose="020B0604020202020204" pitchFamily="34" charset="0"/>
                <a:cs typeface="Arial" panose="020B0604020202020204" pitchFamily="34" charset="0"/>
              </a:rPr>
              <a:t/>
            </a:r>
            <a:br>
              <a:rPr lang="tr-TR" sz="1600" dirty="0">
                <a:solidFill>
                  <a:schemeClr val="accent6">
                    <a:lumMod val="75000"/>
                  </a:schemeClr>
                </a:solidFill>
                <a:latin typeface="Arial" panose="020B0604020202020204" pitchFamily="34" charset="0"/>
                <a:cs typeface="Arial" panose="020B0604020202020204" pitchFamily="34" charset="0"/>
              </a:rPr>
            </a:br>
            <a:r>
              <a:rPr lang="tr-TR" sz="1600" dirty="0">
                <a:solidFill>
                  <a:schemeClr val="accent6">
                    <a:lumMod val="75000"/>
                  </a:schemeClr>
                </a:solidFill>
                <a:latin typeface="Arial" panose="020B0604020202020204" pitchFamily="34" charset="0"/>
                <a:cs typeface="Arial" panose="020B0604020202020204" pitchFamily="34" charset="0"/>
              </a:rPr>
              <a:t>Bitki yetiştirme ortamı ve sayısı (Özbek, 1969)</a:t>
            </a:r>
          </a:p>
        </p:txBody>
      </p:sp>
      <p:graphicFrame>
        <p:nvGraphicFramePr>
          <p:cNvPr id="4" name="Tablo 3"/>
          <p:cNvGraphicFramePr>
            <a:graphicFrameLocks noGrp="1"/>
          </p:cNvGraphicFramePr>
          <p:nvPr>
            <p:extLst>
              <p:ext uri="{D42A27DB-BD31-4B8C-83A1-F6EECF244321}">
                <p14:modId xmlns:p14="http://schemas.microsoft.com/office/powerpoint/2010/main" val="3008020197"/>
              </p:ext>
            </p:extLst>
          </p:nvPr>
        </p:nvGraphicFramePr>
        <p:xfrm>
          <a:off x="1388829" y="1391477"/>
          <a:ext cx="8821974" cy="4845825"/>
        </p:xfrm>
        <a:graphic>
          <a:graphicData uri="http://schemas.openxmlformats.org/drawingml/2006/table">
            <a:tbl>
              <a:tblPr>
                <a:tableStyleId>{69CF1AB2-1976-4502-BF36-3FF5EA218861}</a:tableStyleId>
              </a:tblPr>
              <a:tblGrid>
                <a:gridCol w="1997831">
                  <a:extLst>
                    <a:ext uri="{9D8B030D-6E8A-4147-A177-3AD203B41FA5}">
                      <a16:colId xmlns:a16="http://schemas.microsoft.com/office/drawing/2014/main" val="20000"/>
                    </a:ext>
                  </a:extLst>
                </a:gridCol>
                <a:gridCol w="2133532">
                  <a:extLst>
                    <a:ext uri="{9D8B030D-6E8A-4147-A177-3AD203B41FA5}">
                      <a16:colId xmlns:a16="http://schemas.microsoft.com/office/drawing/2014/main" val="20001"/>
                    </a:ext>
                  </a:extLst>
                </a:gridCol>
                <a:gridCol w="2088373">
                  <a:extLst>
                    <a:ext uri="{9D8B030D-6E8A-4147-A177-3AD203B41FA5}">
                      <a16:colId xmlns:a16="http://schemas.microsoft.com/office/drawing/2014/main" val="20002"/>
                    </a:ext>
                  </a:extLst>
                </a:gridCol>
                <a:gridCol w="2602238">
                  <a:extLst>
                    <a:ext uri="{9D8B030D-6E8A-4147-A177-3AD203B41FA5}">
                      <a16:colId xmlns:a16="http://schemas.microsoft.com/office/drawing/2014/main" val="20003"/>
                    </a:ext>
                  </a:extLst>
                </a:gridCol>
              </a:tblGrid>
              <a:tr h="908593">
                <a:tc>
                  <a:txBody>
                    <a:bodyPr/>
                    <a:lstStyle/>
                    <a:p>
                      <a:pPr algn="just">
                        <a:lnSpc>
                          <a:spcPct val="100000"/>
                        </a:lnSpc>
                        <a:spcAft>
                          <a:spcPts val="0"/>
                        </a:spcAft>
                      </a:pPr>
                      <a:r>
                        <a:rPr lang="tr-TR" sz="1200" dirty="0">
                          <a:effectLst/>
                        </a:rPr>
                        <a:t> </a:t>
                      </a:r>
                    </a:p>
                    <a:p>
                      <a:pPr algn="ctr">
                        <a:lnSpc>
                          <a:spcPct val="100000"/>
                        </a:lnSpc>
                        <a:spcAft>
                          <a:spcPts val="0"/>
                        </a:spcAft>
                      </a:pPr>
                      <a:r>
                        <a:rPr lang="tr-TR" sz="1200" dirty="0">
                          <a:effectLst/>
                        </a:rPr>
                        <a:t>Bitki Türü</a:t>
                      </a:r>
                    </a:p>
                    <a:p>
                      <a:pPr algn="just">
                        <a:lnSpc>
                          <a:spcPct val="100000"/>
                        </a:lnSpc>
                        <a:spcAft>
                          <a:spcPts val="0"/>
                        </a:spcAft>
                      </a:pPr>
                      <a:r>
                        <a:rPr lang="tr-TR" sz="1200" dirty="0">
                          <a:effectLst/>
                        </a:rPr>
                        <a:t> </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0000"/>
                        </a:lnSpc>
                        <a:spcAft>
                          <a:spcPts val="0"/>
                        </a:spcAft>
                      </a:pPr>
                      <a:r>
                        <a:rPr lang="tr-TR" sz="1200" dirty="0">
                          <a:effectLst/>
                        </a:rPr>
                        <a:t>Saksının Aldığı</a:t>
                      </a:r>
                    </a:p>
                    <a:p>
                      <a:pPr algn="ctr">
                        <a:lnSpc>
                          <a:spcPct val="100000"/>
                        </a:lnSpc>
                        <a:spcAft>
                          <a:spcPts val="0"/>
                        </a:spcAft>
                      </a:pPr>
                      <a:r>
                        <a:rPr lang="tr-TR" sz="1200" dirty="0">
                          <a:effectLst/>
                        </a:rPr>
                        <a:t>Toprak Miktarı</a:t>
                      </a:r>
                    </a:p>
                    <a:p>
                      <a:pPr algn="ctr">
                        <a:lnSpc>
                          <a:spcPct val="100000"/>
                        </a:lnSpc>
                        <a:spcAft>
                          <a:spcPts val="0"/>
                        </a:spcAft>
                      </a:pPr>
                      <a:r>
                        <a:rPr lang="tr-TR" sz="1200" dirty="0">
                          <a:effectLst/>
                        </a:rPr>
                        <a:t>(kg) veya Çapı</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0000"/>
                        </a:lnSpc>
                        <a:spcAft>
                          <a:spcPts val="0"/>
                        </a:spcAft>
                      </a:pPr>
                      <a:r>
                        <a:rPr lang="tr-TR" sz="1200" dirty="0">
                          <a:effectLst/>
                        </a:rPr>
                        <a:t>Ekilecek Tohum</a:t>
                      </a:r>
                    </a:p>
                    <a:p>
                      <a:pPr algn="ctr">
                        <a:lnSpc>
                          <a:spcPct val="100000"/>
                        </a:lnSpc>
                        <a:spcAft>
                          <a:spcPts val="0"/>
                        </a:spcAft>
                      </a:pPr>
                      <a:r>
                        <a:rPr lang="tr-TR" sz="1200" dirty="0">
                          <a:effectLst/>
                        </a:rPr>
                        <a:t>Miktarı</a:t>
                      </a:r>
                    </a:p>
                    <a:p>
                      <a:pPr algn="ctr">
                        <a:lnSpc>
                          <a:spcPct val="100000"/>
                        </a:lnSpc>
                        <a:spcAft>
                          <a:spcPts val="0"/>
                        </a:spcAft>
                      </a:pPr>
                      <a:r>
                        <a:rPr lang="tr-TR" sz="1200" dirty="0">
                          <a:effectLst/>
                        </a:rPr>
                        <a:t>(g veya adet)</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0000"/>
                        </a:lnSpc>
                        <a:spcAft>
                          <a:spcPts val="0"/>
                        </a:spcAft>
                      </a:pPr>
                      <a:r>
                        <a:rPr lang="tr-TR" sz="1200" dirty="0">
                          <a:effectLst/>
                        </a:rPr>
                        <a:t>Saksıda Bulunması</a:t>
                      </a:r>
                    </a:p>
                    <a:p>
                      <a:pPr algn="ctr">
                        <a:lnSpc>
                          <a:spcPct val="100000"/>
                        </a:lnSpc>
                        <a:spcAft>
                          <a:spcPts val="0"/>
                        </a:spcAft>
                      </a:pPr>
                      <a:r>
                        <a:rPr lang="tr-TR" sz="1200" dirty="0">
                          <a:effectLst/>
                        </a:rPr>
                        <a:t>Gereken Bitki Sayısı</a:t>
                      </a:r>
                    </a:p>
                    <a:p>
                      <a:pPr algn="ctr">
                        <a:lnSpc>
                          <a:spcPct val="100000"/>
                        </a:lnSpc>
                        <a:spcAft>
                          <a:spcPts val="0"/>
                        </a:spcAft>
                      </a:pPr>
                      <a:r>
                        <a:rPr lang="tr-TR" sz="1200" dirty="0">
                          <a:effectLst/>
                        </a:rPr>
                        <a:t>(adet)</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302864">
                <a:tc>
                  <a:txBody>
                    <a:bodyPr/>
                    <a:lstStyle/>
                    <a:p>
                      <a:pPr algn="just">
                        <a:lnSpc>
                          <a:spcPct val="150000"/>
                        </a:lnSpc>
                        <a:spcAft>
                          <a:spcPts val="0"/>
                        </a:spcAft>
                      </a:pPr>
                      <a:r>
                        <a:rPr lang="tr-TR" sz="1200" dirty="0">
                          <a:effectLst/>
                        </a:rPr>
                        <a:t>     Arpa</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dirty="0">
                          <a:effectLst/>
                        </a:rPr>
                        <a:t>6</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dirty="0">
                          <a:effectLst/>
                        </a:rPr>
                        <a:t>22</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dirty="0">
                          <a:effectLst/>
                        </a:rPr>
                        <a:t>14</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302864">
                <a:tc>
                  <a:txBody>
                    <a:bodyPr/>
                    <a:lstStyle/>
                    <a:p>
                      <a:pPr algn="just">
                        <a:lnSpc>
                          <a:spcPct val="150000"/>
                        </a:lnSpc>
                        <a:spcAft>
                          <a:spcPts val="0"/>
                        </a:spcAft>
                      </a:pPr>
                      <a:r>
                        <a:rPr lang="tr-TR" sz="1200" dirty="0">
                          <a:effectLst/>
                        </a:rPr>
                        <a:t>     Yulaf</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6</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dirty="0">
                          <a:effectLst/>
                        </a:rPr>
                        <a:t>30</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20</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302864">
                <a:tc>
                  <a:txBody>
                    <a:bodyPr/>
                    <a:lstStyle/>
                    <a:p>
                      <a:pPr algn="just">
                        <a:lnSpc>
                          <a:spcPct val="150000"/>
                        </a:lnSpc>
                        <a:spcAft>
                          <a:spcPts val="0"/>
                        </a:spcAft>
                      </a:pPr>
                      <a:r>
                        <a:rPr lang="tr-TR" sz="1200" dirty="0">
                          <a:effectLst/>
                        </a:rPr>
                        <a:t>     Buğday</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6</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dirty="0">
                          <a:effectLst/>
                        </a:rPr>
                        <a:t>40</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20</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302864">
                <a:tc>
                  <a:txBody>
                    <a:bodyPr/>
                    <a:lstStyle/>
                    <a:p>
                      <a:pPr algn="just">
                        <a:lnSpc>
                          <a:spcPct val="150000"/>
                        </a:lnSpc>
                        <a:spcAft>
                          <a:spcPts val="0"/>
                        </a:spcAft>
                      </a:pPr>
                      <a:r>
                        <a:rPr lang="tr-TR" sz="1200" dirty="0">
                          <a:effectLst/>
                        </a:rPr>
                        <a:t>     Mısır</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5.5</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7</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dirty="0">
                          <a:effectLst/>
                        </a:rPr>
                        <a:t>7</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302864">
                <a:tc>
                  <a:txBody>
                    <a:bodyPr/>
                    <a:lstStyle/>
                    <a:p>
                      <a:pPr algn="just">
                        <a:lnSpc>
                          <a:spcPct val="150000"/>
                        </a:lnSpc>
                        <a:spcAft>
                          <a:spcPts val="0"/>
                        </a:spcAft>
                      </a:pPr>
                      <a:r>
                        <a:rPr lang="tr-TR" sz="1200" dirty="0">
                          <a:effectLst/>
                        </a:rPr>
                        <a:t>     Şeker pancarı</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15</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20</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dirty="0">
                          <a:effectLst/>
                        </a:rPr>
                        <a:t>10</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r h="302864">
                <a:tc>
                  <a:txBody>
                    <a:bodyPr/>
                    <a:lstStyle/>
                    <a:p>
                      <a:pPr algn="just">
                        <a:lnSpc>
                          <a:spcPct val="150000"/>
                        </a:lnSpc>
                        <a:spcAft>
                          <a:spcPts val="0"/>
                        </a:spcAft>
                      </a:pPr>
                      <a:r>
                        <a:rPr lang="tr-TR" sz="1200" dirty="0">
                          <a:effectLst/>
                        </a:rPr>
                        <a:t>     Patates</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6.5</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1</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1</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8"/>
                  </a:ext>
                </a:extLst>
              </a:tr>
              <a:tr h="302864">
                <a:tc>
                  <a:txBody>
                    <a:bodyPr/>
                    <a:lstStyle/>
                    <a:p>
                      <a:pPr algn="just">
                        <a:lnSpc>
                          <a:spcPct val="150000"/>
                        </a:lnSpc>
                        <a:spcAft>
                          <a:spcPts val="0"/>
                        </a:spcAft>
                      </a:pPr>
                      <a:r>
                        <a:rPr lang="tr-TR" sz="1200" dirty="0">
                          <a:effectLst/>
                        </a:rPr>
                        <a:t>     Üçgül</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20 cm çaplı</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0.3</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4</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9"/>
                  </a:ext>
                </a:extLst>
              </a:tr>
              <a:tr h="302864">
                <a:tc>
                  <a:txBody>
                    <a:bodyPr/>
                    <a:lstStyle/>
                    <a:p>
                      <a:pPr algn="just">
                        <a:lnSpc>
                          <a:spcPct val="150000"/>
                        </a:lnSpc>
                        <a:spcAft>
                          <a:spcPts val="0"/>
                        </a:spcAft>
                      </a:pPr>
                      <a:r>
                        <a:rPr lang="tr-TR" sz="1200" dirty="0">
                          <a:effectLst/>
                        </a:rPr>
                        <a:t>     Yonca</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13</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25</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0"/>
                  </a:ext>
                </a:extLst>
              </a:tr>
              <a:tr h="302864">
                <a:tc>
                  <a:txBody>
                    <a:bodyPr/>
                    <a:lstStyle/>
                    <a:p>
                      <a:pPr algn="just">
                        <a:lnSpc>
                          <a:spcPct val="150000"/>
                        </a:lnSpc>
                        <a:spcAft>
                          <a:spcPts val="0"/>
                        </a:spcAft>
                      </a:pPr>
                      <a:r>
                        <a:rPr lang="tr-TR" sz="1200" dirty="0">
                          <a:effectLst/>
                        </a:rPr>
                        <a:t>      Bezelye</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6</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18</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9</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1"/>
                  </a:ext>
                </a:extLst>
              </a:tr>
              <a:tr h="302864">
                <a:tc>
                  <a:txBody>
                    <a:bodyPr/>
                    <a:lstStyle/>
                    <a:p>
                      <a:pPr algn="just">
                        <a:lnSpc>
                          <a:spcPct val="150000"/>
                        </a:lnSpc>
                        <a:spcAft>
                          <a:spcPts val="0"/>
                        </a:spcAft>
                      </a:pPr>
                      <a:r>
                        <a:rPr lang="tr-TR" sz="1200" dirty="0">
                          <a:effectLst/>
                        </a:rPr>
                        <a:t>     Soya</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6</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dirty="0">
                          <a:effectLst/>
                        </a:rPr>
                        <a:t>9-12</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2"/>
                  </a:ext>
                </a:extLst>
              </a:tr>
              <a:tr h="302864">
                <a:tc>
                  <a:txBody>
                    <a:bodyPr/>
                    <a:lstStyle/>
                    <a:p>
                      <a:pPr algn="just">
                        <a:lnSpc>
                          <a:spcPct val="150000"/>
                        </a:lnSpc>
                        <a:spcAft>
                          <a:spcPts val="0"/>
                        </a:spcAft>
                      </a:pPr>
                      <a:r>
                        <a:rPr lang="tr-TR" sz="1200" dirty="0">
                          <a:effectLst/>
                        </a:rPr>
                        <a:t>     Keten (yağlık)</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7.5</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40-50</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3"/>
                  </a:ext>
                </a:extLst>
              </a:tr>
              <a:tr h="302864">
                <a:tc>
                  <a:txBody>
                    <a:bodyPr/>
                    <a:lstStyle/>
                    <a:p>
                      <a:pPr algn="just">
                        <a:lnSpc>
                          <a:spcPct val="150000"/>
                        </a:lnSpc>
                        <a:spcAft>
                          <a:spcPts val="0"/>
                        </a:spcAft>
                      </a:pPr>
                      <a:r>
                        <a:rPr lang="tr-TR" sz="1200" dirty="0">
                          <a:effectLst/>
                        </a:rPr>
                        <a:t>     Soğan</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1.1</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dirty="0">
                          <a:effectLst/>
                        </a:rPr>
                        <a:t>4</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4</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4"/>
                  </a:ext>
                </a:extLst>
              </a:tr>
              <a:tr h="302864">
                <a:tc>
                  <a:txBody>
                    <a:bodyPr/>
                    <a:lstStyle/>
                    <a:p>
                      <a:pPr algn="just">
                        <a:lnSpc>
                          <a:spcPct val="150000"/>
                        </a:lnSpc>
                        <a:spcAft>
                          <a:spcPts val="0"/>
                        </a:spcAft>
                      </a:pPr>
                      <a:r>
                        <a:rPr lang="tr-TR" sz="1200" dirty="0">
                          <a:effectLst/>
                        </a:rPr>
                        <a:t>     Tütün</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6</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a:effectLst/>
                        </a:rPr>
                        <a:t>-</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50000"/>
                        </a:lnSpc>
                        <a:spcAft>
                          <a:spcPts val="0"/>
                        </a:spcAft>
                      </a:pPr>
                      <a:r>
                        <a:rPr lang="tr-TR" sz="1200" dirty="0">
                          <a:effectLst/>
                        </a:rPr>
                        <a:t>1</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00910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EB00-E3C4-EB4A-899D-6FA9B830F508}"/>
              </a:ext>
            </a:extLst>
          </p:cNvPr>
          <p:cNvSpPr>
            <a:spLocks noGrp="1"/>
          </p:cNvSpPr>
          <p:nvPr>
            <p:ph type="title"/>
          </p:nvPr>
        </p:nvSpPr>
        <p:spPr>
          <a:xfrm>
            <a:off x="1363980" y="365126"/>
            <a:ext cx="9464040" cy="954791"/>
          </a:xfrm>
        </p:spPr>
        <p:txBody>
          <a:bodyPr>
            <a:normAutofit/>
          </a:bodyPr>
          <a:lstStyle/>
          <a:p>
            <a:r>
              <a:rPr lang="tr-TR" sz="3360" b="1" dirty="0">
                <a:solidFill>
                  <a:srgbClr val="C00000"/>
                </a:solidFill>
                <a:latin typeface="+mn-lt"/>
              </a:rPr>
              <a:t>Saksı  denemelerinde dikkat edilecek hususlar</a:t>
            </a:r>
          </a:p>
        </p:txBody>
      </p:sp>
      <p:sp>
        <p:nvSpPr>
          <p:cNvPr id="3" name="İçerik Yer Tutucusu 2"/>
          <p:cNvSpPr>
            <a:spLocks noGrp="1"/>
          </p:cNvSpPr>
          <p:nvPr>
            <p:ph idx="1"/>
          </p:nvPr>
        </p:nvSpPr>
        <p:spPr>
          <a:xfrm>
            <a:off x="672860" y="1470992"/>
            <a:ext cx="10714008" cy="4705972"/>
          </a:xfrm>
        </p:spPr>
        <p:txBody>
          <a:bodyPr>
            <a:normAutofit/>
          </a:bodyPr>
          <a:lstStyle/>
          <a:p>
            <a:pPr algn="just"/>
            <a:r>
              <a:rPr lang="tr-TR" sz="2400" dirty="0">
                <a:latin typeface="Arial" panose="020B0604020202020204" pitchFamily="34" charset="0"/>
                <a:cs typeface="Arial" panose="020B0604020202020204" pitchFamily="34" charset="0"/>
              </a:rPr>
              <a:t>Saksı denemeleri çok sayıda </a:t>
            </a:r>
            <a:r>
              <a:rPr lang="tr-TR" sz="2400" dirty="0" err="1">
                <a:latin typeface="Arial" panose="020B0604020202020204" pitchFamily="34" charset="0"/>
                <a:cs typeface="Arial" panose="020B0604020202020204" pitchFamily="34" charset="0"/>
              </a:rPr>
              <a:t>paralelli</a:t>
            </a:r>
            <a:r>
              <a:rPr lang="tr-TR" sz="2400" dirty="0">
                <a:latin typeface="Arial" panose="020B0604020202020204" pitchFamily="34" charset="0"/>
                <a:cs typeface="Arial" panose="020B0604020202020204" pitchFamily="34" charset="0"/>
              </a:rPr>
              <a:t> olmalı ve bunlar aynı zamanda deneme süresince ortaya çıkabilecek farkları iyi bir şekilde gösterebilmelidir. Birçok araştırıcıya göre değişmekle birlikte, </a:t>
            </a:r>
          </a:p>
          <a:p>
            <a:pPr algn="just"/>
            <a:r>
              <a:rPr lang="de-DE" sz="2400" dirty="0">
                <a:latin typeface="Arial" panose="020B0604020202020204" pitchFamily="34" charset="0"/>
                <a:cs typeface="Arial" panose="020B0604020202020204" pitchFamily="34" charset="0"/>
              </a:rPr>
              <a:t>Mitscherlich </a:t>
            </a:r>
            <a:r>
              <a:rPr lang="tr-TR" sz="2400" dirty="0">
                <a:latin typeface="Arial" panose="020B0604020202020204" pitchFamily="34" charset="0"/>
                <a:cs typeface="Arial" panose="020B0604020202020204" pitchFamily="34" charset="0"/>
              </a:rPr>
              <a:t>paralel saksı sayısının en az 4 olması gerektiğini söylerken, ortak kanı paralellerin en az 3 olmasıdır. </a:t>
            </a:r>
          </a:p>
          <a:p>
            <a:pPr algn="just"/>
            <a:r>
              <a:rPr lang="tr-TR" sz="2400" dirty="0">
                <a:latin typeface="Arial" panose="020B0604020202020204" pitchFamily="34" charset="0"/>
                <a:cs typeface="Arial" panose="020B0604020202020204" pitchFamily="34" charset="0"/>
              </a:rPr>
              <a:t>Saksı sayısının tespitinde bitkinin ihtiyaç duyduğu yetiştirme ortamının büyüklüğü dikkate alınmalıdır. </a:t>
            </a:r>
          </a:p>
          <a:p>
            <a:pPr algn="just"/>
            <a:r>
              <a:rPr lang="tr-TR" sz="2400" dirty="0">
                <a:latin typeface="Arial" panose="020B0604020202020204" pitchFamily="34" charset="0"/>
                <a:cs typeface="Arial" panose="020B0604020202020204" pitchFamily="34" charset="0"/>
              </a:rPr>
              <a:t>Patates, pancar gibi geniş bir ortamda ihtiyaç gösteren bitkilerde saksı sayısı fazla olmalıdır. Eğer denemede kalite kriterleri incelenecekse, saksı sayısının daha da artırılması önerilir. Bu arada denemenin amacı da unutulmamalıdır. Bunlarla ilişkili olarak bazı bitki türleri ile yapılacak denemelerde kullanılacak saksı sayılan aşağıdaki gibi olmalıdır.</a:t>
            </a:r>
          </a:p>
        </p:txBody>
      </p:sp>
    </p:spTree>
    <p:extLst>
      <p:ext uri="{BB962C8B-B14F-4D97-AF65-F5344CB8AC3E}">
        <p14:creationId xmlns:p14="http://schemas.microsoft.com/office/powerpoint/2010/main" val="1204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2843" y="259757"/>
            <a:ext cx="9935887" cy="1296144"/>
          </a:xfrm>
        </p:spPr>
        <p:txBody>
          <a:bodyPr>
            <a:normAutofit/>
          </a:bodyPr>
          <a:lstStyle/>
          <a:p>
            <a:pPr algn="l"/>
            <a:r>
              <a:rPr lang="tr-TR" sz="2160" dirty="0">
                <a:latin typeface="+mn-lt"/>
                <a:cs typeface="Arial" panose="020B0604020202020204" pitchFamily="34" charset="0"/>
              </a:rPr>
              <a:t>Işık, havalandırma gibi nedenlerden dolayı saksılar arasında farklılık olacağı düşünülüyorsa paralel saksıların yeri belirli bir düzende değiştirmelidir (Özbek, 1969).</a:t>
            </a:r>
            <a:endParaRPr lang="tr-TR" sz="2160" dirty="0">
              <a:latin typeface="+mn-lt"/>
            </a:endParaRPr>
          </a:p>
        </p:txBody>
      </p:sp>
      <p:graphicFrame>
        <p:nvGraphicFramePr>
          <p:cNvPr id="4" name="Tablo 3"/>
          <p:cNvGraphicFramePr>
            <a:graphicFrameLocks noGrp="1"/>
          </p:cNvGraphicFramePr>
          <p:nvPr>
            <p:extLst>
              <p:ext uri="{D42A27DB-BD31-4B8C-83A1-F6EECF244321}">
                <p14:modId xmlns:p14="http://schemas.microsoft.com/office/powerpoint/2010/main" val="4248345625"/>
              </p:ext>
            </p:extLst>
          </p:nvPr>
        </p:nvGraphicFramePr>
        <p:xfrm>
          <a:off x="3719737" y="1628799"/>
          <a:ext cx="3851846" cy="3445278"/>
        </p:xfrm>
        <a:graphic>
          <a:graphicData uri="http://schemas.openxmlformats.org/drawingml/2006/table">
            <a:tbl>
              <a:tblPr>
                <a:tableStyleId>{AF606853-7671-496A-8E4F-DF71F8EC918B}</a:tableStyleId>
              </a:tblPr>
              <a:tblGrid>
                <a:gridCol w="2022724">
                  <a:extLst>
                    <a:ext uri="{9D8B030D-6E8A-4147-A177-3AD203B41FA5}">
                      <a16:colId xmlns:a16="http://schemas.microsoft.com/office/drawing/2014/main" val="20000"/>
                    </a:ext>
                  </a:extLst>
                </a:gridCol>
                <a:gridCol w="1829122">
                  <a:extLst>
                    <a:ext uri="{9D8B030D-6E8A-4147-A177-3AD203B41FA5}">
                      <a16:colId xmlns:a16="http://schemas.microsoft.com/office/drawing/2014/main" val="20001"/>
                    </a:ext>
                  </a:extLst>
                </a:gridCol>
              </a:tblGrid>
              <a:tr h="365760">
                <a:tc>
                  <a:txBody>
                    <a:bodyPr/>
                    <a:lstStyle/>
                    <a:p>
                      <a:pPr algn="ctr">
                        <a:lnSpc>
                          <a:spcPct val="150000"/>
                        </a:lnSpc>
                        <a:spcAft>
                          <a:spcPts val="0"/>
                        </a:spcAft>
                      </a:pPr>
                      <a:r>
                        <a:rPr lang="tr-TR" sz="1600" dirty="0">
                          <a:ln>
                            <a:solidFill>
                              <a:schemeClr val="bg1"/>
                            </a:solidFill>
                          </a:ln>
                          <a:solidFill>
                            <a:schemeClr val="bg1"/>
                          </a:solidFill>
                          <a:effectLst/>
                        </a:rPr>
                        <a:t>Bitki Türü</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r>
                        <a:rPr lang="tr-TR" sz="1600" dirty="0">
                          <a:ln>
                            <a:solidFill>
                              <a:schemeClr val="bg1"/>
                            </a:solidFill>
                          </a:ln>
                          <a:solidFill>
                            <a:schemeClr val="bg1"/>
                          </a:solidFill>
                          <a:effectLst/>
                        </a:rPr>
                        <a:t>Paralel Saksı Sayısı</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32048">
                <a:tc>
                  <a:txBody>
                    <a:bodyPr/>
                    <a:lstStyle/>
                    <a:p>
                      <a:pPr algn="l">
                        <a:lnSpc>
                          <a:spcPct val="150000"/>
                        </a:lnSpc>
                        <a:spcAft>
                          <a:spcPts val="0"/>
                        </a:spcAft>
                      </a:pPr>
                      <a:r>
                        <a:rPr lang="tr-TR" sz="1600" dirty="0">
                          <a:ln>
                            <a:solidFill>
                              <a:schemeClr val="bg1"/>
                            </a:solidFill>
                          </a:ln>
                          <a:solidFill>
                            <a:schemeClr val="bg1"/>
                          </a:solidFill>
                          <a:effectLst/>
                        </a:rPr>
                        <a:t>  Arpa</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r>
                        <a:rPr lang="tr-TR" sz="1600" dirty="0">
                          <a:ln>
                            <a:solidFill>
                              <a:schemeClr val="bg1"/>
                            </a:solidFill>
                          </a:ln>
                          <a:solidFill>
                            <a:schemeClr val="bg1"/>
                          </a:solidFill>
                          <a:effectLst/>
                        </a:rPr>
                        <a:t>3-7</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8210">
                <a:tc>
                  <a:txBody>
                    <a:bodyPr/>
                    <a:lstStyle/>
                    <a:p>
                      <a:pPr algn="l">
                        <a:lnSpc>
                          <a:spcPct val="150000"/>
                        </a:lnSpc>
                        <a:spcAft>
                          <a:spcPts val="0"/>
                        </a:spcAft>
                      </a:pPr>
                      <a:r>
                        <a:rPr lang="tr-TR" sz="1600" dirty="0">
                          <a:ln>
                            <a:solidFill>
                              <a:schemeClr val="bg1"/>
                            </a:solidFill>
                          </a:ln>
                          <a:solidFill>
                            <a:schemeClr val="bg1"/>
                          </a:solidFill>
                          <a:effectLst/>
                        </a:rPr>
                        <a:t>  Buğday</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r>
                        <a:rPr lang="tr-TR" sz="1600" dirty="0">
                          <a:ln>
                            <a:solidFill>
                              <a:schemeClr val="bg1"/>
                            </a:solidFill>
                          </a:ln>
                          <a:solidFill>
                            <a:schemeClr val="bg1"/>
                          </a:solidFill>
                          <a:effectLst/>
                        </a:rPr>
                        <a:t>3-4</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8210">
                <a:tc>
                  <a:txBody>
                    <a:bodyPr/>
                    <a:lstStyle/>
                    <a:p>
                      <a:pPr algn="l">
                        <a:lnSpc>
                          <a:spcPct val="150000"/>
                        </a:lnSpc>
                        <a:spcAft>
                          <a:spcPts val="0"/>
                        </a:spcAft>
                      </a:pPr>
                      <a:r>
                        <a:rPr lang="tr-TR" sz="1600" dirty="0">
                          <a:ln>
                            <a:solidFill>
                              <a:schemeClr val="bg1"/>
                            </a:solidFill>
                          </a:ln>
                          <a:solidFill>
                            <a:schemeClr val="bg1"/>
                          </a:solidFill>
                          <a:effectLst/>
                        </a:rPr>
                        <a:t>  Mısır</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r>
                        <a:rPr lang="tr-TR" sz="1600" dirty="0">
                          <a:ln>
                            <a:solidFill>
                              <a:schemeClr val="bg1"/>
                            </a:solidFill>
                          </a:ln>
                          <a:solidFill>
                            <a:schemeClr val="bg1"/>
                          </a:solidFill>
                          <a:effectLst/>
                        </a:rPr>
                        <a:t>5-10</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8210">
                <a:tc>
                  <a:txBody>
                    <a:bodyPr/>
                    <a:lstStyle/>
                    <a:p>
                      <a:pPr algn="l">
                        <a:lnSpc>
                          <a:spcPct val="150000"/>
                        </a:lnSpc>
                        <a:spcAft>
                          <a:spcPts val="0"/>
                        </a:spcAft>
                      </a:pPr>
                      <a:r>
                        <a:rPr lang="tr-TR" sz="1600" dirty="0">
                          <a:ln>
                            <a:solidFill>
                              <a:schemeClr val="bg1"/>
                            </a:solidFill>
                          </a:ln>
                          <a:solidFill>
                            <a:schemeClr val="bg1"/>
                          </a:solidFill>
                          <a:effectLst/>
                        </a:rPr>
                        <a:t>   Şeker pancarı</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r>
                        <a:rPr lang="tr-TR" sz="1600" dirty="0">
                          <a:ln>
                            <a:solidFill>
                              <a:schemeClr val="bg1"/>
                            </a:solidFill>
                          </a:ln>
                          <a:solidFill>
                            <a:schemeClr val="bg1"/>
                          </a:solidFill>
                          <a:effectLst/>
                        </a:rPr>
                        <a:t>7-24</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8210">
                <a:tc>
                  <a:txBody>
                    <a:bodyPr/>
                    <a:lstStyle/>
                    <a:p>
                      <a:pPr algn="l">
                        <a:lnSpc>
                          <a:spcPct val="150000"/>
                        </a:lnSpc>
                        <a:spcAft>
                          <a:spcPts val="0"/>
                        </a:spcAft>
                      </a:pPr>
                      <a:r>
                        <a:rPr lang="tr-TR" sz="1600" dirty="0">
                          <a:ln>
                            <a:solidFill>
                              <a:schemeClr val="bg1"/>
                            </a:solidFill>
                          </a:ln>
                          <a:solidFill>
                            <a:schemeClr val="bg1"/>
                          </a:solidFill>
                          <a:effectLst/>
                        </a:rPr>
                        <a:t>   Patates</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r>
                        <a:rPr lang="tr-TR" sz="1600" dirty="0">
                          <a:ln>
                            <a:solidFill>
                              <a:schemeClr val="bg1"/>
                            </a:solidFill>
                          </a:ln>
                          <a:solidFill>
                            <a:schemeClr val="bg1"/>
                          </a:solidFill>
                          <a:effectLst/>
                        </a:rPr>
                        <a:t>10</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8210">
                <a:tc>
                  <a:txBody>
                    <a:bodyPr/>
                    <a:lstStyle/>
                    <a:p>
                      <a:pPr algn="l">
                        <a:lnSpc>
                          <a:spcPct val="150000"/>
                        </a:lnSpc>
                        <a:spcAft>
                          <a:spcPts val="0"/>
                        </a:spcAft>
                      </a:pPr>
                      <a:r>
                        <a:rPr lang="tr-TR" sz="1600" dirty="0">
                          <a:ln>
                            <a:solidFill>
                              <a:schemeClr val="bg1"/>
                            </a:solidFill>
                          </a:ln>
                          <a:solidFill>
                            <a:schemeClr val="bg1"/>
                          </a:solidFill>
                          <a:effectLst/>
                        </a:rPr>
                        <a:t>   Soya</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r>
                        <a:rPr lang="tr-TR" sz="1600" dirty="0">
                          <a:ln>
                            <a:solidFill>
                              <a:schemeClr val="bg1"/>
                            </a:solidFill>
                          </a:ln>
                          <a:solidFill>
                            <a:schemeClr val="bg1"/>
                          </a:solidFill>
                          <a:effectLst/>
                        </a:rPr>
                        <a:t>4</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8210">
                <a:tc>
                  <a:txBody>
                    <a:bodyPr/>
                    <a:lstStyle/>
                    <a:p>
                      <a:pPr algn="l">
                        <a:lnSpc>
                          <a:spcPct val="150000"/>
                        </a:lnSpc>
                        <a:spcAft>
                          <a:spcPts val="0"/>
                        </a:spcAft>
                      </a:pPr>
                      <a:r>
                        <a:rPr lang="tr-TR" sz="1600" dirty="0">
                          <a:ln>
                            <a:solidFill>
                              <a:schemeClr val="bg1"/>
                            </a:solidFill>
                          </a:ln>
                          <a:solidFill>
                            <a:schemeClr val="bg1"/>
                          </a:solidFill>
                          <a:effectLst/>
                        </a:rPr>
                        <a:t>   Keten</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r>
                        <a:rPr lang="tr-TR" sz="1600" dirty="0">
                          <a:ln>
                            <a:solidFill>
                              <a:schemeClr val="bg1"/>
                            </a:solidFill>
                          </a:ln>
                          <a:solidFill>
                            <a:schemeClr val="bg1"/>
                          </a:solidFill>
                          <a:effectLst/>
                        </a:rPr>
                        <a:t>3-8</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78210">
                <a:tc>
                  <a:txBody>
                    <a:bodyPr/>
                    <a:lstStyle/>
                    <a:p>
                      <a:pPr algn="l">
                        <a:lnSpc>
                          <a:spcPct val="150000"/>
                        </a:lnSpc>
                        <a:spcAft>
                          <a:spcPts val="0"/>
                        </a:spcAft>
                      </a:pPr>
                      <a:r>
                        <a:rPr lang="tr-TR" sz="1600" dirty="0">
                          <a:ln>
                            <a:solidFill>
                              <a:schemeClr val="bg1"/>
                            </a:solidFill>
                          </a:ln>
                          <a:solidFill>
                            <a:schemeClr val="bg1"/>
                          </a:solidFill>
                          <a:effectLst/>
                        </a:rPr>
                        <a:t>   Soğan</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tr-TR" sz="1600" dirty="0">
                          <a:ln>
                            <a:solidFill>
                              <a:schemeClr val="bg1"/>
                            </a:solidFill>
                          </a:ln>
                          <a:solidFill>
                            <a:schemeClr val="bg1"/>
                          </a:solidFill>
                          <a:effectLst/>
                        </a:rPr>
                        <a:t>4</a:t>
                      </a:r>
                      <a:endParaRPr lang="tr-TR" sz="1600" dirty="0">
                        <a:ln>
                          <a:solidFill>
                            <a:schemeClr val="bg1"/>
                          </a:solid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63928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D1B0-1FE6-4140-96C8-2BD9EC16D17B}"/>
              </a:ext>
            </a:extLst>
          </p:cNvPr>
          <p:cNvSpPr>
            <a:spLocks noGrp="1"/>
          </p:cNvSpPr>
          <p:nvPr>
            <p:ph type="title"/>
          </p:nvPr>
        </p:nvSpPr>
        <p:spPr>
          <a:xfrm>
            <a:off x="1363980" y="365126"/>
            <a:ext cx="9464040" cy="930937"/>
          </a:xfrm>
        </p:spPr>
        <p:txBody>
          <a:bodyPr/>
          <a:lstStyle/>
          <a:p>
            <a:r>
              <a:rPr lang="tr-TR" sz="4320" b="1" dirty="0">
                <a:solidFill>
                  <a:srgbClr val="C00000"/>
                </a:solidFill>
                <a:latin typeface="+mn-lt"/>
                <a:cs typeface="Arial" panose="020B0604020202020204" pitchFamily="34" charset="0"/>
              </a:rPr>
              <a:t>DENEMELERİN PLANLANMASI</a:t>
            </a:r>
            <a:endParaRPr lang="tr-TR" dirty="0">
              <a:solidFill>
                <a:srgbClr val="C00000"/>
              </a:solidFill>
              <a:latin typeface="+mn-lt"/>
            </a:endParaRPr>
          </a:p>
        </p:txBody>
      </p:sp>
      <p:sp>
        <p:nvSpPr>
          <p:cNvPr id="3" name="İçerik Yer Tutucusu 2"/>
          <p:cNvSpPr>
            <a:spLocks noGrp="1"/>
          </p:cNvSpPr>
          <p:nvPr>
            <p:ph idx="1"/>
          </p:nvPr>
        </p:nvSpPr>
        <p:spPr>
          <a:xfrm>
            <a:off x="340468" y="1197429"/>
            <a:ext cx="11420272" cy="5225142"/>
          </a:xfrm>
        </p:spPr>
        <p:txBody>
          <a:bodyPr>
            <a:normAutofit fontScale="92500"/>
          </a:bodyPr>
          <a:lstStyle/>
          <a:p>
            <a:pPr algn="just"/>
            <a:r>
              <a:rPr lang="tr-TR" sz="2400" dirty="0">
                <a:cs typeface="Arial" panose="020B0604020202020204" pitchFamily="34" charset="0"/>
              </a:rPr>
              <a:t>İyi bir araştırma, incelenecek konu hakkında önemli sorular sormak ve cevapları almayı sağlayacak şekilde denemelerin düzenlenmesi ve yürütülmesi ile gerçekleşir. </a:t>
            </a:r>
          </a:p>
          <a:p>
            <a:pPr algn="just"/>
            <a:r>
              <a:rPr lang="tr-TR" sz="2400" dirty="0">
                <a:cs typeface="Arial" panose="020B0604020202020204" pitchFamily="34" charset="0"/>
              </a:rPr>
              <a:t>Enerji, zaman ve paranın boşa gitmemesi ve sonuçların istatistik prensiplerine göre doğru olarak değerlendirilmesi için denemelerin planlanmasına çok dikkat edilmeli ve önem verilmelidir. </a:t>
            </a:r>
          </a:p>
          <a:p>
            <a:pPr marL="0" indent="0" algn="just">
              <a:buNone/>
            </a:pPr>
            <a:endParaRPr lang="tr-TR" sz="2400" dirty="0">
              <a:cs typeface="Arial" panose="020B0604020202020204" pitchFamily="34" charset="0"/>
            </a:endParaRPr>
          </a:p>
          <a:p>
            <a:pPr lvl="1" algn="just"/>
            <a:r>
              <a:rPr lang="tr-TR" dirty="0">
                <a:cs typeface="Arial" panose="020B0604020202020204" pitchFamily="34" charset="0"/>
              </a:rPr>
              <a:t>Problemin ortaya konulması </a:t>
            </a:r>
          </a:p>
          <a:p>
            <a:pPr lvl="1" algn="just"/>
            <a:r>
              <a:rPr lang="tr-TR" dirty="0">
                <a:cs typeface="Arial" panose="020B0604020202020204" pitchFamily="34" charset="0"/>
              </a:rPr>
              <a:t>Deneme konularının, deneme tertibinin seçimi, </a:t>
            </a:r>
          </a:p>
          <a:p>
            <a:pPr lvl="1" algn="just"/>
            <a:r>
              <a:rPr lang="tr-TR" dirty="0">
                <a:cs typeface="Arial" panose="020B0604020202020204" pitchFamily="34" charset="0"/>
              </a:rPr>
              <a:t>Tekrarlama sayısının belirlenmesi, </a:t>
            </a:r>
          </a:p>
          <a:p>
            <a:pPr lvl="1" algn="just"/>
            <a:r>
              <a:rPr lang="tr-TR" dirty="0">
                <a:cs typeface="Arial" panose="020B0604020202020204" pitchFamily="34" charset="0"/>
              </a:rPr>
              <a:t>Parsel büyüklüğü ve şeklinin belirlenmesi, </a:t>
            </a:r>
          </a:p>
          <a:p>
            <a:pPr lvl="1" algn="just"/>
            <a:r>
              <a:rPr lang="tr-TR" dirty="0">
                <a:cs typeface="Arial" panose="020B0604020202020204" pitchFamily="34" charset="0"/>
              </a:rPr>
              <a:t>Değerlendirme yönteminin ve deneme yerinin seçimi, </a:t>
            </a:r>
          </a:p>
          <a:p>
            <a:pPr lvl="1" algn="just"/>
            <a:r>
              <a:rPr lang="tr-TR" dirty="0">
                <a:cs typeface="Arial" panose="020B0604020202020204" pitchFamily="34" charset="0"/>
              </a:rPr>
              <a:t>Toprak etüdü, denemenin yürütülmesi için gerekli para, eleman, alet, ekipmanların ayarlanması, </a:t>
            </a:r>
          </a:p>
          <a:p>
            <a:pPr lvl="1" algn="just"/>
            <a:r>
              <a:rPr lang="tr-TR" dirty="0">
                <a:cs typeface="Arial" panose="020B0604020202020204" pitchFamily="34" charset="0"/>
              </a:rPr>
              <a:t>yapılacak kültürel işlemlerin zamanı ve şeklinin belirlenmesi ile ilgili çalışmalara </a:t>
            </a:r>
          </a:p>
          <a:p>
            <a:pPr marL="411480" lvl="1" indent="0" algn="just">
              <a:buNone/>
            </a:pPr>
            <a:r>
              <a:rPr lang="tr-TR" b="1" dirty="0">
                <a:solidFill>
                  <a:schemeClr val="accent1">
                    <a:lumMod val="75000"/>
                  </a:schemeClr>
                </a:solidFill>
                <a:cs typeface="Arial" panose="020B0604020202020204" pitchFamily="34" charset="0"/>
              </a:rPr>
              <a:t>“Denemenin Planlanması” </a:t>
            </a:r>
            <a:r>
              <a:rPr lang="tr-TR" dirty="0">
                <a:cs typeface="Arial" panose="020B0604020202020204" pitchFamily="34" charset="0"/>
              </a:rPr>
              <a:t>denir.</a:t>
            </a:r>
          </a:p>
        </p:txBody>
      </p:sp>
    </p:spTree>
    <p:extLst>
      <p:ext uri="{BB962C8B-B14F-4D97-AF65-F5344CB8AC3E}">
        <p14:creationId xmlns:p14="http://schemas.microsoft.com/office/powerpoint/2010/main" val="2570770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0AA1-D9FA-D449-B3F5-0D254B168F4D}"/>
              </a:ext>
            </a:extLst>
          </p:cNvPr>
          <p:cNvSpPr>
            <a:spLocks noGrp="1"/>
          </p:cNvSpPr>
          <p:nvPr>
            <p:ph type="title"/>
          </p:nvPr>
        </p:nvSpPr>
        <p:spPr>
          <a:xfrm>
            <a:off x="1363980" y="286246"/>
            <a:ext cx="9464040" cy="691765"/>
          </a:xfrm>
        </p:spPr>
        <p:txBody>
          <a:bodyPr>
            <a:normAutofit fontScale="90000"/>
          </a:bodyPr>
          <a:lstStyle/>
          <a:p>
            <a:r>
              <a:rPr lang="tr-TR" b="1" dirty="0">
                <a:solidFill>
                  <a:srgbClr val="C00000"/>
                </a:solidFill>
              </a:rPr>
              <a:t>Deneme planlanırken dikkat edilecek hususlar</a:t>
            </a:r>
          </a:p>
        </p:txBody>
      </p:sp>
      <p:sp>
        <p:nvSpPr>
          <p:cNvPr id="3" name="İçerik Yer Tutucusu 2"/>
          <p:cNvSpPr>
            <a:spLocks noGrp="1"/>
          </p:cNvSpPr>
          <p:nvPr>
            <p:ph idx="1"/>
          </p:nvPr>
        </p:nvSpPr>
        <p:spPr>
          <a:xfrm>
            <a:off x="612843" y="978011"/>
            <a:ext cx="11449455" cy="5477217"/>
          </a:xfrm>
        </p:spPr>
        <p:txBody>
          <a:bodyPr>
            <a:noAutofit/>
          </a:bodyPr>
          <a:lstStyle/>
          <a:p>
            <a:pPr marL="0" indent="0" algn="just">
              <a:buNone/>
            </a:pPr>
            <a:r>
              <a:rPr lang="tr-TR" sz="2160" b="1" dirty="0">
                <a:solidFill>
                  <a:srgbClr val="C00000"/>
                </a:solidFill>
                <a:cs typeface="Arial" panose="020B0604020202020204" pitchFamily="34" charset="0"/>
              </a:rPr>
              <a:t>   Planlama aşamasında;</a:t>
            </a:r>
            <a:endParaRPr lang="tr-TR" sz="2160" dirty="0">
              <a:solidFill>
                <a:srgbClr val="C00000"/>
              </a:solidFill>
              <a:cs typeface="Arial" panose="020B0604020202020204" pitchFamily="34" charset="0"/>
            </a:endParaRPr>
          </a:p>
          <a:p>
            <a:pPr marL="0" indent="0" algn="just">
              <a:buNone/>
              <a:tabLst>
                <a:tab pos="205740" algn="l"/>
              </a:tabLst>
            </a:pPr>
            <a:r>
              <a:rPr lang="tr-TR" sz="2160" dirty="0">
                <a:cs typeface="Arial" panose="020B0604020202020204" pitchFamily="34" charset="0"/>
              </a:rPr>
              <a:t>	1. Problemin ortaya konulması</a:t>
            </a:r>
          </a:p>
          <a:p>
            <a:pPr marL="0" indent="0" algn="just">
              <a:buNone/>
              <a:tabLst>
                <a:tab pos="205740" algn="l"/>
              </a:tabLst>
            </a:pPr>
            <a:r>
              <a:rPr lang="tr-TR" sz="2160" dirty="0">
                <a:cs typeface="Arial" panose="020B0604020202020204" pitchFamily="34" charset="0"/>
              </a:rPr>
              <a:t>	2. Denemeye alınacak işlemlerin (faktörlerin) seçimi</a:t>
            </a:r>
          </a:p>
          <a:p>
            <a:pPr marL="0" indent="0" algn="just">
              <a:buNone/>
              <a:tabLst>
                <a:tab pos="205740" algn="l"/>
              </a:tabLst>
            </a:pPr>
            <a:r>
              <a:rPr lang="tr-TR" sz="2160" dirty="0">
                <a:cs typeface="Arial" panose="020B0604020202020204" pitchFamily="34" charset="0"/>
              </a:rPr>
              <a:t>	3. Her işlem-faktördeki seviye sayısının belirlenmesi</a:t>
            </a:r>
          </a:p>
          <a:p>
            <a:pPr marL="0" indent="0" algn="just">
              <a:buNone/>
              <a:tabLst>
                <a:tab pos="205740" algn="l"/>
              </a:tabLst>
            </a:pPr>
            <a:r>
              <a:rPr lang="tr-TR" sz="2160" dirty="0">
                <a:cs typeface="Arial" panose="020B0604020202020204" pitchFamily="34" charset="0"/>
              </a:rPr>
              <a:t>	4. Hipotezin oluşturulup, formüle edilmesi</a:t>
            </a:r>
          </a:p>
          <a:p>
            <a:pPr marL="0" indent="0" algn="just">
              <a:buNone/>
              <a:tabLst>
                <a:tab pos="205740" algn="l"/>
              </a:tabLst>
            </a:pPr>
            <a:r>
              <a:rPr lang="tr-TR" sz="2160" dirty="0">
                <a:cs typeface="Arial" panose="020B0604020202020204" pitchFamily="34" charset="0"/>
              </a:rPr>
              <a:t>	5. Deneme deseninin seçimi</a:t>
            </a:r>
          </a:p>
          <a:p>
            <a:pPr marL="0" indent="0" algn="just">
              <a:buNone/>
              <a:tabLst>
                <a:tab pos="205740" algn="l"/>
              </a:tabLst>
            </a:pPr>
            <a:r>
              <a:rPr lang="tr-TR" sz="2160" dirty="0">
                <a:cs typeface="Arial" panose="020B0604020202020204" pitchFamily="34" charset="0"/>
              </a:rPr>
              <a:t>	6. Tekrarlama sayısının belirlenmesi</a:t>
            </a:r>
          </a:p>
          <a:p>
            <a:pPr marL="0" indent="0" algn="just">
              <a:buNone/>
              <a:tabLst>
                <a:tab pos="205740" algn="l"/>
              </a:tabLst>
            </a:pPr>
            <a:r>
              <a:rPr lang="tr-TR" sz="2160" dirty="0">
                <a:cs typeface="Arial" panose="020B0604020202020204" pitchFamily="34" charset="0"/>
              </a:rPr>
              <a:t>	7. Parsel boyut ve şeklinin belirlenmesi</a:t>
            </a:r>
          </a:p>
          <a:p>
            <a:pPr marL="0" indent="0" algn="just">
              <a:buNone/>
              <a:tabLst>
                <a:tab pos="205740" algn="l"/>
              </a:tabLst>
            </a:pPr>
            <a:r>
              <a:rPr lang="tr-TR" sz="2160" dirty="0">
                <a:cs typeface="Arial" panose="020B0604020202020204" pitchFamily="34" charset="0"/>
              </a:rPr>
              <a:t>	8. Materyal, personel, ekipman ihtiyacı ve masrafların belirlenmesi</a:t>
            </a:r>
          </a:p>
          <a:p>
            <a:pPr marL="0" indent="0" algn="just">
              <a:buNone/>
              <a:tabLst>
                <a:tab pos="205740" algn="l"/>
              </a:tabLst>
            </a:pPr>
            <a:r>
              <a:rPr lang="tr-TR" sz="2160" dirty="0">
                <a:cs typeface="Arial" panose="020B0604020202020204" pitchFamily="34" charset="0"/>
              </a:rPr>
              <a:t>	9. Ekim zamanı, bitki sıklığı, verilecek su, gübre, ilaç çeşidi, dozu, formu gibi kültürel uygulamaların belirlenmesi</a:t>
            </a:r>
          </a:p>
          <a:p>
            <a:pPr marL="0" indent="0" algn="just">
              <a:buNone/>
              <a:tabLst>
                <a:tab pos="205740" algn="l"/>
              </a:tabLst>
            </a:pPr>
            <a:r>
              <a:rPr lang="tr-TR" sz="2160" dirty="0">
                <a:cs typeface="Arial" panose="020B0604020202020204" pitchFamily="34" charset="0"/>
              </a:rPr>
              <a:t>	10. Deneme yerinin seçimi</a:t>
            </a:r>
          </a:p>
          <a:p>
            <a:pPr marL="0" indent="0" algn="just">
              <a:buNone/>
              <a:tabLst>
                <a:tab pos="205740" algn="l"/>
              </a:tabLst>
            </a:pPr>
            <a:r>
              <a:rPr lang="tr-TR" sz="2160" dirty="0">
                <a:cs typeface="Arial" panose="020B0604020202020204" pitchFamily="34" charset="0"/>
              </a:rPr>
              <a:t>	11. Deneme süresinin tespiti</a:t>
            </a:r>
          </a:p>
          <a:p>
            <a:pPr marL="0" indent="0">
              <a:buNone/>
            </a:pPr>
            <a:endParaRPr lang="tr-TR" sz="2160" dirty="0"/>
          </a:p>
        </p:txBody>
      </p:sp>
    </p:spTree>
    <p:extLst>
      <p:ext uri="{BB962C8B-B14F-4D97-AF65-F5344CB8AC3E}">
        <p14:creationId xmlns:p14="http://schemas.microsoft.com/office/powerpoint/2010/main" val="2554233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123C-FC51-2E42-B122-368749496203}"/>
              </a:ext>
            </a:extLst>
          </p:cNvPr>
          <p:cNvSpPr>
            <a:spLocks noGrp="1"/>
          </p:cNvSpPr>
          <p:nvPr>
            <p:ph type="title"/>
          </p:nvPr>
        </p:nvSpPr>
        <p:spPr>
          <a:xfrm>
            <a:off x="1363980" y="365126"/>
            <a:ext cx="9464040" cy="763960"/>
          </a:xfrm>
        </p:spPr>
        <p:txBody>
          <a:bodyPr>
            <a:normAutofit fontScale="90000"/>
          </a:bodyPr>
          <a:lstStyle/>
          <a:p>
            <a:r>
              <a:rPr lang="tr-TR" b="1" dirty="0">
                <a:solidFill>
                  <a:srgbClr val="C00000"/>
                </a:solidFill>
              </a:rPr>
              <a:t>Deneme planlanırken dikkat edilecek hususlar</a:t>
            </a:r>
            <a:endParaRPr lang="tr-TR" dirty="0"/>
          </a:p>
        </p:txBody>
      </p:sp>
      <p:sp>
        <p:nvSpPr>
          <p:cNvPr id="3" name="İçerik Yer Tutucusu 2"/>
          <p:cNvSpPr>
            <a:spLocks noGrp="1"/>
          </p:cNvSpPr>
          <p:nvPr>
            <p:ph idx="1"/>
          </p:nvPr>
        </p:nvSpPr>
        <p:spPr>
          <a:xfrm>
            <a:off x="936171" y="1343772"/>
            <a:ext cx="9891849" cy="4833192"/>
          </a:xfrm>
        </p:spPr>
        <p:txBody>
          <a:bodyPr>
            <a:normAutofit/>
          </a:bodyPr>
          <a:lstStyle/>
          <a:p>
            <a:pPr marL="0" indent="0">
              <a:buNone/>
            </a:pPr>
            <a:r>
              <a:rPr lang="tr-TR" sz="2400" b="1" dirty="0">
                <a:solidFill>
                  <a:srgbClr val="C00000"/>
                </a:solidFill>
                <a:cs typeface="Arial" panose="020B0604020202020204" pitchFamily="34" charset="0"/>
              </a:rPr>
              <a:t>   Yürütme aşamasında;</a:t>
            </a:r>
            <a:endParaRPr lang="tr-TR" sz="2400" dirty="0">
              <a:solidFill>
                <a:srgbClr val="C00000"/>
              </a:solidFill>
              <a:cs typeface="Arial" panose="020B0604020202020204" pitchFamily="34" charset="0"/>
            </a:endParaRPr>
          </a:p>
          <a:p>
            <a:pPr marL="0" indent="0">
              <a:buNone/>
              <a:tabLst>
                <a:tab pos="205740" algn="l"/>
              </a:tabLst>
            </a:pPr>
            <a:r>
              <a:rPr lang="tr-TR" sz="2400" dirty="0">
                <a:cs typeface="Arial" panose="020B0604020202020204" pitchFamily="34" charset="0"/>
              </a:rPr>
              <a:t>	1. Tarla, sera vb. hazırlığı</a:t>
            </a:r>
          </a:p>
          <a:p>
            <a:pPr marL="0" indent="0">
              <a:buNone/>
              <a:tabLst>
                <a:tab pos="205740" algn="l"/>
              </a:tabLst>
            </a:pPr>
            <a:r>
              <a:rPr lang="tr-TR" sz="2400" dirty="0">
                <a:cs typeface="Arial" panose="020B0604020202020204" pitchFamily="34" charset="0"/>
              </a:rPr>
              <a:t>	2. Denemenin kurulup, faktörlerin uygulanması</a:t>
            </a:r>
          </a:p>
          <a:p>
            <a:pPr marL="0" indent="0" algn="just">
              <a:buNone/>
              <a:tabLst>
                <a:tab pos="205740" algn="l"/>
              </a:tabLst>
            </a:pPr>
            <a:r>
              <a:rPr lang="tr-TR" sz="2400" dirty="0">
                <a:cs typeface="Arial" panose="020B0604020202020204" pitchFamily="34" charset="0"/>
              </a:rPr>
              <a:t>	</a:t>
            </a:r>
            <a:r>
              <a:rPr lang="tr-TR" sz="2400" dirty="0" smtClean="0">
                <a:cs typeface="Arial" panose="020B0604020202020204" pitchFamily="34" charset="0"/>
              </a:rPr>
              <a:t>3.Gerekli </a:t>
            </a:r>
            <a:r>
              <a:rPr lang="tr-TR" sz="2400" dirty="0">
                <a:cs typeface="Arial" panose="020B0604020202020204" pitchFamily="34" charset="0"/>
              </a:rPr>
              <a:t>emniyet tedbirlerinin alınması, komşu üniteler (parseller) arasındaki etkileşmelerin kontrolü</a:t>
            </a:r>
          </a:p>
          <a:p>
            <a:pPr marL="0" indent="0">
              <a:buNone/>
              <a:tabLst>
                <a:tab pos="205740" algn="l"/>
              </a:tabLst>
            </a:pPr>
            <a:r>
              <a:rPr lang="tr-TR" sz="2400" dirty="0">
                <a:cs typeface="Arial" panose="020B0604020202020204" pitchFamily="34" charset="0"/>
              </a:rPr>
              <a:t>	4. İncelenecek karakterlerin gözlem ve ölçümlerinin yapılması</a:t>
            </a:r>
          </a:p>
          <a:p>
            <a:pPr marL="0" indent="0">
              <a:buNone/>
              <a:tabLst>
                <a:tab pos="205740" algn="l"/>
              </a:tabLst>
            </a:pPr>
            <a:r>
              <a:rPr lang="tr-TR" sz="2400" dirty="0">
                <a:cs typeface="Arial" panose="020B0604020202020204" pitchFamily="34" charset="0"/>
              </a:rPr>
              <a:t>	5. Hasat, harman ve laboratuvar çalışmalarının yapılması</a:t>
            </a:r>
          </a:p>
          <a:p>
            <a:endParaRPr lang="tr-TR" sz="2400" dirty="0"/>
          </a:p>
        </p:txBody>
      </p:sp>
    </p:spTree>
    <p:extLst>
      <p:ext uri="{BB962C8B-B14F-4D97-AF65-F5344CB8AC3E}">
        <p14:creationId xmlns:p14="http://schemas.microsoft.com/office/powerpoint/2010/main" val="2901204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DC869-C330-F94A-ACFA-0C8DCB56B911}"/>
              </a:ext>
            </a:extLst>
          </p:cNvPr>
          <p:cNvSpPr>
            <a:spLocks noGrp="1"/>
          </p:cNvSpPr>
          <p:nvPr>
            <p:ph type="title"/>
          </p:nvPr>
        </p:nvSpPr>
        <p:spPr>
          <a:xfrm>
            <a:off x="1363980" y="365125"/>
            <a:ext cx="9464040" cy="859375"/>
          </a:xfrm>
        </p:spPr>
        <p:txBody>
          <a:bodyPr>
            <a:normAutofit fontScale="90000"/>
          </a:bodyPr>
          <a:lstStyle/>
          <a:p>
            <a:r>
              <a:rPr lang="tr-TR" b="1" dirty="0">
                <a:solidFill>
                  <a:srgbClr val="C00000"/>
                </a:solidFill>
              </a:rPr>
              <a:t>Deneme planlanırken dikkat edilecek hususlar</a:t>
            </a:r>
            <a:endParaRPr lang="tr-TR" dirty="0"/>
          </a:p>
        </p:txBody>
      </p:sp>
      <p:sp>
        <p:nvSpPr>
          <p:cNvPr id="3" name="İçerik Yer Tutucusu 2"/>
          <p:cNvSpPr>
            <a:spLocks noGrp="1"/>
          </p:cNvSpPr>
          <p:nvPr>
            <p:ph idx="1"/>
          </p:nvPr>
        </p:nvSpPr>
        <p:spPr>
          <a:xfrm>
            <a:off x="651753" y="1280161"/>
            <a:ext cx="10972800" cy="5188733"/>
          </a:xfrm>
        </p:spPr>
        <p:txBody>
          <a:bodyPr>
            <a:normAutofit/>
          </a:bodyPr>
          <a:lstStyle/>
          <a:p>
            <a:pPr marL="0" indent="0" algn="just">
              <a:buNone/>
            </a:pPr>
            <a:r>
              <a:rPr lang="tr-TR" sz="2400" b="1" dirty="0">
                <a:solidFill>
                  <a:srgbClr val="C00000"/>
                </a:solidFill>
                <a:cs typeface="Arial" panose="020B0604020202020204" pitchFamily="34" charset="0"/>
              </a:rPr>
              <a:t>Değerlendirme aşamasında;</a:t>
            </a:r>
            <a:endParaRPr lang="tr-TR" sz="2400" dirty="0">
              <a:solidFill>
                <a:srgbClr val="C00000"/>
              </a:solidFill>
              <a:cs typeface="Arial" panose="020B0604020202020204" pitchFamily="34" charset="0"/>
            </a:endParaRPr>
          </a:p>
          <a:p>
            <a:pPr marL="0" indent="0" algn="just">
              <a:buNone/>
              <a:tabLst>
                <a:tab pos="205740" algn="l"/>
              </a:tabLst>
            </a:pPr>
            <a:r>
              <a:rPr lang="tr-TR" sz="2400" dirty="0">
                <a:cs typeface="Arial" panose="020B0604020202020204" pitchFamily="34" charset="0"/>
              </a:rPr>
              <a:t>	1. Ölçü, tartı ve analiz değerlerinin elde edilmesi. Elde edilen verilere ait rakamları yuvarlatırken atılacak ondalık kısımlar hakkında kesin bir kural yoktur. Ancak, varyasyon katsayısı % 0.4 - % 4 arasında ise rakamlar 4 haneli, % 4 - % 40 arasında ise 3 haneli, % 40' dan büyük ise 1 haneli yürütülebilir (Bek ve Efe, 1989).</a:t>
            </a:r>
          </a:p>
          <a:p>
            <a:pPr marL="0" indent="0" algn="just">
              <a:buNone/>
              <a:tabLst>
                <a:tab pos="205740" algn="l"/>
              </a:tabLst>
            </a:pPr>
            <a:r>
              <a:rPr lang="tr-TR" sz="2400" dirty="0">
                <a:cs typeface="Arial" panose="020B0604020202020204" pitchFamily="34" charset="0"/>
              </a:rPr>
              <a:t>	2. Rakamların gruplandırılması ve veri tablolarının hazırlanması</a:t>
            </a:r>
          </a:p>
          <a:p>
            <a:pPr marL="0" indent="0" algn="just">
              <a:buNone/>
              <a:tabLst>
                <a:tab pos="205740" algn="l"/>
              </a:tabLst>
            </a:pPr>
            <a:r>
              <a:rPr lang="tr-TR" sz="2400" dirty="0">
                <a:cs typeface="Arial" panose="020B0604020202020204" pitchFamily="34" charset="0"/>
              </a:rPr>
              <a:t>	3. İstatistiksel analizlerin yapılması</a:t>
            </a:r>
          </a:p>
          <a:p>
            <a:pPr marL="0" indent="0" algn="just">
              <a:buNone/>
              <a:tabLst>
                <a:tab pos="205740" algn="l"/>
              </a:tabLst>
            </a:pPr>
            <a:r>
              <a:rPr lang="tr-TR" sz="2400" dirty="0">
                <a:cs typeface="Arial" panose="020B0604020202020204" pitchFamily="34" charset="0"/>
              </a:rPr>
              <a:t>	4. Sonuçların yorumlanması</a:t>
            </a:r>
          </a:p>
          <a:p>
            <a:pPr marL="0" indent="0" algn="just">
              <a:buNone/>
              <a:tabLst>
                <a:tab pos="205740" algn="l"/>
              </a:tabLst>
            </a:pPr>
            <a:r>
              <a:rPr lang="tr-TR" sz="2400" dirty="0">
                <a:cs typeface="Arial" panose="020B0604020202020204" pitchFamily="34" charset="0"/>
              </a:rPr>
              <a:t>	5. Aynı ve benzer çalışmalar dikkate alınarak araştırmanın bir bütün olarak değerlendirilmesi</a:t>
            </a:r>
          </a:p>
          <a:p>
            <a:pPr marL="0" indent="0">
              <a:buNone/>
            </a:pPr>
            <a:endParaRPr lang="tr-TR" sz="2400" dirty="0"/>
          </a:p>
        </p:txBody>
      </p:sp>
    </p:spTree>
    <p:extLst>
      <p:ext uri="{BB962C8B-B14F-4D97-AF65-F5344CB8AC3E}">
        <p14:creationId xmlns:p14="http://schemas.microsoft.com/office/powerpoint/2010/main" val="372810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7931-7CFC-3544-864B-98098BBB259D}"/>
              </a:ext>
            </a:extLst>
          </p:cNvPr>
          <p:cNvSpPr>
            <a:spLocks noGrp="1"/>
          </p:cNvSpPr>
          <p:nvPr>
            <p:ph type="title"/>
          </p:nvPr>
        </p:nvSpPr>
        <p:spPr>
          <a:xfrm>
            <a:off x="1363980" y="365126"/>
            <a:ext cx="9464040" cy="942272"/>
          </a:xfrm>
        </p:spPr>
        <p:txBody>
          <a:bodyPr/>
          <a:lstStyle/>
          <a:p>
            <a:r>
              <a:rPr lang="tr-TR" b="1" dirty="0">
                <a:solidFill>
                  <a:srgbClr val="C00000"/>
                </a:solidFill>
                <a:effectLst>
                  <a:outerShdw blurRad="50800" dist="38100" dir="2700000" algn="tl" rotWithShape="0">
                    <a:prstClr val="black">
                      <a:alpha val="40000"/>
                    </a:prstClr>
                  </a:outerShdw>
                </a:effectLst>
              </a:rPr>
              <a:t>İstatistik Gösterim Şekilleri</a:t>
            </a:r>
            <a:endParaRPr lang="tr-TR" b="1" dirty="0">
              <a:effectLst>
                <a:outerShdw blurRad="50800" dist="38100" dir="2700000" algn="tl" rotWithShape="0">
                  <a:prstClr val="black">
                    <a:alpha val="40000"/>
                  </a:prstClr>
                </a:outerShdw>
              </a:effectLst>
            </a:endParaRPr>
          </a:p>
        </p:txBody>
      </p:sp>
      <p:sp>
        <p:nvSpPr>
          <p:cNvPr id="9" name="Rectangle 3">
            <a:extLst>
              <a:ext uri="{FF2B5EF4-FFF2-40B4-BE49-F238E27FC236}">
                <a16:creationId xmlns:a16="http://schemas.microsoft.com/office/drawing/2014/main" id="{4F2ADA04-86CE-0F40-B240-B0CC94B27EDA}"/>
              </a:ext>
            </a:extLst>
          </p:cNvPr>
          <p:cNvSpPr>
            <a:spLocks noChangeArrowheads="1"/>
          </p:cNvSpPr>
          <p:nvPr/>
        </p:nvSpPr>
        <p:spPr bwMode="auto">
          <a:xfrm>
            <a:off x="1363981" y="2175767"/>
            <a:ext cx="221664"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pPr>
            <a:r>
              <a:rPr lang="en-US" altLang="en-US" sz="360">
                <a:latin typeface="Times New Roman" panose="02020603050405020304" pitchFamily="18" charset="0"/>
              </a:rPr>
              <a:t/>
            </a:r>
            <a:br>
              <a:rPr lang="en-US" altLang="en-US" sz="360">
                <a:latin typeface="Times New Roman" panose="02020603050405020304" pitchFamily="18" charset="0"/>
              </a:rPr>
            </a:br>
            <a:endParaRPr lang="en-US" altLang="en-US" sz="2160">
              <a:latin typeface="Arial" panose="020B0604020202020204" pitchFamily="34" charset="0"/>
            </a:endParaRPr>
          </a:p>
        </p:txBody>
      </p:sp>
      <p:pic>
        <p:nvPicPr>
          <p:cNvPr id="6" name="Picture 5">
            <a:extLst>
              <a:ext uri="{FF2B5EF4-FFF2-40B4-BE49-F238E27FC236}">
                <a16:creationId xmlns:a16="http://schemas.microsoft.com/office/drawing/2014/main" id="{7C922795-90DC-3C44-98F8-EF0C0F04696F}"/>
              </a:ext>
            </a:extLst>
          </p:cNvPr>
          <p:cNvPicPr>
            <a:picLocks noChangeAspect="1"/>
          </p:cNvPicPr>
          <p:nvPr/>
        </p:nvPicPr>
        <p:blipFill>
          <a:blip r:embed="rId2"/>
          <a:stretch>
            <a:fillRect/>
          </a:stretch>
        </p:blipFill>
        <p:spPr>
          <a:xfrm>
            <a:off x="1186937" y="1373544"/>
            <a:ext cx="4037465" cy="3794244"/>
          </a:xfrm>
          <a:prstGeom prst="rect">
            <a:avLst/>
          </a:prstGeom>
        </p:spPr>
      </p:pic>
      <p:pic>
        <p:nvPicPr>
          <p:cNvPr id="11" name="Picture 10">
            <a:extLst>
              <a:ext uri="{FF2B5EF4-FFF2-40B4-BE49-F238E27FC236}">
                <a16:creationId xmlns:a16="http://schemas.microsoft.com/office/drawing/2014/main" id="{D9291815-73A4-C84A-A92B-D585CCC22406}"/>
              </a:ext>
            </a:extLst>
          </p:cNvPr>
          <p:cNvPicPr/>
          <p:nvPr/>
        </p:nvPicPr>
        <p:blipFill>
          <a:blip r:embed="rId3"/>
          <a:stretch>
            <a:fillRect/>
          </a:stretch>
        </p:blipFill>
        <p:spPr>
          <a:xfrm>
            <a:off x="5424143" y="1490278"/>
            <a:ext cx="4876800" cy="3566160"/>
          </a:xfrm>
          <a:prstGeom prst="rect">
            <a:avLst/>
          </a:prstGeom>
        </p:spPr>
      </p:pic>
    </p:spTree>
    <p:extLst>
      <p:ext uri="{BB962C8B-B14F-4D97-AF65-F5344CB8AC3E}">
        <p14:creationId xmlns:p14="http://schemas.microsoft.com/office/powerpoint/2010/main" val="3338496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DDF4-91DA-3743-8CEC-3E9F6D4FCED4}"/>
              </a:ext>
            </a:extLst>
          </p:cNvPr>
          <p:cNvSpPr>
            <a:spLocks noGrp="1"/>
          </p:cNvSpPr>
          <p:nvPr>
            <p:ph type="title"/>
          </p:nvPr>
        </p:nvSpPr>
        <p:spPr>
          <a:xfrm>
            <a:off x="1363980" y="365126"/>
            <a:ext cx="9464040" cy="938888"/>
          </a:xfrm>
        </p:spPr>
        <p:txBody>
          <a:bodyPr>
            <a:normAutofit/>
          </a:bodyPr>
          <a:lstStyle/>
          <a:p>
            <a:r>
              <a:rPr lang="tr-TR" sz="4320" b="1" dirty="0">
                <a:solidFill>
                  <a:srgbClr val="C00000"/>
                </a:solidFill>
                <a:latin typeface="+mn-lt"/>
                <a:cs typeface="Arial" panose="020B0604020202020204" pitchFamily="34" charset="0"/>
              </a:rPr>
              <a:t>Denemelerde Uyulması Gerekli Kurallar</a:t>
            </a:r>
            <a:endParaRPr lang="tr-TR" dirty="0">
              <a:solidFill>
                <a:srgbClr val="C00000"/>
              </a:solidFill>
              <a:latin typeface="+mn-lt"/>
            </a:endParaRPr>
          </a:p>
        </p:txBody>
      </p:sp>
      <p:sp>
        <p:nvSpPr>
          <p:cNvPr id="3" name="İçerik Yer Tutucusu 2"/>
          <p:cNvSpPr>
            <a:spLocks noGrp="1"/>
          </p:cNvSpPr>
          <p:nvPr>
            <p:ph idx="1"/>
          </p:nvPr>
        </p:nvSpPr>
        <p:spPr>
          <a:xfrm>
            <a:off x="340468" y="1439186"/>
            <a:ext cx="11449455" cy="4971341"/>
          </a:xfrm>
        </p:spPr>
        <p:txBody>
          <a:bodyPr>
            <a:normAutofit/>
          </a:bodyPr>
          <a:lstStyle/>
          <a:p>
            <a:pPr marL="0" indent="0" algn="just">
              <a:buNone/>
            </a:pPr>
            <a:r>
              <a:rPr lang="tr-TR" dirty="0">
                <a:cs typeface="Arial" panose="020B0604020202020204" pitchFamily="34" charset="0"/>
              </a:rPr>
              <a:t>Halen geçerli olan deneme tertiplerinin dayandığı ana prensipler </a:t>
            </a:r>
            <a:r>
              <a:rPr lang="tr-TR" dirty="0" err="1">
                <a:cs typeface="Arial" panose="020B0604020202020204" pitchFamily="34" charset="0"/>
              </a:rPr>
              <a:t>Fisher</a:t>
            </a:r>
            <a:r>
              <a:rPr lang="tr-TR" dirty="0">
                <a:cs typeface="Arial" panose="020B0604020202020204" pitchFamily="34" charset="0"/>
              </a:rPr>
              <a:t> ve arkadaşları tarafından geliştirilmiştir. Bu prensipler;</a:t>
            </a:r>
          </a:p>
          <a:p>
            <a:pPr marL="0" indent="0" algn="just">
              <a:buNone/>
            </a:pPr>
            <a:r>
              <a:rPr lang="tr-TR" dirty="0">
                <a:cs typeface="Arial" panose="020B0604020202020204" pitchFamily="34" charset="0"/>
              </a:rPr>
              <a:t>	1. Tekrarlama (tekerrür)</a:t>
            </a:r>
          </a:p>
          <a:p>
            <a:pPr marL="0" indent="0" algn="just">
              <a:buNone/>
            </a:pPr>
            <a:r>
              <a:rPr lang="tr-TR" dirty="0">
                <a:cs typeface="Arial" panose="020B0604020202020204" pitchFamily="34" charset="0"/>
              </a:rPr>
              <a:t>	2. Şansa bağlılık (</a:t>
            </a:r>
            <a:r>
              <a:rPr lang="tr-TR" dirty="0" err="1">
                <a:cs typeface="Arial" panose="020B0604020202020204" pitchFamily="34" charset="0"/>
              </a:rPr>
              <a:t>tesadüflük</a:t>
            </a:r>
            <a:r>
              <a:rPr lang="tr-TR" dirty="0">
                <a:cs typeface="Arial" panose="020B0604020202020204" pitchFamily="34" charset="0"/>
              </a:rPr>
              <a:t>)</a:t>
            </a:r>
          </a:p>
          <a:p>
            <a:pPr marL="0" indent="0" algn="just">
              <a:buNone/>
            </a:pPr>
            <a:r>
              <a:rPr lang="tr-TR" dirty="0">
                <a:cs typeface="Arial" panose="020B0604020202020204" pitchFamily="34" charset="0"/>
              </a:rPr>
              <a:t>	3. Diğer önlemler</a:t>
            </a:r>
          </a:p>
          <a:p>
            <a:pPr marL="0" indent="0" algn="just">
              <a:buNone/>
            </a:pPr>
            <a:r>
              <a:rPr lang="tr-TR" b="1" dirty="0">
                <a:cs typeface="Arial" panose="020B0604020202020204" pitchFamily="34" charset="0"/>
              </a:rPr>
              <a:t>	</a:t>
            </a:r>
            <a:r>
              <a:rPr lang="tr-TR" b="1" dirty="0">
                <a:solidFill>
                  <a:srgbClr val="0070C0"/>
                </a:solidFill>
                <a:cs typeface="Arial" panose="020B0604020202020204" pitchFamily="34" charset="0"/>
              </a:rPr>
              <a:t>1. Tekrarlama (tekerrür): </a:t>
            </a:r>
            <a:r>
              <a:rPr lang="tr-TR" dirty="0">
                <a:cs typeface="Arial" panose="020B0604020202020204" pitchFamily="34" charset="0"/>
              </a:rPr>
              <a:t>Tekrarlama, deneme hatasının elde edilmesi ve işlem etkilerinin daha doğru ortaya konulabilmesi için denemeye alınan bir işlemin birden fazla deneme birimi üzerinde yinelenmesidir (Bek ve Efe, 1989).</a:t>
            </a:r>
          </a:p>
        </p:txBody>
      </p:sp>
    </p:spTree>
    <p:extLst>
      <p:ext uri="{BB962C8B-B14F-4D97-AF65-F5344CB8AC3E}">
        <p14:creationId xmlns:p14="http://schemas.microsoft.com/office/powerpoint/2010/main" val="3602985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B47B-8A30-7242-87D9-50D1E6F5A15B}"/>
              </a:ext>
            </a:extLst>
          </p:cNvPr>
          <p:cNvSpPr>
            <a:spLocks noGrp="1"/>
          </p:cNvSpPr>
          <p:nvPr>
            <p:ph type="title"/>
          </p:nvPr>
        </p:nvSpPr>
        <p:spPr>
          <a:xfrm>
            <a:off x="1363980" y="365125"/>
            <a:ext cx="9464040" cy="620837"/>
          </a:xfrm>
        </p:spPr>
        <p:txBody>
          <a:bodyPr>
            <a:normAutofit/>
          </a:bodyPr>
          <a:lstStyle/>
          <a:p>
            <a:r>
              <a:rPr lang="tr-TR" sz="3840" b="1" dirty="0">
                <a:solidFill>
                  <a:srgbClr val="C00000"/>
                </a:solidFill>
                <a:cs typeface="Arial" panose="020B0604020202020204" pitchFamily="34" charset="0"/>
              </a:rPr>
              <a:t>Denemelerde Uyulması Gerekli Kurallar</a:t>
            </a:r>
            <a:endParaRPr lang="tr-TR" dirty="0"/>
          </a:p>
        </p:txBody>
      </p:sp>
      <p:sp>
        <p:nvSpPr>
          <p:cNvPr id="3" name="İçerik Yer Tutucusu 2"/>
          <p:cNvSpPr>
            <a:spLocks noGrp="1"/>
          </p:cNvSpPr>
          <p:nvPr>
            <p:ph idx="1"/>
          </p:nvPr>
        </p:nvSpPr>
        <p:spPr>
          <a:xfrm>
            <a:off x="576943" y="1137037"/>
            <a:ext cx="11047610" cy="5390223"/>
          </a:xfrm>
        </p:spPr>
        <p:txBody>
          <a:bodyPr>
            <a:normAutofit/>
          </a:bodyPr>
          <a:lstStyle/>
          <a:p>
            <a:pPr marL="0" indent="0" algn="just">
              <a:buNone/>
            </a:pPr>
            <a:r>
              <a:rPr lang="tr-TR" b="1" dirty="0">
                <a:solidFill>
                  <a:srgbClr val="0070C0"/>
                </a:solidFill>
                <a:cs typeface="Arial" panose="020B0604020202020204" pitchFamily="34" charset="0"/>
              </a:rPr>
              <a:t>2. Şansa Bağlılık (</a:t>
            </a:r>
            <a:r>
              <a:rPr lang="tr-TR" b="1" dirty="0" err="1">
                <a:solidFill>
                  <a:srgbClr val="0070C0"/>
                </a:solidFill>
                <a:cs typeface="Arial" panose="020B0604020202020204" pitchFamily="34" charset="0"/>
              </a:rPr>
              <a:t>Tesadüflük</a:t>
            </a:r>
            <a:r>
              <a:rPr lang="tr-TR" b="1" dirty="0">
                <a:solidFill>
                  <a:srgbClr val="0070C0"/>
                </a:solidFill>
                <a:cs typeface="Arial" panose="020B0604020202020204" pitchFamily="34" charset="0"/>
              </a:rPr>
              <a:t>): </a:t>
            </a:r>
            <a:r>
              <a:rPr lang="tr-TR" dirty="0">
                <a:cs typeface="Arial" panose="020B0604020202020204" pitchFamily="34" charset="0"/>
              </a:rPr>
              <a:t>Gerçeğe yakın bir ortalamanın temini için tekrarlama yapmak mutlaka gerekli ise de tek başına yeterli değildir. </a:t>
            </a:r>
          </a:p>
          <a:p>
            <a:pPr marL="0" indent="0" algn="just">
              <a:buNone/>
            </a:pPr>
            <a:r>
              <a:rPr lang="tr-TR" dirty="0">
                <a:cs typeface="Arial" panose="020B0604020202020204" pitchFamily="34" charset="0"/>
              </a:rPr>
              <a:t>Denemelerde işlem ortalamalarının ve deneme hatalarının sapmasız tahminlerinin elde edilmesi için, bir işlemin bütün deneme birimlerinden herhangi birine düşme şansı diğer deneme birimlerinden birine düşme şansına eşit olmalıdır. Bu olayı sağlayan yönteme şansa bağlılık denir. </a:t>
            </a:r>
          </a:p>
          <a:p>
            <a:pPr marL="0" indent="0" algn="just">
              <a:buNone/>
            </a:pPr>
            <a:r>
              <a:rPr lang="tr-TR" dirty="0">
                <a:cs typeface="Arial" panose="020B0604020202020204" pitchFamily="34" charset="0"/>
              </a:rPr>
              <a:t>Denemede incelenen özelliği az veya çok etkileyen, bilinmeyen veya kontrol altına alınamayan, yani bir faktöre bağlanamayan farklılıklara </a:t>
            </a:r>
            <a:r>
              <a:rPr lang="tr-TR" b="1" dirty="0">
                <a:solidFill>
                  <a:schemeClr val="accent1">
                    <a:lumMod val="75000"/>
                  </a:schemeClr>
                </a:solidFill>
                <a:cs typeface="Arial" panose="020B0604020202020204" pitchFamily="34" charset="0"/>
              </a:rPr>
              <a:t>“Tesadüfi Farklılıklar”</a:t>
            </a:r>
            <a:r>
              <a:rPr lang="tr-TR" dirty="0">
                <a:cs typeface="Arial" panose="020B0604020202020204" pitchFamily="34" charset="0"/>
              </a:rPr>
              <a:t> denir. </a:t>
            </a:r>
          </a:p>
          <a:p>
            <a:pPr marL="0" indent="0" algn="just">
              <a:buNone/>
            </a:pPr>
            <a:r>
              <a:rPr lang="tr-TR" dirty="0">
                <a:cs typeface="Arial" panose="020B0604020202020204" pitchFamily="34" charset="0"/>
              </a:rPr>
              <a:t>Bunların işlemler arasındaki farklılığı etkilememesi için henüz denemenin başında giderilmesi gerekir. Bu da işlemlerin deneme birimlerine aynı şansla dağılabilmelerine bağlıdır.</a:t>
            </a:r>
          </a:p>
        </p:txBody>
      </p:sp>
    </p:spTree>
    <p:extLst>
      <p:ext uri="{BB962C8B-B14F-4D97-AF65-F5344CB8AC3E}">
        <p14:creationId xmlns:p14="http://schemas.microsoft.com/office/powerpoint/2010/main" val="193106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D5F5-B3AC-3D40-B08D-6A6AA7329CC3}"/>
              </a:ext>
            </a:extLst>
          </p:cNvPr>
          <p:cNvSpPr>
            <a:spLocks noGrp="1"/>
          </p:cNvSpPr>
          <p:nvPr>
            <p:ph type="title"/>
          </p:nvPr>
        </p:nvSpPr>
        <p:spPr>
          <a:xfrm>
            <a:off x="1363980" y="365126"/>
            <a:ext cx="9464040" cy="763960"/>
          </a:xfrm>
        </p:spPr>
        <p:txBody>
          <a:bodyPr/>
          <a:lstStyle/>
          <a:p>
            <a:r>
              <a:rPr lang="tr-TR" sz="3840" b="1" dirty="0">
                <a:solidFill>
                  <a:srgbClr val="C00000"/>
                </a:solidFill>
                <a:cs typeface="Arial" panose="020B0604020202020204" pitchFamily="34" charset="0"/>
              </a:rPr>
              <a:t>Denemelerde Uyulması Gerekli Kurallar</a:t>
            </a:r>
            <a:endParaRPr lang="tr-TR" dirty="0"/>
          </a:p>
        </p:txBody>
      </p:sp>
      <p:sp>
        <p:nvSpPr>
          <p:cNvPr id="3" name="İçerik Yer Tutucusu 2"/>
          <p:cNvSpPr>
            <a:spLocks noGrp="1"/>
          </p:cNvSpPr>
          <p:nvPr>
            <p:ph idx="1"/>
          </p:nvPr>
        </p:nvSpPr>
        <p:spPr>
          <a:xfrm>
            <a:off x="478970" y="1327870"/>
            <a:ext cx="11174765" cy="5004836"/>
          </a:xfrm>
        </p:spPr>
        <p:txBody>
          <a:bodyPr>
            <a:noAutofit/>
          </a:bodyPr>
          <a:lstStyle/>
          <a:p>
            <a:pPr marL="0" indent="0" algn="just">
              <a:buNone/>
            </a:pPr>
            <a:r>
              <a:rPr lang="tr-TR" sz="2400" b="1" dirty="0">
                <a:solidFill>
                  <a:srgbClr val="0070C0"/>
                </a:solidFill>
                <a:cs typeface="Arial" panose="020B0604020202020204" pitchFamily="34" charset="0"/>
              </a:rPr>
              <a:t>3. Diğer Önlemler: </a:t>
            </a:r>
          </a:p>
          <a:p>
            <a:pPr algn="just"/>
            <a:r>
              <a:rPr lang="tr-TR" sz="2400" dirty="0">
                <a:cs typeface="Arial" panose="020B0604020202020204" pitchFamily="34" charset="0"/>
              </a:rPr>
              <a:t>Deneme materyali ne kadar </a:t>
            </a:r>
            <a:r>
              <a:rPr lang="tr-TR" sz="2400" dirty="0" err="1">
                <a:cs typeface="Arial" panose="020B0604020202020204" pitchFamily="34" charset="0"/>
              </a:rPr>
              <a:t>üniform</a:t>
            </a:r>
            <a:r>
              <a:rPr lang="tr-TR" sz="2400" dirty="0">
                <a:cs typeface="Arial" panose="020B0604020202020204" pitchFamily="34" charset="0"/>
              </a:rPr>
              <a:t> olursa işlemler arası gerçek farklılık o derecede ortaya konulabilir ve deneme hatası küçültülür. Böylece tekrarlama sayısı ve yapılacak masraf azaltılmış olur.</a:t>
            </a:r>
          </a:p>
          <a:p>
            <a:pPr algn="just"/>
            <a:r>
              <a:rPr lang="tr-TR" sz="2400" dirty="0">
                <a:cs typeface="Arial" panose="020B0604020202020204" pitchFamily="34" charset="0"/>
              </a:rPr>
              <a:t>Denemelerin yürütülmesi, rakamların elde edilmesi ve değerlendirilmesi sırasında araştırıcı mümkün olduğu kadar tarafsız, dikkatli ve sabırlı olmalıdır.</a:t>
            </a:r>
          </a:p>
          <a:p>
            <a:pPr algn="just"/>
            <a:r>
              <a:rPr lang="tr-TR" sz="2400" dirty="0">
                <a:cs typeface="Arial" panose="020B0604020202020204" pitchFamily="34" charset="0"/>
              </a:rPr>
              <a:t>Kültürel işlemler tesadüfi hatalar kadar sistematik hataların da nedeni olabilir. Bu bakımdan kültürel işlemler yürütülürken gerekli önlemler alınmalıdır. </a:t>
            </a:r>
          </a:p>
          <a:p>
            <a:pPr algn="just"/>
            <a:r>
              <a:rPr lang="tr-TR" sz="2400" dirty="0">
                <a:cs typeface="Arial" panose="020B0604020202020204" pitchFamily="34" charset="0"/>
              </a:rPr>
              <a:t>Kültürel işlemlerin mümkün olduğunca bütün parsellere aynı zamanda ve aynı şekilde uygulanmaları şarttır. Örneğin çapa, ilaçlama, sulama gibi işlemler eğer asıl deneme konusu değilse tüm parsellerde aynı zamanda ve aynı dikkatle uygulanmalıdır.</a:t>
            </a:r>
          </a:p>
          <a:p>
            <a:endParaRPr lang="tr-TR" sz="2400" dirty="0"/>
          </a:p>
        </p:txBody>
      </p:sp>
    </p:spTree>
    <p:extLst>
      <p:ext uri="{BB962C8B-B14F-4D97-AF65-F5344CB8AC3E}">
        <p14:creationId xmlns:p14="http://schemas.microsoft.com/office/powerpoint/2010/main" val="2566528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A15A-A277-0946-9C05-8ED348A24566}"/>
              </a:ext>
            </a:extLst>
          </p:cNvPr>
          <p:cNvSpPr>
            <a:spLocks noGrp="1"/>
          </p:cNvSpPr>
          <p:nvPr>
            <p:ph type="title"/>
          </p:nvPr>
        </p:nvSpPr>
        <p:spPr>
          <a:xfrm>
            <a:off x="1363980" y="365126"/>
            <a:ext cx="9464040" cy="891181"/>
          </a:xfrm>
        </p:spPr>
        <p:txBody>
          <a:bodyPr/>
          <a:lstStyle/>
          <a:p>
            <a:r>
              <a:rPr lang="tr-TR" sz="3840" b="1" dirty="0">
                <a:solidFill>
                  <a:srgbClr val="C00000"/>
                </a:solidFill>
                <a:cs typeface="Arial" panose="020B0604020202020204" pitchFamily="34" charset="0"/>
              </a:rPr>
              <a:t>Denemelerde Uyulması Gerekli Kurallar</a:t>
            </a:r>
            <a:endParaRPr lang="tr-TR" dirty="0"/>
          </a:p>
        </p:txBody>
      </p:sp>
      <p:sp>
        <p:nvSpPr>
          <p:cNvPr id="3" name="İçerik Yer Tutucusu 2"/>
          <p:cNvSpPr>
            <a:spLocks noGrp="1"/>
          </p:cNvSpPr>
          <p:nvPr>
            <p:ph idx="1"/>
          </p:nvPr>
        </p:nvSpPr>
        <p:spPr>
          <a:xfrm>
            <a:off x="468085" y="1502797"/>
            <a:ext cx="10940143" cy="4674167"/>
          </a:xfrm>
        </p:spPr>
        <p:txBody>
          <a:bodyPr>
            <a:normAutofit/>
          </a:bodyPr>
          <a:lstStyle/>
          <a:p>
            <a:pPr marL="0" indent="0" algn="just">
              <a:buNone/>
            </a:pPr>
            <a:r>
              <a:rPr lang="tr-TR" sz="2400" b="1" dirty="0">
                <a:solidFill>
                  <a:srgbClr val="0070C0"/>
                </a:solidFill>
                <a:cs typeface="Arial" panose="020B0604020202020204" pitchFamily="34" charset="0"/>
              </a:rPr>
              <a:t>Parsel Şekli, Büyüklüğü ve Konumu</a:t>
            </a:r>
            <a:endParaRPr lang="tr-TR" sz="2400" dirty="0">
              <a:solidFill>
                <a:srgbClr val="0070C0"/>
              </a:solidFill>
              <a:cs typeface="Arial" panose="020B0604020202020204" pitchFamily="34" charset="0"/>
            </a:endParaRPr>
          </a:p>
          <a:p>
            <a:pPr algn="just"/>
            <a:r>
              <a:rPr lang="tr-TR" sz="2400" dirty="0">
                <a:cs typeface="Arial" panose="020B0604020202020204" pitchFamily="34" charset="0"/>
              </a:rPr>
              <a:t>Denemeye konu olan faktörlerin her birinin yerleştirildiği deneme birimlerine “Parsel” denir. </a:t>
            </a:r>
          </a:p>
          <a:p>
            <a:pPr algn="just"/>
            <a:r>
              <a:rPr lang="tr-TR" sz="2400" dirty="0">
                <a:cs typeface="Arial" panose="020B0604020202020204" pitchFamily="34" charset="0"/>
              </a:rPr>
              <a:t>Parsel bir arazi parçası olabildiği gibi, bir saksı, birkaç hayvan, bir insan, bir </a:t>
            </a:r>
            <a:r>
              <a:rPr lang="tr-TR" sz="2400" dirty="0" err="1">
                <a:cs typeface="Arial" panose="020B0604020202020204" pitchFamily="34" charset="0"/>
              </a:rPr>
              <a:t>petri</a:t>
            </a:r>
            <a:r>
              <a:rPr lang="tr-TR" sz="2400" dirty="0">
                <a:cs typeface="Arial" panose="020B0604020202020204" pitchFamily="34" charset="0"/>
              </a:rPr>
              <a:t> kabı, </a:t>
            </a:r>
            <a:r>
              <a:rPr lang="tr-TR" sz="2400" dirty="0" err="1">
                <a:cs typeface="Arial" panose="020B0604020202020204" pitchFamily="34" charset="0"/>
              </a:rPr>
              <a:t>erlenmayer</a:t>
            </a:r>
            <a:r>
              <a:rPr lang="tr-TR" sz="2400" dirty="0">
                <a:cs typeface="Arial" panose="020B0604020202020204" pitchFamily="34" charset="0"/>
              </a:rPr>
              <a:t> vb. olabilir. Parsellerin şekli ve büyüklüğü, deneme alanının genişliği, deneme materyalinin durumu ve cinsi, konusu, alet ve ekipman, kenar tesiri, denemeye alınacak bitki çeşidi veya işlem sayısı gibi faktörlere bağlı olarak değişir.</a:t>
            </a:r>
          </a:p>
          <a:p>
            <a:pPr algn="just"/>
            <a:r>
              <a:rPr lang="tr-TR" sz="2400" dirty="0">
                <a:cs typeface="Arial" panose="020B0604020202020204" pitchFamily="34" charset="0"/>
              </a:rPr>
              <a:t>Parsel büyüklüğü, çeşitli kültür bitkilerinde genellikle 5-50 m arasında değişir. Genelde parsel büyüklüğündeki artışa bağlı olarak sonuçların güvenilirliği artar. </a:t>
            </a:r>
          </a:p>
          <a:p>
            <a:pPr marL="0" indent="0">
              <a:buNone/>
            </a:pPr>
            <a:endParaRPr lang="tr-TR" sz="2400" dirty="0"/>
          </a:p>
        </p:txBody>
      </p:sp>
    </p:spTree>
    <p:extLst>
      <p:ext uri="{BB962C8B-B14F-4D97-AF65-F5344CB8AC3E}">
        <p14:creationId xmlns:p14="http://schemas.microsoft.com/office/powerpoint/2010/main" val="1189803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A15A-A277-0946-9C05-8ED348A24566}"/>
              </a:ext>
            </a:extLst>
          </p:cNvPr>
          <p:cNvSpPr>
            <a:spLocks noGrp="1"/>
          </p:cNvSpPr>
          <p:nvPr>
            <p:ph type="title"/>
          </p:nvPr>
        </p:nvSpPr>
        <p:spPr>
          <a:xfrm>
            <a:off x="1363980" y="0"/>
            <a:ext cx="9464040" cy="595423"/>
          </a:xfrm>
        </p:spPr>
        <p:txBody>
          <a:bodyPr>
            <a:normAutofit fontScale="90000"/>
          </a:bodyPr>
          <a:lstStyle/>
          <a:p>
            <a:r>
              <a:rPr lang="tr-TR" sz="3840" b="1" dirty="0">
                <a:solidFill>
                  <a:srgbClr val="C00000"/>
                </a:solidFill>
                <a:cs typeface="Arial" panose="020B0604020202020204" pitchFamily="34" charset="0"/>
              </a:rPr>
              <a:t>Denemelerde Uyulması Gerekli Kurallar</a:t>
            </a:r>
            <a:endParaRPr lang="tr-TR" dirty="0"/>
          </a:p>
        </p:txBody>
      </p:sp>
      <p:sp>
        <p:nvSpPr>
          <p:cNvPr id="3" name="İçerik Yer Tutucusu 2"/>
          <p:cNvSpPr>
            <a:spLocks noGrp="1"/>
          </p:cNvSpPr>
          <p:nvPr>
            <p:ph idx="1"/>
          </p:nvPr>
        </p:nvSpPr>
        <p:spPr>
          <a:xfrm>
            <a:off x="625928" y="595423"/>
            <a:ext cx="10940143" cy="517389"/>
          </a:xfrm>
        </p:spPr>
        <p:txBody>
          <a:bodyPr>
            <a:normAutofit/>
          </a:bodyPr>
          <a:lstStyle/>
          <a:p>
            <a:pPr marL="0" indent="0" algn="just">
              <a:buNone/>
            </a:pPr>
            <a:r>
              <a:rPr lang="tr-TR" sz="2400" b="1" dirty="0">
                <a:solidFill>
                  <a:srgbClr val="0070C0"/>
                </a:solidFill>
                <a:cs typeface="Arial" panose="020B0604020202020204" pitchFamily="34" charset="0"/>
              </a:rPr>
              <a:t>Parsel Şekli, Büyüklüğü ve Konumu</a:t>
            </a:r>
            <a:endParaRPr lang="tr-TR" sz="2400" dirty="0">
              <a:solidFill>
                <a:srgbClr val="0070C0"/>
              </a:solidFill>
              <a:cs typeface="Arial" panose="020B0604020202020204" pitchFamily="34" charset="0"/>
            </a:endParaRPr>
          </a:p>
          <a:p>
            <a:pPr marL="0" indent="0">
              <a:buNone/>
            </a:pPr>
            <a:endParaRPr lang="tr-T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 y="1089320"/>
            <a:ext cx="10058400" cy="5768680"/>
          </a:xfrm>
          <a:prstGeom prst="rect">
            <a:avLst/>
          </a:prstGeom>
        </p:spPr>
      </p:pic>
    </p:spTree>
    <p:extLst>
      <p:ext uri="{BB962C8B-B14F-4D97-AF65-F5344CB8AC3E}">
        <p14:creationId xmlns:p14="http://schemas.microsoft.com/office/powerpoint/2010/main" val="3994083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A15A-A277-0946-9C05-8ED348A24566}"/>
              </a:ext>
            </a:extLst>
          </p:cNvPr>
          <p:cNvSpPr>
            <a:spLocks noGrp="1"/>
          </p:cNvSpPr>
          <p:nvPr>
            <p:ph type="title"/>
          </p:nvPr>
        </p:nvSpPr>
        <p:spPr>
          <a:xfrm>
            <a:off x="1363980" y="0"/>
            <a:ext cx="9464040" cy="595423"/>
          </a:xfrm>
        </p:spPr>
        <p:txBody>
          <a:bodyPr>
            <a:normAutofit fontScale="90000"/>
          </a:bodyPr>
          <a:lstStyle/>
          <a:p>
            <a:r>
              <a:rPr lang="tr-TR" sz="3840" b="1" dirty="0">
                <a:solidFill>
                  <a:srgbClr val="C00000"/>
                </a:solidFill>
                <a:cs typeface="Arial" panose="020B0604020202020204" pitchFamily="34" charset="0"/>
              </a:rPr>
              <a:t>Denemelerde Uyulması Gerekli Kurallar</a:t>
            </a:r>
            <a:endParaRPr lang="tr-TR" dirty="0"/>
          </a:p>
        </p:txBody>
      </p:sp>
      <p:sp>
        <p:nvSpPr>
          <p:cNvPr id="3" name="İçerik Yer Tutucusu 2"/>
          <p:cNvSpPr>
            <a:spLocks noGrp="1"/>
          </p:cNvSpPr>
          <p:nvPr>
            <p:ph idx="1"/>
          </p:nvPr>
        </p:nvSpPr>
        <p:spPr>
          <a:xfrm>
            <a:off x="625928" y="595423"/>
            <a:ext cx="10940143" cy="517389"/>
          </a:xfrm>
        </p:spPr>
        <p:txBody>
          <a:bodyPr>
            <a:normAutofit/>
          </a:bodyPr>
          <a:lstStyle/>
          <a:p>
            <a:pPr marL="0" indent="0" algn="just">
              <a:buNone/>
            </a:pPr>
            <a:r>
              <a:rPr lang="tr-TR" sz="2400" b="1" dirty="0">
                <a:solidFill>
                  <a:srgbClr val="0070C0"/>
                </a:solidFill>
                <a:cs typeface="Arial" panose="020B0604020202020204" pitchFamily="34" charset="0"/>
              </a:rPr>
              <a:t>Parsel Şekli, Büyüklüğü ve Konumu</a:t>
            </a:r>
            <a:endParaRPr lang="tr-TR" sz="2400" dirty="0">
              <a:solidFill>
                <a:srgbClr val="0070C0"/>
              </a:solidFill>
              <a:cs typeface="Arial" panose="020B0604020202020204" pitchFamily="34" charset="0"/>
            </a:endParaRPr>
          </a:p>
          <a:p>
            <a:pPr marL="0" indent="0">
              <a:buNone/>
            </a:pPr>
            <a:endParaRPr lang="tr-TR"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461" t="12819" r="37250" b="18800"/>
          <a:stretch/>
        </p:blipFill>
        <p:spPr>
          <a:xfrm>
            <a:off x="625928" y="1020726"/>
            <a:ext cx="4657232" cy="5837274"/>
          </a:xfrm>
          <a:prstGeom prst="rect">
            <a:avLst/>
          </a:prstGeom>
        </p:spPr>
      </p:pic>
      <p:sp>
        <p:nvSpPr>
          <p:cNvPr id="5" name="Rectangle 4"/>
          <p:cNvSpPr/>
          <p:nvPr/>
        </p:nvSpPr>
        <p:spPr>
          <a:xfrm rot="607483">
            <a:off x="3197669" y="3776200"/>
            <a:ext cx="467833" cy="129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rot="607483">
            <a:off x="3170768" y="3904003"/>
            <a:ext cx="467833" cy="129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607483">
            <a:off x="3148865" y="4021174"/>
            <a:ext cx="467833" cy="129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1461" t="12819" r="37250" b="18800"/>
          <a:stretch/>
        </p:blipFill>
        <p:spPr>
          <a:xfrm>
            <a:off x="6237243" y="1027051"/>
            <a:ext cx="4657232" cy="5837274"/>
          </a:xfrm>
          <a:prstGeom prst="rect">
            <a:avLst/>
          </a:prstGeom>
        </p:spPr>
      </p:pic>
      <p:sp>
        <p:nvSpPr>
          <p:cNvPr id="11" name="Rectangle 10"/>
          <p:cNvSpPr/>
          <p:nvPr/>
        </p:nvSpPr>
        <p:spPr>
          <a:xfrm rot="16704234">
            <a:off x="8625133" y="3859556"/>
            <a:ext cx="467833" cy="129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rot="16704234">
            <a:off x="8760511" y="3881002"/>
            <a:ext cx="467833" cy="129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rot="16704234">
            <a:off x="8884211" y="3902447"/>
            <a:ext cx="467833" cy="129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ultiply 15"/>
          <p:cNvSpPr/>
          <p:nvPr/>
        </p:nvSpPr>
        <p:spPr>
          <a:xfrm>
            <a:off x="3146599" y="3621833"/>
            <a:ext cx="499731" cy="6870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8669954" y="3602159"/>
            <a:ext cx="654799" cy="687058"/>
          </a:xfrm>
          <a:prstGeom prst="ellipse">
            <a:avLst/>
          </a:prstGeom>
          <a:noFill/>
          <a:ln w="666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770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D547-1476-0648-A3C4-35CDD11BBBC3}"/>
              </a:ext>
            </a:extLst>
          </p:cNvPr>
          <p:cNvSpPr>
            <a:spLocks noGrp="1"/>
          </p:cNvSpPr>
          <p:nvPr>
            <p:ph type="title"/>
          </p:nvPr>
        </p:nvSpPr>
        <p:spPr>
          <a:xfrm>
            <a:off x="1363980" y="245855"/>
            <a:ext cx="9464040" cy="620837"/>
          </a:xfrm>
        </p:spPr>
        <p:txBody>
          <a:bodyPr>
            <a:normAutofit/>
          </a:bodyPr>
          <a:lstStyle/>
          <a:p>
            <a:r>
              <a:rPr lang="tr-TR" sz="2400" b="1" dirty="0">
                <a:solidFill>
                  <a:srgbClr val="0070C0"/>
                </a:solidFill>
                <a:cs typeface="Arial" panose="020B0604020202020204" pitchFamily="34" charset="0"/>
              </a:rPr>
              <a:t>Parsel Şekli, Büyüklüğü ve Konumu (devam)</a:t>
            </a:r>
            <a:endParaRPr lang="tr-TR" sz="2400" dirty="0"/>
          </a:p>
        </p:txBody>
      </p:sp>
      <p:sp>
        <p:nvSpPr>
          <p:cNvPr id="3" name="İçerik Yer Tutucusu 2"/>
          <p:cNvSpPr>
            <a:spLocks noGrp="1"/>
          </p:cNvSpPr>
          <p:nvPr>
            <p:ph idx="1"/>
          </p:nvPr>
        </p:nvSpPr>
        <p:spPr>
          <a:xfrm>
            <a:off x="476655" y="946204"/>
            <a:ext cx="11410545" cy="5493507"/>
          </a:xfrm>
        </p:spPr>
        <p:txBody>
          <a:bodyPr>
            <a:normAutofit/>
          </a:bodyPr>
          <a:lstStyle/>
          <a:p>
            <a:pPr algn="just"/>
            <a:r>
              <a:rPr lang="tr-TR" sz="2400" dirty="0">
                <a:cs typeface="Arial" panose="020B0604020202020204" pitchFamily="34" charset="0"/>
              </a:rPr>
              <a:t>Kullanılacak bitki türüne ve uygulanacak işlemlerin özelliğine bağlı olarak parsel boyutları değişebilir. Bitki besleme ve sulama gibi konularda yürütülecek denemeler daha büyük parseller gerektirir. Toprak işleme, ilaçlama gibi denemelerde aletin iş genişliğine göre parsel boyutları ayarlanır. Bitki koruma denemelerinde parsel ölçülerine en fazla etki eden faktörlerden biri denemeye konu olan hastalık veya zararlının yoğunluğu, sabit veya hareketli oluşudur. Yetiştirilecek bitkilere göre daha önceden araştırıcıların belirlediği ideal parsel alanları varsa bunlar dikkate alınmalıdır. </a:t>
            </a:r>
          </a:p>
          <a:p>
            <a:pPr algn="just"/>
            <a:r>
              <a:rPr lang="tr-TR" sz="2400" dirty="0">
                <a:cs typeface="Arial" panose="020B0604020202020204" pitchFamily="34" charset="0"/>
              </a:rPr>
              <a:t>Genellikle, tarla denemelerinde kenar tesiri atıldıktan sonra uzun boylu bitkilerde 100, kısa boylu bitkilerde 200-250 bitki kalacak şekilde parsel boyutları belirlenir. </a:t>
            </a:r>
          </a:p>
          <a:p>
            <a:pPr algn="just"/>
            <a:r>
              <a:rPr lang="tr-TR" sz="2400" dirty="0">
                <a:cs typeface="Arial" panose="020B0604020202020204" pitchFamily="34" charset="0"/>
              </a:rPr>
              <a:t>Tarla bitkilerinde hastalık ve zararlılarla ilgili denemelerde 5x5= 25 m</a:t>
            </a:r>
            <a:r>
              <a:rPr lang="tr-TR" sz="2400" baseline="30000" dirty="0">
                <a:cs typeface="Arial" panose="020B0604020202020204" pitchFamily="34" charset="0"/>
              </a:rPr>
              <a:t>2</a:t>
            </a:r>
            <a:r>
              <a:rPr lang="tr-TR" sz="2400" dirty="0">
                <a:cs typeface="Arial" panose="020B0604020202020204" pitchFamily="34" charset="0"/>
              </a:rPr>
              <a:t> ile 10x10= 100 m</a:t>
            </a:r>
            <a:r>
              <a:rPr lang="tr-TR" sz="2400" baseline="30000" dirty="0">
                <a:cs typeface="Arial" panose="020B0604020202020204" pitchFamily="34" charset="0"/>
              </a:rPr>
              <a:t>2</a:t>
            </a:r>
            <a:r>
              <a:rPr lang="tr-TR" sz="2400" dirty="0">
                <a:cs typeface="Arial" panose="020B0604020202020204" pitchFamily="34" charset="0"/>
              </a:rPr>
              <a:t> arasında kare veya kareye yakın parseller uygundur. </a:t>
            </a:r>
          </a:p>
          <a:p>
            <a:pPr algn="just"/>
            <a:r>
              <a:rPr lang="tr-TR" sz="2400" dirty="0" err="1">
                <a:cs typeface="Arial" panose="020B0604020202020204" pitchFamily="34" charset="0"/>
              </a:rPr>
              <a:t>Yabancıot</a:t>
            </a:r>
            <a:r>
              <a:rPr lang="tr-TR" sz="2400" dirty="0">
                <a:cs typeface="Arial" panose="020B0604020202020204" pitchFamily="34" charset="0"/>
              </a:rPr>
              <a:t> denemelerinde yeterli </a:t>
            </a:r>
            <a:r>
              <a:rPr lang="tr-TR" sz="2400" dirty="0" err="1">
                <a:cs typeface="Arial" panose="020B0604020202020204" pitchFamily="34" charset="0"/>
              </a:rPr>
              <a:t>yabancıot</a:t>
            </a:r>
            <a:r>
              <a:rPr lang="tr-TR" sz="2400" dirty="0">
                <a:cs typeface="Arial" panose="020B0604020202020204" pitchFamily="34" charset="0"/>
              </a:rPr>
              <a:t> yoğunluğu varsa 10, bağ ve meyve ağaçlarındaki bitki koruma çalışmaları için 3x3, 4x4, ya da 5x5 adetlik omca (asma) veya ağaç uygundur. Yine ilaç denemelerinde ağaçların boyuna göre değişmek üzere parseller 5x5, 6x6, 8x8 m</a:t>
            </a:r>
            <a:r>
              <a:rPr lang="tr-TR" sz="2400" baseline="30000" dirty="0">
                <a:cs typeface="Arial" panose="020B0604020202020204" pitchFamily="34" charset="0"/>
              </a:rPr>
              <a:t>2 </a:t>
            </a:r>
            <a:r>
              <a:rPr lang="tr-TR" sz="2400" dirty="0">
                <a:cs typeface="Arial" panose="020B0604020202020204" pitchFamily="34" charset="0"/>
              </a:rPr>
              <a:t>olarak tertiplenir.</a:t>
            </a:r>
            <a:endParaRPr lang="tr-TR" sz="2400" baseline="30000" dirty="0">
              <a:cs typeface="Arial" panose="020B0604020202020204" pitchFamily="34" charset="0"/>
            </a:endParaRPr>
          </a:p>
          <a:p>
            <a:pPr marL="0" indent="0">
              <a:buNone/>
            </a:pPr>
            <a:endParaRPr lang="tr-TR" sz="3600" dirty="0"/>
          </a:p>
        </p:txBody>
      </p:sp>
    </p:spTree>
    <p:extLst>
      <p:ext uri="{BB962C8B-B14F-4D97-AF65-F5344CB8AC3E}">
        <p14:creationId xmlns:p14="http://schemas.microsoft.com/office/powerpoint/2010/main" val="377658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7867-7B70-ED48-BB15-56335C86DABE}"/>
              </a:ext>
            </a:extLst>
          </p:cNvPr>
          <p:cNvSpPr>
            <a:spLocks noGrp="1"/>
          </p:cNvSpPr>
          <p:nvPr>
            <p:ph type="title"/>
          </p:nvPr>
        </p:nvSpPr>
        <p:spPr>
          <a:xfrm>
            <a:off x="1363980" y="365125"/>
            <a:ext cx="9464040" cy="978646"/>
          </a:xfrm>
        </p:spPr>
        <p:txBody>
          <a:bodyPr/>
          <a:lstStyle/>
          <a:p>
            <a:r>
              <a:rPr lang="tr-TR" sz="4320" b="1" dirty="0">
                <a:solidFill>
                  <a:srgbClr val="0070C0"/>
                </a:solidFill>
                <a:latin typeface="+mn-lt"/>
                <a:cs typeface="Arial" panose="020B0604020202020204" pitchFamily="34" charset="0"/>
              </a:rPr>
              <a:t>Kenar Tesiri</a:t>
            </a:r>
            <a:endParaRPr lang="tr-TR" dirty="0">
              <a:solidFill>
                <a:srgbClr val="0070C0"/>
              </a:solidFill>
              <a:latin typeface="+mn-lt"/>
            </a:endParaRPr>
          </a:p>
        </p:txBody>
      </p:sp>
      <p:sp>
        <p:nvSpPr>
          <p:cNvPr id="3" name="İçerik Yer Tutucusu 2"/>
          <p:cNvSpPr>
            <a:spLocks noGrp="1"/>
          </p:cNvSpPr>
          <p:nvPr>
            <p:ph idx="1"/>
          </p:nvPr>
        </p:nvSpPr>
        <p:spPr>
          <a:xfrm>
            <a:off x="478971" y="1216550"/>
            <a:ext cx="10896600" cy="4960414"/>
          </a:xfrm>
        </p:spPr>
        <p:txBody>
          <a:bodyPr>
            <a:normAutofit lnSpcReduction="10000"/>
          </a:bodyPr>
          <a:lstStyle/>
          <a:p>
            <a:pPr algn="just"/>
            <a:r>
              <a:rPr lang="tr-TR" sz="2400" dirty="0">
                <a:cs typeface="Arial" panose="020B0604020202020204" pitchFamily="34" charset="0"/>
              </a:rPr>
              <a:t>Kenar tesir ihtiyacı parsellerin kenarındaki bitkilerin ortadakilere nazaran daha fazla su, ışıklanma, besin maddesi alımı gibi nedenlerle daha yüksek verimli olmalarından ortaya çıkmıştır. </a:t>
            </a:r>
          </a:p>
          <a:p>
            <a:pPr algn="just"/>
            <a:r>
              <a:rPr lang="tr-TR" sz="2400" dirty="0">
                <a:cs typeface="Arial" panose="020B0604020202020204" pitchFamily="34" charset="0"/>
              </a:rPr>
              <a:t>Parsellerin dört bir tarafından atılan, değerlendirme dışı bırakılan kısımlara </a:t>
            </a:r>
            <a:r>
              <a:rPr lang="tr-TR" sz="2400" b="1" dirty="0">
                <a:solidFill>
                  <a:schemeClr val="accent1">
                    <a:lumMod val="75000"/>
                  </a:schemeClr>
                </a:solidFill>
                <a:cs typeface="Arial" panose="020B0604020202020204" pitchFamily="34" charset="0"/>
              </a:rPr>
              <a:t>“Kenar Tesir” </a:t>
            </a:r>
            <a:r>
              <a:rPr lang="tr-TR" sz="2400" dirty="0">
                <a:cs typeface="Arial" panose="020B0604020202020204" pitchFamily="34" charset="0"/>
              </a:rPr>
              <a:t>denir. </a:t>
            </a:r>
          </a:p>
          <a:p>
            <a:pPr algn="just"/>
            <a:r>
              <a:rPr lang="tr-TR" sz="2400" dirty="0">
                <a:cs typeface="Arial" panose="020B0604020202020204" pitchFamily="34" charset="0"/>
              </a:rPr>
              <a:t>Bitki türüne göre ya 50-100 cm ya da 1-2 sıra gibi bir kısım atılır. Hububatlarda parselin kenar sırasının veriminin, ortadakilerden %100, kenardan ikinci sıranın veriminin ise %10 daha fazla olduğu tespit edilmiştir. </a:t>
            </a:r>
          </a:p>
          <a:p>
            <a:pPr algn="just"/>
            <a:r>
              <a:rPr lang="tr-TR" sz="2400" dirty="0">
                <a:cs typeface="Arial" panose="020B0604020202020204" pitchFamily="34" charset="0"/>
              </a:rPr>
              <a:t>Özellikle gübre ve sulama denemelerinde deneme her ne şekilde düzenlenirse düzenlensin parsel kenarlarına birkaç sıra kenar tesir ve parsel arası boşluk konulmalıdır. </a:t>
            </a:r>
          </a:p>
          <a:p>
            <a:pPr algn="just"/>
            <a:r>
              <a:rPr lang="tr-TR" sz="2400" dirty="0">
                <a:cs typeface="Arial" panose="020B0604020202020204" pitchFamily="34" charset="0"/>
              </a:rPr>
              <a:t>Ancak çeşit denemelerinde parseller arasında kenar tesir ve parsel arası boşluk bırakmadan ekim yapılabilir. Bu durumda her bloktan sadece ilk ve son parsellere gelen çeşitlerde bir kaç sıra kenar tesir bırakmak yeterlidir.</a:t>
            </a:r>
          </a:p>
          <a:p>
            <a:endParaRPr lang="tr-TR" sz="2400" dirty="0"/>
          </a:p>
        </p:txBody>
      </p:sp>
    </p:spTree>
    <p:extLst>
      <p:ext uri="{BB962C8B-B14F-4D97-AF65-F5344CB8AC3E}">
        <p14:creationId xmlns:p14="http://schemas.microsoft.com/office/powerpoint/2010/main" val="2133248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7867-7B70-ED48-BB15-56335C86DABE}"/>
              </a:ext>
            </a:extLst>
          </p:cNvPr>
          <p:cNvSpPr>
            <a:spLocks noGrp="1"/>
          </p:cNvSpPr>
          <p:nvPr>
            <p:ph type="title"/>
          </p:nvPr>
        </p:nvSpPr>
        <p:spPr>
          <a:xfrm>
            <a:off x="1363980" y="365125"/>
            <a:ext cx="9464040" cy="978646"/>
          </a:xfrm>
        </p:spPr>
        <p:txBody>
          <a:bodyPr/>
          <a:lstStyle/>
          <a:p>
            <a:r>
              <a:rPr lang="tr-TR" sz="4320" b="1" dirty="0">
                <a:solidFill>
                  <a:srgbClr val="0070C0"/>
                </a:solidFill>
                <a:latin typeface="+mn-lt"/>
                <a:cs typeface="Arial" panose="020B0604020202020204" pitchFamily="34" charset="0"/>
              </a:rPr>
              <a:t>Kenar </a:t>
            </a:r>
            <a:r>
              <a:rPr lang="tr-TR" sz="4320" b="1" dirty="0" smtClean="0">
                <a:solidFill>
                  <a:srgbClr val="0070C0"/>
                </a:solidFill>
                <a:latin typeface="+mn-lt"/>
                <a:cs typeface="Arial" panose="020B0604020202020204" pitchFamily="34" charset="0"/>
              </a:rPr>
              <a:t>Tesiri – 12 m</a:t>
            </a:r>
            <a:r>
              <a:rPr lang="tr-TR" sz="4320" b="1" baseline="30000" dirty="0" smtClean="0">
                <a:solidFill>
                  <a:srgbClr val="0070C0"/>
                </a:solidFill>
                <a:latin typeface="+mn-lt"/>
                <a:cs typeface="Arial" panose="020B0604020202020204" pitchFamily="34" charset="0"/>
              </a:rPr>
              <a:t>2</a:t>
            </a:r>
            <a:r>
              <a:rPr lang="tr-TR" sz="4320" b="1" dirty="0" smtClean="0">
                <a:solidFill>
                  <a:srgbClr val="0070C0"/>
                </a:solidFill>
                <a:latin typeface="+mn-lt"/>
                <a:cs typeface="Arial" panose="020B0604020202020204" pitchFamily="34" charset="0"/>
              </a:rPr>
              <a:t>’lik parsel için</a:t>
            </a:r>
            <a:endParaRPr lang="tr-TR" dirty="0">
              <a:solidFill>
                <a:srgbClr val="0070C0"/>
              </a:solidFill>
              <a:latin typeface="+mn-lt"/>
            </a:endParaRPr>
          </a:p>
        </p:txBody>
      </p:sp>
      <p:grpSp>
        <p:nvGrpSpPr>
          <p:cNvPr id="124" name="Group 123"/>
          <p:cNvGrpSpPr/>
          <p:nvPr/>
        </p:nvGrpSpPr>
        <p:grpSpPr>
          <a:xfrm>
            <a:off x="1127302" y="1515648"/>
            <a:ext cx="9700718" cy="4524278"/>
            <a:chOff x="1555893" y="1522898"/>
            <a:chExt cx="9700718" cy="4524278"/>
          </a:xfrm>
        </p:grpSpPr>
        <p:sp>
          <p:nvSpPr>
            <p:cNvPr id="15" name="TextBox 14"/>
            <p:cNvSpPr txBox="1"/>
            <p:nvPr/>
          </p:nvSpPr>
          <p:spPr>
            <a:xfrm>
              <a:off x="5603357" y="1945389"/>
              <a:ext cx="655949" cy="369332"/>
            </a:xfrm>
            <a:prstGeom prst="rect">
              <a:avLst/>
            </a:prstGeom>
            <a:noFill/>
          </p:spPr>
          <p:txBody>
            <a:bodyPr wrap="none" rtlCol="0">
              <a:spAutoFit/>
            </a:bodyPr>
            <a:lstStyle/>
            <a:p>
              <a:r>
                <a:rPr lang="tr-TR" dirty="0" smtClean="0"/>
                <a:t>11 m</a:t>
              </a:r>
              <a:endParaRPr lang="tr-TR" dirty="0"/>
            </a:p>
          </p:txBody>
        </p:sp>
        <p:sp>
          <p:nvSpPr>
            <p:cNvPr id="16" name="TextBox 15"/>
            <p:cNvSpPr txBox="1"/>
            <p:nvPr/>
          </p:nvSpPr>
          <p:spPr>
            <a:xfrm>
              <a:off x="1626779" y="1934758"/>
              <a:ext cx="713657" cy="369332"/>
            </a:xfrm>
            <a:prstGeom prst="rect">
              <a:avLst/>
            </a:prstGeom>
            <a:noFill/>
          </p:spPr>
          <p:txBody>
            <a:bodyPr wrap="none" rtlCol="0">
              <a:spAutoFit/>
            </a:bodyPr>
            <a:lstStyle/>
            <a:p>
              <a:r>
                <a:rPr lang="tr-TR" dirty="0" smtClean="0"/>
                <a:t>0.5 m</a:t>
              </a:r>
              <a:endParaRPr lang="tr-TR" dirty="0"/>
            </a:p>
          </p:txBody>
        </p:sp>
        <p:sp>
          <p:nvSpPr>
            <p:cNvPr id="17" name="TextBox 16"/>
            <p:cNvSpPr txBox="1"/>
            <p:nvPr/>
          </p:nvSpPr>
          <p:spPr>
            <a:xfrm>
              <a:off x="9829297" y="1980463"/>
              <a:ext cx="713657" cy="369332"/>
            </a:xfrm>
            <a:prstGeom prst="rect">
              <a:avLst/>
            </a:prstGeom>
            <a:noFill/>
          </p:spPr>
          <p:txBody>
            <a:bodyPr wrap="none" rtlCol="0">
              <a:spAutoFit/>
            </a:bodyPr>
            <a:lstStyle/>
            <a:p>
              <a:r>
                <a:rPr lang="tr-TR" dirty="0" smtClean="0"/>
                <a:t>0.5 m</a:t>
              </a:r>
              <a:endParaRPr lang="tr-TR" dirty="0"/>
            </a:p>
          </p:txBody>
        </p:sp>
        <p:sp>
          <p:nvSpPr>
            <p:cNvPr id="19" name="TextBox 18"/>
            <p:cNvSpPr txBox="1"/>
            <p:nvPr/>
          </p:nvSpPr>
          <p:spPr>
            <a:xfrm>
              <a:off x="5832092" y="3214209"/>
              <a:ext cx="655949" cy="369332"/>
            </a:xfrm>
            <a:prstGeom prst="rect">
              <a:avLst/>
            </a:prstGeom>
            <a:noFill/>
          </p:spPr>
          <p:txBody>
            <a:bodyPr wrap="none" rtlCol="0">
              <a:spAutoFit/>
            </a:bodyPr>
            <a:lstStyle/>
            <a:p>
              <a:r>
                <a:rPr lang="tr-TR" dirty="0" smtClean="0"/>
                <a:t>12 m</a:t>
              </a:r>
              <a:endParaRPr lang="tr-TR" dirty="0"/>
            </a:p>
          </p:txBody>
        </p:sp>
        <p:sp>
          <p:nvSpPr>
            <p:cNvPr id="20" name="Right Brace 19"/>
            <p:cNvSpPr/>
            <p:nvPr/>
          </p:nvSpPr>
          <p:spPr>
            <a:xfrm rot="5400000">
              <a:off x="5944444" y="-1325046"/>
              <a:ext cx="221589" cy="88569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1" name="TextBox 20"/>
            <p:cNvSpPr txBox="1"/>
            <p:nvPr/>
          </p:nvSpPr>
          <p:spPr>
            <a:xfrm>
              <a:off x="1555893" y="1522898"/>
              <a:ext cx="3127395" cy="369332"/>
            </a:xfrm>
            <a:prstGeom prst="rect">
              <a:avLst/>
            </a:prstGeom>
            <a:noFill/>
          </p:spPr>
          <p:txBody>
            <a:bodyPr wrap="none" rtlCol="0">
              <a:spAutoFit/>
            </a:bodyPr>
            <a:lstStyle/>
            <a:p>
              <a:r>
                <a:rPr lang="tr-TR" dirty="0" smtClean="0"/>
                <a:t>1 x 12 m</a:t>
              </a:r>
              <a:r>
                <a:rPr lang="tr-TR" baseline="30000" dirty="0" smtClean="0"/>
                <a:t>2 </a:t>
              </a:r>
              <a:r>
                <a:rPr lang="tr-TR" dirty="0" smtClean="0"/>
                <a:t>boyutundaki parselde</a:t>
              </a:r>
              <a:endParaRPr lang="tr-TR" dirty="0"/>
            </a:p>
          </p:txBody>
        </p:sp>
        <p:sp>
          <p:nvSpPr>
            <p:cNvPr id="26" name="TextBox 25"/>
            <p:cNvSpPr txBox="1"/>
            <p:nvPr/>
          </p:nvSpPr>
          <p:spPr>
            <a:xfrm>
              <a:off x="1570918" y="3830005"/>
              <a:ext cx="3010376" cy="369332"/>
            </a:xfrm>
            <a:prstGeom prst="rect">
              <a:avLst/>
            </a:prstGeom>
            <a:noFill/>
          </p:spPr>
          <p:txBody>
            <a:bodyPr wrap="none" rtlCol="0">
              <a:spAutoFit/>
            </a:bodyPr>
            <a:lstStyle/>
            <a:p>
              <a:r>
                <a:rPr lang="tr-TR" dirty="0" smtClean="0"/>
                <a:t>2 x 6 m</a:t>
              </a:r>
              <a:r>
                <a:rPr lang="tr-TR" baseline="30000" dirty="0" smtClean="0"/>
                <a:t>2 </a:t>
              </a:r>
              <a:r>
                <a:rPr lang="tr-TR" dirty="0"/>
                <a:t>boyutundaki parselde</a:t>
              </a:r>
            </a:p>
          </p:txBody>
        </p:sp>
        <p:sp>
          <p:nvSpPr>
            <p:cNvPr id="57" name="TextBox 56"/>
            <p:cNvSpPr txBox="1"/>
            <p:nvPr/>
          </p:nvSpPr>
          <p:spPr>
            <a:xfrm>
              <a:off x="4869075" y="3986732"/>
              <a:ext cx="713657" cy="369332"/>
            </a:xfrm>
            <a:prstGeom prst="rect">
              <a:avLst/>
            </a:prstGeom>
            <a:noFill/>
          </p:spPr>
          <p:txBody>
            <a:bodyPr wrap="none" rtlCol="0">
              <a:spAutoFit/>
            </a:bodyPr>
            <a:lstStyle/>
            <a:p>
              <a:r>
                <a:rPr lang="tr-TR" dirty="0" smtClean="0"/>
                <a:t>0.5 m</a:t>
              </a:r>
              <a:endParaRPr lang="tr-TR" dirty="0"/>
            </a:p>
          </p:txBody>
        </p:sp>
        <p:sp>
          <p:nvSpPr>
            <p:cNvPr id="59" name="Rectangle 58"/>
            <p:cNvSpPr/>
            <p:nvPr/>
          </p:nvSpPr>
          <p:spPr>
            <a:xfrm>
              <a:off x="2157271" y="4288087"/>
              <a:ext cx="2808134"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Rectangle 59"/>
            <p:cNvSpPr/>
            <p:nvPr/>
          </p:nvSpPr>
          <p:spPr>
            <a:xfrm>
              <a:off x="2157271" y="5341789"/>
              <a:ext cx="2808134"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Rectangle 60"/>
            <p:cNvSpPr/>
            <p:nvPr/>
          </p:nvSpPr>
          <p:spPr>
            <a:xfrm>
              <a:off x="2157271" y="4621789"/>
              <a:ext cx="2808134" cy="720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66" name="Group 65"/>
            <p:cNvGrpSpPr/>
            <p:nvPr/>
          </p:nvGrpSpPr>
          <p:grpSpPr>
            <a:xfrm>
              <a:off x="4949021" y="4288087"/>
              <a:ext cx="537380" cy="1413702"/>
              <a:chOff x="1636275" y="4550735"/>
              <a:chExt cx="2808134" cy="1413702"/>
            </a:xfrm>
          </p:grpSpPr>
          <p:sp>
            <p:nvSpPr>
              <p:cNvPr id="67" name="Rectangle 66"/>
              <p:cNvSpPr/>
              <p:nvPr/>
            </p:nvSpPr>
            <p:spPr>
              <a:xfrm>
                <a:off x="1636275" y="4550735"/>
                <a:ext cx="2808134"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Rectangle 67"/>
              <p:cNvSpPr/>
              <p:nvPr/>
            </p:nvSpPr>
            <p:spPr>
              <a:xfrm>
                <a:off x="1636275" y="5604437"/>
                <a:ext cx="2808134"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Rectangle 68"/>
              <p:cNvSpPr/>
              <p:nvPr/>
            </p:nvSpPr>
            <p:spPr>
              <a:xfrm>
                <a:off x="1636275" y="4884437"/>
                <a:ext cx="2808134"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70" name="Group 69"/>
            <p:cNvGrpSpPr/>
            <p:nvPr/>
          </p:nvGrpSpPr>
          <p:grpSpPr>
            <a:xfrm>
              <a:off x="1616286" y="4288087"/>
              <a:ext cx="537380" cy="1413702"/>
              <a:chOff x="1636275" y="4550735"/>
              <a:chExt cx="2808134" cy="1413702"/>
            </a:xfrm>
          </p:grpSpPr>
          <p:sp>
            <p:nvSpPr>
              <p:cNvPr id="71" name="Rectangle 70"/>
              <p:cNvSpPr/>
              <p:nvPr/>
            </p:nvSpPr>
            <p:spPr>
              <a:xfrm>
                <a:off x="1636275" y="4550735"/>
                <a:ext cx="2808134"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 name="Rectangle 71"/>
              <p:cNvSpPr/>
              <p:nvPr/>
            </p:nvSpPr>
            <p:spPr>
              <a:xfrm>
                <a:off x="1636275" y="5604437"/>
                <a:ext cx="2808134"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 name="Rectangle 72"/>
              <p:cNvSpPr/>
              <p:nvPr/>
            </p:nvSpPr>
            <p:spPr>
              <a:xfrm>
                <a:off x="1636275" y="4884437"/>
                <a:ext cx="2808134"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4" name="TextBox 73"/>
            <p:cNvSpPr txBox="1"/>
            <p:nvPr/>
          </p:nvSpPr>
          <p:spPr>
            <a:xfrm>
              <a:off x="3204509" y="4288087"/>
              <a:ext cx="538930" cy="369332"/>
            </a:xfrm>
            <a:prstGeom prst="rect">
              <a:avLst/>
            </a:prstGeom>
            <a:noFill/>
          </p:spPr>
          <p:txBody>
            <a:bodyPr wrap="none" rtlCol="0">
              <a:spAutoFit/>
            </a:bodyPr>
            <a:lstStyle/>
            <a:p>
              <a:r>
                <a:rPr lang="tr-TR" dirty="0" smtClean="0"/>
                <a:t>5 m</a:t>
              </a:r>
              <a:endParaRPr lang="tr-TR" dirty="0"/>
            </a:p>
          </p:txBody>
        </p:sp>
        <p:sp>
          <p:nvSpPr>
            <p:cNvPr id="75" name="TextBox 74"/>
            <p:cNvSpPr txBox="1"/>
            <p:nvPr/>
          </p:nvSpPr>
          <p:spPr>
            <a:xfrm>
              <a:off x="2730788" y="4814454"/>
              <a:ext cx="1828129" cy="369332"/>
            </a:xfrm>
            <a:prstGeom prst="rect">
              <a:avLst/>
            </a:prstGeom>
            <a:noFill/>
          </p:spPr>
          <p:txBody>
            <a:bodyPr wrap="none" rtlCol="0">
              <a:spAutoFit/>
            </a:bodyPr>
            <a:lstStyle/>
            <a:p>
              <a:r>
                <a:rPr lang="tr-TR" dirty="0" smtClean="0"/>
                <a:t>5x1=5m</a:t>
              </a:r>
              <a:r>
                <a:rPr lang="tr-TR" baseline="30000" dirty="0" smtClean="0"/>
                <a:t>2</a:t>
              </a:r>
              <a:r>
                <a:rPr lang="tr-TR" dirty="0" smtClean="0"/>
                <a:t> net alan</a:t>
              </a:r>
              <a:endParaRPr lang="tr-TR" dirty="0"/>
            </a:p>
          </p:txBody>
        </p:sp>
        <p:sp>
          <p:nvSpPr>
            <p:cNvPr id="76" name="TextBox 75"/>
            <p:cNvSpPr txBox="1"/>
            <p:nvPr/>
          </p:nvSpPr>
          <p:spPr>
            <a:xfrm>
              <a:off x="1561412" y="4746245"/>
              <a:ext cx="538930" cy="369332"/>
            </a:xfrm>
            <a:prstGeom prst="rect">
              <a:avLst/>
            </a:prstGeom>
            <a:noFill/>
          </p:spPr>
          <p:txBody>
            <a:bodyPr wrap="none" rtlCol="0">
              <a:spAutoFit/>
            </a:bodyPr>
            <a:lstStyle/>
            <a:p>
              <a:r>
                <a:rPr lang="tr-TR" dirty="0" smtClean="0"/>
                <a:t>1 m</a:t>
              </a:r>
              <a:endParaRPr lang="tr-TR" dirty="0"/>
            </a:p>
          </p:txBody>
        </p:sp>
        <p:sp>
          <p:nvSpPr>
            <p:cNvPr id="77" name="TextBox 76"/>
            <p:cNvSpPr txBox="1"/>
            <p:nvPr/>
          </p:nvSpPr>
          <p:spPr>
            <a:xfrm>
              <a:off x="5486401" y="4277243"/>
              <a:ext cx="713657" cy="369332"/>
            </a:xfrm>
            <a:prstGeom prst="rect">
              <a:avLst/>
            </a:prstGeom>
            <a:noFill/>
          </p:spPr>
          <p:txBody>
            <a:bodyPr wrap="none" rtlCol="0">
              <a:spAutoFit/>
            </a:bodyPr>
            <a:lstStyle/>
            <a:p>
              <a:r>
                <a:rPr lang="tr-TR" dirty="0" smtClean="0"/>
                <a:t>0.5 m</a:t>
              </a:r>
              <a:endParaRPr lang="tr-TR" dirty="0"/>
            </a:p>
          </p:txBody>
        </p:sp>
        <p:sp>
          <p:nvSpPr>
            <p:cNvPr id="78" name="Rectangle 77"/>
            <p:cNvSpPr/>
            <p:nvPr/>
          </p:nvSpPr>
          <p:spPr>
            <a:xfrm>
              <a:off x="2157271" y="2349795"/>
              <a:ext cx="7840642" cy="307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7" name="Rectangle 86"/>
            <p:cNvSpPr/>
            <p:nvPr/>
          </p:nvSpPr>
          <p:spPr>
            <a:xfrm>
              <a:off x="2153666" y="2659501"/>
              <a:ext cx="7840642" cy="30719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9" name="Group 88"/>
            <p:cNvGrpSpPr/>
            <p:nvPr/>
          </p:nvGrpSpPr>
          <p:grpSpPr>
            <a:xfrm>
              <a:off x="9994308" y="2351052"/>
              <a:ext cx="532827" cy="616897"/>
              <a:chOff x="2153666" y="2349795"/>
              <a:chExt cx="7844247" cy="616897"/>
            </a:xfrm>
          </p:grpSpPr>
          <p:sp>
            <p:nvSpPr>
              <p:cNvPr id="90" name="Rectangle 89"/>
              <p:cNvSpPr/>
              <p:nvPr/>
            </p:nvSpPr>
            <p:spPr>
              <a:xfrm>
                <a:off x="2157271" y="2349795"/>
                <a:ext cx="7840642" cy="307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1" name="Rectangle 90"/>
              <p:cNvSpPr/>
              <p:nvPr/>
            </p:nvSpPr>
            <p:spPr>
              <a:xfrm>
                <a:off x="2153666" y="2659501"/>
                <a:ext cx="7840642" cy="307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95" name="Group 94"/>
            <p:cNvGrpSpPr/>
            <p:nvPr/>
          </p:nvGrpSpPr>
          <p:grpSpPr>
            <a:xfrm>
              <a:off x="1619728" y="2352309"/>
              <a:ext cx="532827" cy="616897"/>
              <a:chOff x="2153666" y="2349795"/>
              <a:chExt cx="7844247" cy="616897"/>
            </a:xfrm>
          </p:grpSpPr>
          <p:sp>
            <p:nvSpPr>
              <p:cNvPr id="96" name="Rectangle 95"/>
              <p:cNvSpPr/>
              <p:nvPr/>
            </p:nvSpPr>
            <p:spPr>
              <a:xfrm>
                <a:off x="2157271" y="2349795"/>
                <a:ext cx="7840642" cy="307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7" name="Rectangle 96"/>
              <p:cNvSpPr/>
              <p:nvPr/>
            </p:nvSpPr>
            <p:spPr>
              <a:xfrm>
                <a:off x="2153666" y="2659501"/>
                <a:ext cx="7840642" cy="307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01" name="TextBox 100"/>
            <p:cNvSpPr txBox="1"/>
            <p:nvPr/>
          </p:nvSpPr>
          <p:spPr>
            <a:xfrm>
              <a:off x="10542954" y="2352309"/>
              <a:ext cx="713657" cy="369332"/>
            </a:xfrm>
            <a:prstGeom prst="rect">
              <a:avLst/>
            </a:prstGeom>
            <a:noFill/>
          </p:spPr>
          <p:txBody>
            <a:bodyPr wrap="none" rtlCol="0">
              <a:spAutoFit/>
            </a:bodyPr>
            <a:lstStyle/>
            <a:p>
              <a:r>
                <a:rPr lang="tr-TR" dirty="0" smtClean="0"/>
                <a:t>0.5 m</a:t>
              </a:r>
              <a:endParaRPr lang="tr-TR" dirty="0"/>
            </a:p>
          </p:txBody>
        </p:sp>
        <p:sp>
          <p:nvSpPr>
            <p:cNvPr id="102" name="TextBox 101"/>
            <p:cNvSpPr txBox="1"/>
            <p:nvPr/>
          </p:nvSpPr>
          <p:spPr>
            <a:xfrm>
              <a:off x="6555452" y="3558454"/>
              <a:ext cx="3010376" cy="369332"/>
            </a:xfrm>
            <a:prstGeom prst="rect">
              <a:avLst/>
            </a:prstGeom>
            <a:noFill/>
          </p:spPr>
          <p:txBody>
            <a:bodyPr wrap="none" rtlCol="0">
              <a:spAutoFit/>
            </a:bodyPr>
            <a:lstStyle/>
            <a:p>
              <a:r>
                <a:rPr lang="tr-TR" dirty="0"/>
                <a:t>3</a:t>
              </a:r>
              <a:r>
                <a:rPr lang="tr-TR" dirty="0" smtClean="0"/>
                <a:t> x 4 m</a:t>
              </a:r>
              <a:r>
                <a:rPr lang="tr-TR" baseline="30000" dirty="0" smtClean="0"/>
                <a:t>2 </a:t>
              </a:r>
              <a:r>
                <a:rPr lang="tr-TR" dirty="0"/>
                <a:t>boyutundaki parselde</a:t>
              </a:r>
            </a:p>
          </p:txBody>
        </p:sp>
        <p:sp>
          <p:nvSpPr>
            <p:cNvPr id="103" name="Rectangle 102"/>
            <p:cNvSpPr/>
            <p:nvPr/>
          </p:nvSpPr>
          <p:spPr>
            <a:xfrm>
              <a:off x="7018200" y="4244477"/>
              <a:ext cx="202578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4" name="Rectangle 103"/>
            <p:cNvSpPr/>
            <p:nvPr/>
          </p:nvSpPr>
          <p:spPr>
            <a:xfrm>
              <a:off x="7018200" y="5683828"/>
              <a:ext cx="202578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5" name="Rectangle 104"/>
            <p:cNvSpPr/>
            <p:nvPr/>
          </p:nvSpPr>
          <p:spPr>
            <a:xfrm>
              <a:off x="7017242" y="4611403"/>
              <a:ext cx="2025788" cy="1080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11" name="Group 110"/>
            <p:cNvGrpSpPr/>
            <p:nvPr/>
          </p:nvGrpSpPr>
          <p:grpSpPr>
            <a:xfrm>
              <a:off x="6414204" y="4240575"/>
              <a:ext cx="600075" cy="1799351"/>
              <a:chOff x="7017242" y="4254863"/>
              <a:chExt cx="2026746" cy="1799351"/>
            </a:xfrm>
          </p:grpSpPr>
          <p:sp>
            <p:nvSpPr>
              <p:cNvPr id="112" name="Rectangle 111"/>
              <p:cNvSpPr/>
              <p:nvPr/>
            </p:nvSpPr>
            <p:spPr>
              <a:xfrm>
                <a:off x="7018200" y="4254863"/>
                <a:ext cx="202578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3" name="Rectangle 112"/>
              <p:cNvSpPr/>
              <p:nvPr/>
            </p:nvSpPr>
            <p:spPr>
              <a:xfrm>
                <a:off x="7018200" y="5694214"/>
                <a:ext cx="202578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4" name="Rectangle 113"/>
              <p:cNvSpPr/>
              <p:nvPr/>
            </p:nvSpPr>
            <p:spPr>
              <a:xfrm>
                <a:off x="7017242" y="4621789"/>
                <a:ext cx="2025788"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15" name="Group 114"/>
            <p:cNvGrpSpPr/>
            <p:nvPr/>
          </p:nvGrpSpPr>
          <p:grpSpPr>
            <a:xfrm>
              <a:off x="9043988" y="4247825"/>
              <a:ext cx="600075" cy="1799351"/>
              <a:chOff x="7017242" y="4254863"/>
              <a:chExt cx="2026746" cy="1799351"/>
            </a:xfrm>
          </p:grpSpPr>
          <p:sp>
            <p:nvSpPr>
              <p:cNvPr id="116" name="Rectangle 115"/>
              <p:cNvSpPr/>
              <p:nvPr/>
            </p:nvSpPr>
            <p:spPr>
              <a:xfrm>
                <a:off x="7018200" y="4254863"/>
                <a:ext cx="202578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7" name="Rectangle 116"/>
              <p:cNvSpPr/>
              <p:nvPr/>
            </p:nvSpPr>
            <p:spPr>
              <a:xfrm>
                <a:off x="7018200" y="5694214"/>
                <a:ext cx="202578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8" name="Rectangle 117"/>
              <p:cNvSpPr/>
              <p:nvPr/>
            </p:nvSpPr>
            <p:spPr>
              <a:xfrm>
                <a:off x="7017242" y="4621789"/>
                <a:ext cx="2025788"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19" name="TextBox 118"/>
            <p:cNvSpPr txBox="1"/>
            <p:nvPr/>
          </p:nvSpPr>
          <p:spPr>
            <a:xfrm>
              <a:off x="6445177" y="4909801"/>
              <a:ext cx="538930" cy="369332"/>
            </a:xfrm>
            <a:prstGeom prst="rect">
              <a:avLst/>
            </a:prstGeom>
            <a:noFill/>
          </p:spPr>
          <p:txBody>
            <a:bodyPr wrap="none" rtlCol="0">
              <a:spAutoFit/>
            </a:bodyPr>
            <a:lstStyle/>
            <a:p>
              <a:r>
                <a:rPr lang="tr-TR" dirty="0"/>
                <a:t>2</a:t>
              </a:r>
              <a:r>
                <a:rPr lang="tr-TR" dirty="0" smtClean="0"/>
                <a:t> m</a:t>
              </a:r>
              <a:endParaRPr lang="tr-TR" dirty="0"/>
            </a:p>
          </p:txBody>
        </p:sp>
        <p:sp>
          <p:nvSpPr>
            <p:cNvPr id="120" name="TextBox 119"/>
            <p:cNvSpPr txBox="1"/>
            <p:nvPr/>
          </p:nvSpPr>
          <p:spPr>
            <a:xfrm>
              <a:off x="7671743" y="4234514"/>
              <a:ext cx="538930" cy="369332"/>
            </a:xfrm>
            <a:prstGeom prst="rect">
              <a:avLst/>
            </a:prstGeom>
            <a:noFill/>
          </p:spPr>
          <p:txBody>
            <a:bodyPr wrap="none" rtlCol="0">
              <a:spAutoFit/>
            </a:bodyPr>
            <a:lstStyle/>
            <a:p>
              <a:r>
                <a:rPr lang="tr-TR" dirty="0" smtClean="0"/>
                <a:t>3 m</a:t>
              </a:r>
              <a:endParaRPr lang="tr-TR" dirty="0"/>
            </a:p>
          </p:txBody>
        </p:sp>
        <p:sp>
          <p:nvSpPr>
            <p:cNvPr id="121" name="TextBox 120"/>
            <p:cNvSpPr txBox="1"/>
            <p:nvPr/>
          </p:nvSpPr>
          <p:spPr>
            <a:xfrm>
              <a:off x="7146576" y="4959613"/>
              <a:ext cx="1828129" cy="369332"/>
            </a:xfrm>
            <a:prstGeom prst="rect">
              <a:avLst/>
            </a:prstGeom>
            <a:noFill/>
          </p:spPr>
          <p:txBody>
            <a:bodyPr wrap="none" rtlCol="0">
              <a:spAutoFit/>
            </a:bodyPr>
            <a:lstStyle/>
            <a:p>
              <a:r>
                <a:rPr lang="tr-TR" dirty="0" smtClean="0"/>
                <a:t>2x3=6m</a:t>
              </a:r>
              <a:r>
                <a:rPr lang="tr-TR" baseline="30000" dirty="0" smtClean="0"/>
                <a:t>2</a:t>
              </a:r>
              <a:r>
                <a:rPr lang="tr-TR" dirty="0" smtClean="0"/>
                <a:t> net alan</a:t>
              </a:r>
              <a:endParaRPr lang="tr-TR" dirty="0"/>
            </a:p>
          </p:txBody>
        </p:sp>
        <p:sp>
          <p:nvSpPr>
            <p:cNvPr id="122" name="TextBox 121"/>
            <p:cNvSpPr txBox="1"/>
            <p:nvPr/>
          </p:nvSpPr>
          <p:spPr>
            <a:xfrm>
              <a:off x="9644063" y="4228059"/>
              <a:ext cx="713657" cy="369332"/>
            </a:xfrm>
            <a:prstGeom prst="rect">
              <a:avLst/>
            </a:prstGeom>
            <a:noFill/>
          </p:spPr>
          <p:txBody>
            <a:bodyPr wrap="none" rtlCol="0">
              <a:spAutoFit/>
            </a:bodyPr>
            <a:lstStyle/>
            <a:p>
              <a:r>
                <a:rPr lang="tr-TR" dirty="0" smtClean="0"/>
                <a:t>0.5 m</a:t>
              </a:r>
              <a:endParaRPr lang="tr-TR" dirty="0"/>
            </a:p>
          </p:txBody>
        </p:sp>
        <p:sp>
          <p:nvSpPr>
            <p:cNvPr id="123" name="TextBox 122"/>
            <p:cNvSpPr txBox="1"/>
            <p:nvPr/>
          </p:nvSpPr>
          <p:spPr>
            <a:xfrm>
              <a:off x="8962663" y="3851477"/>
              <a:ext cx="713657" cy="369332"/>
            </a:xfrm>
            <a:prstGeom prst="rect">
              <a:avLst/>
            </a:prstGeom>
            <a:noFill/>
          </p:spPr>
          <p:txBody>
            <a:bodyPr wrap="square" rtlCol="0">
              <a:spAutoFit/>
            </a:bodyPr>
            <a:lstStyle/>
            <a:p>
              <a:r>
                <a:rPr lang="tr-TR" dirty="0" smtClean="0"/>
                <a:t>0.5 m</a:t>
              </a:r>
              <a:endParaRPr lang="tr-TR" dirty="0"/>
            </a:p>
          </p:txBody>
        </p:sp>
      </p:grpSp>
    </p:spTree>
    <p:extLst>
      <p:ext uri="{BB962C8B-B14F-4D97-AF65-F5344CB8AC3E}">
        <p14:creationId xmlns:p14="http://schemas.microsoft.com/office/powerpoint/2010/main" val="2445291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7AC1-9997-6D44-8D99-B1208168AD86}"/>
              </a:ext>
            </a:extLst>
          </p:cNvPr>
          <p:cNvSpPr>
            <a:spLocks noGrp="1"/>
          </p:cNvSpPr>
          <p:nvPr>
            <p:ph type="title"/>
          </p:nvPr>
        </p:nvSpPr>
        <p:spPr>
          <a:xfrm>
            <a:off x="762000" y="365125"/>
            <a:ext cx="10066020" cy="962743"/>
          </a:xfrm>
        </p:spPr>
        <p:txBody>
          <a:bodyPr>
            <a:normAutofit/>
          </a:bodyPr>
          <a:lstStyle/>
          <a:p>
            <a:r>
              <a:rPr lang="tr-TR" sz="3600" b="1" dirty="0">
                <a:solidFill>
                  <a:srgbClr val="0070C0"/>
                </a:solidFill>
                <a:latin typeface="+mn-lt"/>
                <a:cs typeface="Arial" panose="020B0604020202020204" pitchFamily="34" charset="0"/>
              </a:rPr>
              <a:t>Parsellerde Bitki Eksiklikleri</a:t>
            </a:r>
            <a:endParaRPr lang="tr-TR" sz="3600" dirty="0">
              <a:solidFill>
                <a:srgbClr val="0070C0"/>
              </a:solidFill>
              <a:latin typeface="+mn-lt"/>
            </a:endParaRPr>
          </a:p>
        </p:txBody>
      </p:sp>
      <p:sp>
        <p:nvSpPr>
          <p:cNvPr id="3" name="İçerik Yer Tutucusu 2"/>
          <p:cNvSpPr>
            <a:spLocks noGrp="1"/>
          </p:cNvSpPr>
          <p:nvPr>
            <p:ph idx="1"/>
          </p:nvPr>
        </p:nvSpPr>
        <p:spPr>
          <a:xfrm>
            <a:off x="555171" y="1327869"/>
            <a:ext cx="10798629" cy="3944522"/>
          </a:xfrm>
        </p:spPr>
        <p:txBody>
          <a:bodyPr>
            <a:normAutofit/>
          </a:bodyPr>
          <a:lstStyle/>
          <a:p>
            <a:pPr algn="just"/>
            <a:r>
              <a:rPr lang="tr-TR" dirty="0">
                <a:cs typeface="Arial" panose="020B0604020202020204" pitchFamily="34" charset="0"/>
              </a:rPr>
              <a:t>Parsellerdeki bitki sayısının üniform olması gerektiği göz önünde bulundurulmalı, özellikle eksik bitki veya parseller için yapılacak düzeltmelerde çok dikkatli davranılmalıdır. </a:t>
            </a:r>
          </a:p>
          <a:p>
            <a:pPr algn="just"/>
            <a:r>
              <a:rPr lang="tr-TR" dirty="0">
                <a:cs typeface="Arial" panose="020B0604020202020204" pitchFamily="34" charset="0"/>
              </a:rPr>
              <a:t>Eğer bir parselde bulunan bitki sayısı normalin 2/3 ’ü kadarsa oranlamak suretiyle düzeltme yapmak doğru olmaz. Çünkü boş alanın yanında bulunan bitkiler aynen parsel kenarlarında yetişenler gibi diğerlerinden daha farklı gelişme göstereceklerdir.</a:t>
            </a:r>
          </a:p>
          <a:p>
            <a:endParaRPr lang="tr-TR" dirty="0"/>
          </a:p>
        </p:txBody>
      </p:sp>
    </p:spTree>
    <p:extLst>
      <p:ext uri="{BB962C8B-B14F-4D97-AF65-F5344CB8AC3E}">
        <p14:creationId xmlns:p14="http://schemas.microsoft.com/office/powerpoint/2010/main" val="2734792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7931-7CFC-3544-864B-98098BBB259D}"/>
              </a:ext>
            </a:extLst>
          </p:cNvPr>
          <p:cNvSpPr>
            <a:spLocks noGrp="1"/>
          </p:cNvSpPr>
          <p:nvPr>
            <p:ph type="title"/>
          </p:nvPr>
        </p:nvSpPr>
        <p:spPr>
          <a:xfrm>
            <a:off x="1363980" y="365126"/>
            <a:ext cx="9464040" cy="942272"/>
          </a:xfrm>
        </p:spPr>
        <p:txBody>
          <a:bodyPr/>
          <a:lstStyle/>
          <a:p>
            <a:r>
              <a:rPr lang="tr-TR" b="1" dirty="0">
                <a:solidFill>
                  <a:srgbClr val="C00000"/>
                </a:solidFill>
                <a:effectLst>
                  <a:outerShdw blurRad="50800" dist="38100" dir="2700000" algn="tl" rotWithShape="0">
                    <a:prstClr val="black">
                      <a:alpha val="40000"/>
                    </a:prstClr>
                  </a:outerShdw>
                </a:effectLst>
              </a:rPr>
              <a:t>Örnek Problem</a:t>
            </a:r>
            <a:endParaRPr lang="tr-TR" b="1" dirty="0">
              <a:effectLst>
                <a:outerShdw blurRad="50800" dist="38100" dir="2700000" algn="tl" rotWithShape="0">
                  <a:prstClr val="black">
                    <a:alpha val="40000"/>
                  </a:prstClr>
                </a:outerShdw>
              </a:effectLst>
            </a:endParaRPr>
          </a:p>
        </p:txBody>
      </p:sp>
      <p:sp>
        <p:nvSpPr>
          <p:cNvPr id="9" name="Rectangle 3">
            <a:extLst>
              <a:ext uri="{FF2B5EF4-FFF2-40B4-BE49-F238E27FC236}">
                <a16:creationId xmlns:a16="http://schemas.microsoft.com/office/drawing/2014/main" id="{4F2ADA04-86CE-0F40-B240-B0CC94B27EDA}"/>
              </a:ext>
            </a:extLst>
          </p:cNvPr>
          <p:cNvSpPr>
            <a:spLocks noChangeArrowheads="1"/>
          </p:cNvSpPr>
          <p:nvPr/>
        </p:nvSpPr>
        <p:spPr bwMode="auto">
          <a:xfrm>
            <a:off x="1363981" y="2175767"/>
            <a:ext cx="221664"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pPr>
            <a:r>
              <a:rPr lang="en-US" altLang="en-US" sz="360">
                <a:latin typeface="Times New Roman" panose="02020603050405020304" pitchFamily="18" charset="0"/>
              </a:rPr>
              <a:t/>
            </a:r>
            <a:br>
              <a:rPr lang="en-US" altLang="en-US" sz="360">
                <a:latin typeface="Times New Roman" panose="02020603050405020304" pitchFamily="18" charset="0"/>
              </a:rPr>
            </a:br>
            <a:endParaRPr lang="en-US" altLang="en-US" sz="2160">
              <a:latin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80E1D6B-AE8B-D04E-8C53-E882980DC61C}"/>
                  </a:ext>
                </a:extLst>
              </p:cNvPr>
              <p:cNvSpPr/>
              <p:nvPr/>
            </p:nvSpPr>
            <p:spPr>
              <a:xfrm>
                <a:off x="1267190" y="1096548"/>
                <a:ext cx="7832711" cy="719043"/>
              </a:xfrm>
              <a:prstGeom prst="rect">
                <a:avLst/>
              </a:prstGeom>
            </p:spPr>
            <p:txBody>
              <a:bodyPr wrap="square">
                <a:spAutoFit/>
              </a:bodyPr>
              <a:lstStyle/>
              <a:p>
                <a:pPr algn="just"/>
                <a:r>
                  <a:rPr lang="tr-TR" sz="1920" dirty="0">
                    <a:latin typeface="Times New Roman" panose="02020603050405020304" pitchFamily="18" charset="0"/>
                    <a:ea typeface="Calibri" panose="020F0502020204030204" pitchFamily="34" charset="0"/>
                  </a:rPr>
                  <a:t>İki sütundaki verileri kullanarak aşağıdaki istatistik verilerini elde edelim.</a:t>
                </a:r>
                <a:endParaRPr lang="en-US" sz="1920" dirty="0">
                  <a:latin typeface="Times New Roman" panose="02020603050405020304" pitchFamily="18" charset="0"/>
                  <a:ea typeface="Calibri" panose="020F0502020204030204" pitchFamily="34" charset="0"/>
                </a:endParaRPr>
              </a:p>
              <a:p>
                <a:pPr algn="just"/>
                <a14:m>
                  <m:oMath xmlns:m="http://schemas.openxmlformats.org/officeDocument/2006/math">
                    <m:nary>
                      <m:naryPr>
                        <m:chr m:val="∑"/>
                        <m:limLoc m:val="undOvr"/>
                        <m:subHide m:val="on"/>
                        <m:supHide m:val="on"/>
                        <m:ctrlPr>
                          <a:rPr lang="en-US" sz="1920" i="1">
                            <a:latin typeface="Cambria Math" panose="02040503050406030204" pitchFamily="18" charset="0"/>
                            <a:ea typeface="Calibri" panose="020F0502020204030204" pitchFamily="34" charset="0"/>
                          </a:rPr>
                        </m:ctrlPr>
                      </m:naryPr>
                      <m:sub/>
                      <m:sup/>
                      <m:e>
                        <m:r>
                          <a:rPr lang="tr-TR" sz="1920" i="1">
                            <a:latin typeface="Cambria Math" panose="02040503050406030204" pitchFamily="18" charset="0"/>
                            <a:ea typeface="Calibri" panose="020F0502020204030204" pitchFamily="34" charset="0"/>
                          </a:rPr>
                          <m:t>𝑋</m:t>
                        </m:r>
                      </m:e>
                    </m:nary>
                  </m:oMath>
                </a14:m>
                <a:r>
                  <a:rPr lang="tr-TR" sz="1920" dirty="0">
                    <a:latin typeface="Times New Roman" panose="02020603050405020304" pitchFamily="18" charset="0"/>
                    <a:ea typeface="Calibri" panose="020F0502020204030204" pitchFamily="34" charset="0"/>
                  </a:rPr>
                  <a:t>,  </a:t>
                </a:r>
                <a14:m>
                  <m:oMath xmlns:m="http://schemas.openxmlformats.org/officeDocument/2006/math">
                    <m:r>
                      <a:rPr lang="tr-TR" sz="1920" i="1">
                        <a:latin typeface="Cambria Math" panose="02040503050406030204" pitchFamily="18" charset="0"/>
                        <a:ea typeface="Calibri" panose="020F0502020204030204" pitchFamily="34" charset="0"/>
                      </a:rPr>
                      <m:t>(</m:t>
                    </m:r>
                    <m:nary>
                      <m:naryPr>
                        <m:chr m:val="∑"/>
                        <m:limLoc m:val="undOvr"/>
                        <m:subHide m:val="on"/>
                        <m:supHide m:val="on"/>
                        <m:ctrlPr>
                          <a:rPr lang="en-US" sz="1920" i="1">
                            <a:latin typeface="Cambria Math" panose="02040503050406030204" pitchFamily="18" charset="0"/>
                            <a:ea typeface="Calibri" panose="020F0502020204030204" pitchFamily="34" charset="0"/>
                          </a:rPr>
                        </m:ctrlPr>
                      </m:naryPr>
                      <m:sub/>
                      <m:sup/>
                      <m:e>
                        <m:sSup>
                          <m:sSupPr>
                            <m:ctrlPr>
                              <a:rPr lang="en-US" sz="1920" i="1">
                                <a:latin typeface="Cambria Math" panose="02040503050406030204" pitchFamily="18" charset="0"/>
                                <a:ea typeface="Calibri" panose="020F0502020204030204" pitchFamily="34" charset="0"/>
                              </a:rPr>
                            </m:ctrlPr>
                          </m:sSupPr>
                          <m:e>
                            <m:r>
                              <a:rPr lang="tr-TR" sz="1920" i="1">
                                <a:latin typeface="Cambria Math" panose="02040503050406030204" pitchFamily="18" charset="0"/>
                                <a:ea typeface="Calibri" panose="020F0502020204030204" pitchFamily="34" charset="0"/>
                              </a:rPr>
                              <m:t>𝑋</m:t>
                            </m:r>
                            <m:r>
                              <a:rPr lang="tr-TR" sz="1920" i="1">
                                <a:latin typeface="Cambria Math" panose="02040503050406030204" pitchFamily="18" charset="0"/>
                                <a:ea typeface="Calibri" panose="020F0502020204030204" pitchFamily="34" charset="0"/>
                              </a:rPr>
                              <m:t>)</m:t>
                            </m:r>
                          </m:e>
                          <m:sup>
                            <m:r>
                              <a:rPr lang="tr-TR" sz="1920" i="1">
                                <a:latin typeface="Cambria Math" panose="02040503050406030204" pitchFamily="18" charset="0"/>
                                <a:ea typeface="Calibri" panose="020F0502020204030204" pitchFamily="34" charset="0"/>
                              </a:rPr>
                              <m:t>2</m:t>
                            </m:r>
                          </m:sup>
                        </m:sSup>
                      </m:e>
                    </m:nary>
                  </m:oMath>
                </a14:m>
                <a:r>
                  <a:rPr lang="tr-TR" sz="1920" dirty="0">
                    <a:latin typeface="Times New Roman" panose="02020603050405020304" pitchFamily="18" charset="0"/>
                    <a:ea typeface="Calibri" panose="020F0502020204030204" pitchFamily="34" charset="0"/>
                  </a:rPr>
                  <a:t>, </a:t>
                </a:r>
                <a14:m>
                  <m:oMath xmlns:m="http://schemas.openxmlformats.org/officeDocument/2006/math">
                    <m:sSup>
                      <m:sSupPr>
                        <m:ctrlPr>
                          <a:rPr lang="en-US" sz="1920" i="1">
                            <a:latin typeface="Cambria Math" panose="02040503050406030204" pitchFamily="18" charset="0"/>
                            <a:ea typeface="Calibri" panose="020F0502020204030204" pitchFamily="34" charset="0"/>
                          </a:rPr>
                        </m:ctrlPr>
                      </m:sSupPr>
                      <m:e>
                        <m:nary>
                          <m:naryPr>
                            <m:chr m:val="∑"/>
                            <m:limLoc m:val="undOvr"/>
                            <m:subHide m:val="on"/>
                            <m:supHide m:val="on"/>
                            <m:ctrlPr>
                              <a:rPr lang="en-US" sz="1920" i="1">
                                <a:latin typeface="Cambria Math" panose="02040503050406030204" pitchFamily="18" charset="0"/>
                                <a:ea typeface="Calibri" panose="020F0502020204030204" pitchFamily="34" charset="0"/>
                              </a:rPr>
                            </m:ctrlPr>
                          </m:naryPr>
                          <m:sub/>
                          <m:sup/>
                          <m:e>
                            <m:r>
                              <a:rPr lang="tr-TR" sz="1920" i="1">
                                <a:latin typeface="Cambria Math" panose="02040503050406030204" pitchFamily="18" charset="0"/>
                                <a:ea typeface="Calibri" panose="020F0502020204030204" pitchFamily="34" charset="0"/>
                              </a:rPr>
                              <m:t>𝑋</m:t>
                            </m:r>
                          </m:e>
                        </m:nary>
                      </m:e>
                      <m:sup>
                        <m:r>
                          <a:rPr lang="tr-TR" sz="1920" i="1">
                            <a:latin typeface="Cambria Math" panose="02040503050406030204" pitchFamily="18" charset="0"/>
                            <a:ea typeface="Calibri" panose="020F0502020204030204" pitchFamily="34" charset="0"/>
                          </a:rPr>
                          <m:t>2</m:t>
                        </m:r>
                      </m:sup>
                    </m:sSup>
                  </m:oMath>
                </a14:m>
                <a:r>
                  <a:rPr lang="tr-TR" sz="1920" dirty="0">
                    <a:latin typeface="Times New Roman" panose="02020603050405020304" pitchFamily="18" charset="0"/>
                    <a:ea typeface="Calibri" panose="020F0502020204030204" pitchFamily="34" charset="0"/>
                  </a:rPr>
                  <a:t>, </a:t>
                </a:r>
                <a14:m>
                  <m:oMath xmlns:m="http://schemas.openxmlformats.org/officeDocument/2006/math">
                    <m:nary>
                      <m:naryPr>
                        <m:chr m:val="∑"/>
                        <m:limLoc m:val="undOvr"/>
                        <m:subHide m:val="on"/>
                        <m:supHide m:val="on"/>
                        <m:ctrlPr>
                          <a:rPr lang="en-US" sz="1920" i="1">
                            <a:latin typeface="Cambria Math" panose="02040503050406030204" pitchFamily="18" charset="0"/>
                            <a:ea typeface="Calibri" panose="020F0502020204030204" pitchFamily="34" charset="0"/>
                          </a:rPr>
                        </m:ctrlPr>
                      </m:naryPr>
                      <m:sub/>
                      <m:sup/>
                      <m:e>
                        <m:r>
                          <a:rPr lang="tr-TR" sz="1920" i="1">
                            <a:latin typeface="Cambria Math" panose="02040503050406030204" pitchFamily="18" charset="0"/>
                            <a:ea typeface="Calibri" panose="020F0502020204030204" pitchFamily="34" charset="0"/>
                          </a:rPr>
                          <m:t>𝑌</m:t>
                        </m:r>
                      </m:e>
                    </m:nary>
                  </m:oMath>
                </a14:m>
                <a:r>
                  <a:rPr lang="tr-TR" sz="1920" dirty="0">
                    <a:latin typeface="Times New Roman" panose="02020603050405020304" pitchFamily="18" charset="0"/>
                    <a:ea typeface="Calibri" panose="020F0502020204030204" pitchFamily="34" charset="0"/>
                  </a:rPr>
                  <a:t>,  </a:t>
                </a:r>
                <a14:m>
                  <m:oMath xmlns:m="http://schemas.openxmlformats.org/officeDocument/2006/math">
                    <m:sSup>
                      <m:sSupPr>
                        <m:ctrlPr>
                          <a:rPr lang="en-US" sz="1920" i="1">
                            <a:latin typeface="Cambria Math" panose="02040503050406030204" pitchFamily="18" charset="0"/>
                            <a:ea typeface="Calibri" panose="020F0502020204030204" pitchFamily="34" charset="0"/>
                          </a:rPr>
                        </m:ctrlPr>
                      </m:sSupPr>
                      <m:e>
                        <m:nary>
                          <m:naryPr>
                            <m:chr m:val="∑"/>
                            <m:limLoc m:val="undOvr"/>
                            <m:subHide m:val="on"/>
                            <m:supHide m:val="on"/>
                            <m:ctrlPr>
                              <a:rPr lang="en-US" sz="1920" i="1">
                                <a:latin typeface="Cambria Math" panose="02040503050406030204" pitchFamily="18" charset="0"/>
                                <a:ea typeface="Calibri" panose="020F0502020204030204" pitchFamily="34" charset="0"/>
                              </a:rPr>
                            </m:ctrlPr>
                          </m:naryPr>
                          <m:sub/>
                          <m:sup/>
                          <m:e>
                            <m:r>
                              <a:rPr lang="tr-TR" sz="1920" i="1">
                                <a:latin typeface="Cambria Math" panose="02040503050406030204" pitchFamily="18" charset="0"/>
                                <a:ea typeface="Calibri" panose="020F0502020204030204" pitchFamily="34" charset="0"/>
                              </a:rPr>
                              <m:t>𝑌</m:t>
                            </m:r>
                          </m:e>
                        </m:nary>
                      </m:e>
                      <m:sup>
                        <m:r>
                          <a:rPr lang="tr-TR" sz="1920" i="1">
                            <a:latin typeface="Cambria Math" panose="02040503050406030204" pitchFamily="18" charset="0"/>
                            <a:ea typeface="Calibri" panose="020F0502020204030204" pitchFamily="34" charset="0"/>
                          </a:rPr>
                          <m:t>2</m:t>
                        </m:r>
                      </m:sup>
                    </m:sSup>
                  </m:oMath>
                </a14:m>
                <a:r>
                  <a:rPr lang="tr-TR" sz="1920" dirty="0">
                    <a:latin typeface="Times New Roman" panose="02020603050405020304" pitchFamily="18" charset="0"/>
                    <a:ea typeface="Calibri" panose="020F0502020204030204" pitchFamily="34" charset="0"/>
                  </a:rPr>
                  <a:t>, </a:t>
                </a:r>
                <a14:m>
                  <m:oMath xmlns:m="http://schemas.openxmlformats.org/officeDocument/2006/math">
                    <m:r>
                      <a:rPr lang="tr-TR" sz="1920" i="1">
                        <a:latin typeface="Cambria Math" panose="02040503050406030204" pitchFamily="18" charset="0"/>
                        <a:ea typeface="Calibri" panose="020F0502020204030204" pitchFamily="34" charset="0"/>
                      </a:rPr>
                      <m:t>(</m:t>
                    </m:r>
                    <m:nary>
                      <m:naryPr>
                        <m:chr m:val="∑"/>
                        <m:limLoc m:val="undOvr"/>
                        <m:subHide m:val="on"/>
                        <m:supHide m:val="on"/>
                        <m:ctrlPr>
                          <a:rPr lang="en-US" sz="1920" i="1">
                            <a:latin typeface="Cambria Math" panose="02040503050406030204" pitchFamily="18" charset="0"/>
                            <a:ea typeface="Calibri" panose="020F0502020204030204" pitchFamily="34" charset="0"/>
                          </a:rPr>
                        </m:ctrlPr>
                      </m:naryPr>
                      <m:sub/>
                      <m:sup/>
                      <m:e>
                        <m:sSup>
                          <m:sSupPr>
                            <m:ctrlPr>
                              <a:rPr lang="en-US" sz="1920" i="1">
                                <a:latin typeface="Cambria Math" panose="02040503050406030204" pitchFamily="18" charset="0"/>
                                <a:ea typeface="Calibri" panose="020F0502020204030204" pitchFamily="34" charset="0"/>
                              </a:rPr>
                            </m:ctrlPr>
                          </m:sSupPr>
                          <m:e>
                            <m:r>
                              <a:rPr lang="tr-TR" sz="1920" i="1">
                                <a:latin typeface="Cambria Math" panose="02040503050406030204" pitchFamily="18" charset="0"/>
                                <a:ea typeface="Calibri" panose="020F0502020204030204" pitchFamily="34" charset="0"/>
                              </a:rPr>
                              <m:t>𝑌</m:t>
                            </m:r>
                            <m:r>
                              <a:rPr lang="tr-TR" sz="1920" i="1">
                                <a:latin typeface="Cambria Math" panose="02040503050406030204" pitchFamily="18" charset="0"/>
                                <a:ea typeface="Calibri" panose="020F0502020204030204" pitchFamily="34" charset="0"/>
                              </a:rPr>
                              <m:t>)</m:t>
                            </m:r>
                          </m:e>
                          <m:sup>
                            <m:r>
                              <a:rPr lang="tr-TR" sz="1920" i="1">
                                <a:latin typeface="Cambria Math" panose="02040503050406030204" pitchFamily="18" charset="0"/>
                                <a:ea typeface="Calibri" panose="020F0502020204030204" pitchFamily="34" charset="0"/>
                              </a:rPr>
                              <m:t>2</m:t>
                            </m:r>
                          </m:sup>
                        </m:sSup>
                      </m:e>
                    </m:nary>
                  </m:oMath>
                </a14:m>
                <a:r>
                  <a:rPr lang="tr-TR" sz="1920" dirty="0">
                    <a:latin typeface="Times New Roman" panose="02020603050405020304" pitchFamily="18" charset="0"/>
                    <a:ea typeface="Calibri" panose="020F0502020204030204" pitchFamily="34" charset="0"/>
                  </a:rPr>
                  <a:t>, </a:t>
                </a:r>
                <a14:m>
                  <m:oMath xmlns:m="http://schemas.openxmlformats.org/officeDocument/2006/math">
                    <m:nary>
                      <m:naryPr>
                        <m:chr m:val="∑"/>
                        <m:limLoc m:val="undOvr"/>
                        <m:subHide m:val="on"/>
                        <m:supHide m:val="on"/>
                        <m:ctrlPr>
                          <a:rPr lang="en-US" sz="1920" i="1">
                            <a:latin typeface="Cambria Math" panose="02040503050406030204" pitchFamily="18" charset="0"/>
                            <a:ea typeface="Calibri" panose="020F0502020204030204" pitchFamily="34" charset="0"/>
                          </a:rPr>
                        </m:ctrlPr>
                      </m:naryPr>
                      <m:sub/>
                      <m:sup/>
                      <m:e>
                        <m:r>
                          <a:rPr lang="tr-TR" sz="1920" i="1">
                            <a:latin typeface="Cambria Math" panose="02040503050406030204" pitchFamily="18" charset="0"/>
                            <a:ea typeface="Calibri" panose="020F0502020204030204" pitchFamily="34" charset="0"/>
                          </a:rPr>
                          <m:t>𝑋𝑌</m:t>
                        </m:r>
                      </m:e>
                    </m:nary>
                  </m:oMath>
                </a14:m>
                <a:r>
                  <a:rPr lang="tr-TR" sz="1920" dirty="0">
                    <a:latin typeface="Times New Roman" panose="02020603050405020304" pitchFamily="18" charset="0"/>
                    <a:ea typeface="Calibri" panose="020F0502020204030204" pitchFamily="34" charset="0"/>
                  </a:rPr>
                  <a:t>, (</a:t>
                </a:r>
                <a14:m>
                  <m:oMath xmlns:m="http://schemas.openxmlformats.org/officeDocument/2006/math">
                    <m:nary>
                      <m:naryPr>
                        <m:chr m:val="∑"/>
                        <m:limLoc m:val="undOvr"/>
                        <m:subHide m:val="on"/>
                        <m:supHide m:val="on"/>
                        <m:ctrlPr>
                          <a:rPr lang="en-US" sz="1920" i="1">
                            <a:latin typeface="Cambria Math" panose="02040503050406030204" pitchFamily="18" charset="0"/>
                            <a:ea typeface="Calibri" panose="020F0502020204030204" pitchFamily="34" charset="0"/>
                          </a:rPr>
                        </m:ctrlPr>
                      </m:naryPr>
                      <m:sub/>
                      <m:sup/>
                      <m:e>
                        <m:r>
                          <a:rPr lang="tr-TR" sz="1920" i="1">
                            <a:latin typeface="Cambria Math" panose="02040503050406030204" pitchFamily="18" charset="0"/>
                            <a:ea typeface="Calibri" panose="020F0502020204030204" pitchFamily="34" charset="0"/>
                          </a:rPr>
                          <m:t>𝑋𝑌</m:t>
                        </m:r>
                      </m:e>
                    </m:nary>
                    <m:r>
                      <a:rPr lang="tr-TR" sz="1920" i="1">
                        <a:latin typeface="Cambria Math" panose="02040503050406030204" pitchFamily="18" charset="0"/>
                        <a:ea typeface="Calibri" panose="020F0502020204030204" pitchFamily="34" charset="0"/>
                      </a:rPr>
                      <m:t>)</m:t>
                    </m:r>
                  </m:oMath>
                </a14:m>
                <a:r>
                  <a:rPr lang="tr-TR" sz="1920" baseline="30000" dirty="0">
                    <a:latin typeface="Times New Roman" panose="02020603050405020304" pitchFamily="18" charset="0"/>
                    <a:ea typeface="Calibri" panose="020F0502020204030204" pitchFamily="34" charset="0"/>
                  </a:rPr>
                  <a:t>2</a:t>
                </a:r>
                <a:endParaRPr lang="en-US" sz="1920" dirty="0">
                  <a:latin typeface="Times New Roman" panose="02020603050405020304" pitchFamily="18" charset="0"/>
                  <a:ea typeface="Calibri" panose="020F0502020204030204" pitchFamily="34" charset="0"/>
                </a:endParaRPr>
              </a:p>
            </p:txBody>
          </p:sp>
        </mc:Choice>
        <mc:Fallback xmlns="">
          <p:sp>
            <p:nvSpPr>
              <p:cNvPr id="3" name="Rectangle 2">
                <a:extLst>
                  <a:ext uri="{FF2B5EF4-FFF2-40B4-BE49-F238E27FC236}">
                    <a16:creationId xmlns:a16="http://schemas.microsoft.com/office/drawing/2014/main" id="{A80E1D6B-AE8B-D04E-8C53-E882980DC61C}"/>
                  </a:ext>
                </a:extLst>
              </p:cNvPr>
              <p:cNvSpPr>
                <a:spLocks noRot="1" noChangeAspect="1" noMove="1" noResize="1" noEditPoints="1" noAdjustHandles="1" noChangeArrowheads="1" noChangeShapeType="1" noTextEdit="1"/>
              </p:cNvSpPr>
              <p:nvPr/>
            </p:nvSpPr>
            <p:spPr>
              <a:xfrm>
                <a:off x="1267190" y="1096548"/>
                <a:ext cx="7832711" cy="719043"/>
              </a:xfrm>
              <a:prstGeom prst="rect">
                <a:avLst/>
              </a:prstGeom>
              <a:blipFill>
                <a:blip r:embed="rId2"/>
                <a:stretch>
                  <a:fillRect l="-4369" t="-13793" b="-93103"/>
                </a:stretch>
              </a:blipFill>
            </p:spPr>
            <p:txBody>
              <a:bodyPr/>
              <a:lstStyle/>
              <a:p>
                <a:r>
                  <a:rPr lang="tr-TR">
                    <a:noFill/>
                  </a:rPr>
                  <a:t> </a:t>
                </a:r>
              </a:p>
            </p:txBody>
          </p:sp>
        </mc:Fallback>
      </mc:AlternateContent>
      <p:graphicFrame>
        <p:nvGraphicFramePr>
          <p:cNvPr id="8" name="Table 7">
            <a:extLst>
              <a:ext uri="{FF2B5EF4-FFF2-40B4-BE49-F238E27FC236}">
                <a16:creationId xmlns:a16="http://schemas.microsoft.com/office/drawing/2014/main" id="{3AE1A222-3FC6-0549-AC2D-07C6B5321DD7}"/>
              </a:ext>
            </a:extLst>
          </p:cNvPr>
          <p:cNvGraphicFramePr>
            <a:graphicFrameLocks noGrp="1"/>
          </p:cNvGraphicFramePr>
          <p:nvPr>
            <p:extLst>
              <p:ext uri="{D42A27DB-BD31-4B8C-83A1-F6EECF244321}">
                <p14:modId xmlns:p14="http://schemas.microsoft.com/office/powerpoint/2010/main" val="554504896"/>
              </p:ext>
            </p:extLst>
          </p:nvPr>
        </p:nvGraphicFramePr>
        <p:xfrm>
          <a:off x="1965091" y="2425064"/>
          <a:ext cx="1730609" cy="3327079"/>
        </p:xfrm>
        <a:graphic>
          <a:graphicData uri="http://schemas.openxmlformats.org/drawingml/2006/table">
            <a:tbl>
              <a:tblPr>
                <a:tableStyleId>{775DCB02-9BB8-47FD-8907-85C794F793BA}</a:tableStyleId>
              </a:tblPr>
              <a:tblGrid>
                <a:gridCol w="933444">
                  <a:extLst>
                    <a:ext uri="{9D8B030D-6E8A-4147-A177-3AD203B41FA5}">
                      <a16:colId xmlns:a16="http://schemas.microsoft.com/office/drawing/2014/main" val="2374281395"/>
                    </a:ext>
                  </a:extLst>
                </a:gridCol>
                <a:gridCol w="797165">
                  <a:extLst>
                    <a:ext uri="{9D8B030D-6E8A-4147-A177-3AD203B41FA5}">
                      <a16:colId xmlns:a16="http://schemas.microsoft.com/office/drawing/2014/main" val="2384584792"/>
                    </a:ext>
                  </a:extLst>
                </a:gridCol>
              </a:tblGrid>
              <a:tr h="554777">
                <a:tc>
                  <a:txBody>
                    <a:bodyPr/>
                    <a:lstStyle/>
                    <a:p>
                      <a:pPr marL="72390" algn="ctr" eaLnBrk="0" hangingPunct="0">
                        <a:spcBef>
                          <a:spcPts val="385"/>
                        </a:spcBef>
                        <a:spcAft>
                          <a:spcPts val="0"/>
                        </a:spcAft>
                      </a:pPr>
                      <a:r>
                        <a:rPr lang="en-US" sz="1700" dirty="0">
                          <a:ln>
                            <a:noFill/>
                          </a:ln>
                          <a:effectLst/>
                        </a:rPr>
                        <a:t>X</a:t>
                      </a:r>
                      <a:endParaRPr lang="en-US" sz="290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36830" algn="ctr" eaLnBrk="0" hangingPunct="0">
                        <a:spcBef>
                          <a:spcPts val="385"/>
                        </a:spcBef>
                        <a:spcAft>
                          <a:spcPts val="0"/>
                        </a:spcAft>
                      </a:pPr>
                      <a:r>
                        <a:rPr lang="en-US" sz="1700" dirty="0">
                          <a:ln>
                            <a:noFill/>
                          </a:ln>
                          <a:effectLst/>
                        </a:rPr>
                        <a:t>Y</a:t>
                      </a:r>
                      <a:endParaRPr lang="en-US" sz="290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2"/>
                    </a:solidFill>
                  </a:tcPr>
                </a:tc>
                <a:extLst>
                  <a:ext uri="{0D108BD9-81ED-4DB2-BD59-A6C34878D82A}">
                    <a16:rowId xmlns:a16="http://schemas.microsoft.com/office/drawing/2014/main" val="1543209947"/>
                  </a:ext>
                </a:extLst>
              </a:tr>
              <a:tr h="553196">
                <a:tc>
                  <a:txBody>
                    <a:bodyPr/>
                    <a:lstStyle/>
                    <a:p>
                      <a:pPr marR="156210" algn="ctr" eaLnBrk="0" hangingPunct="0">
                        <a:spcBef>
                          <a:spcPts val="390"/>
                        </a:spcBef>
                        <a:spcAft>
                          <a:spcPts val="0"/>
                        </a:spcAft>
                      </a:pPr>
                      <a:r>
                        <a:rPr lang="en-US" sz="1700" dirty="0">
                          <a:ln>
                            <a:noFill/>
                          </a:ln>
                          <a:effectLst/>
                        </a:rPr>
                        <a:t>0</a:t>
                      </a:r>
                      <a:endParaRPr lang="en-US" sz="290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67945" algn="ctr" eaLnBrk="0" hangingPunct="0">
                        <a:spcBef>
                          <a:spcPts val="390"/>
                        </a:spcBef>
                        <a:spcAft>
                          <a:spcPts val="0"/>
                        </a:spcAft>
                      </a:pPr>
                      <a:r>
                        <a:rPr lang="en-US" sz="1700" dirty="0">
                          <a:ln>
                            <a:noFill/>
                          </a:ln>
                          <a:effectLst/>
                        </a:rPr>
                        <a:t>15</a:t>
                      </a:r>
                      <a:endParaRPr lang="en-US" sz="290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1418097"/>
                  </a:ext>
                </a:extLst>
              </a:tr>
              <a:tr h="556357">
                <a:tc>
                  <a:txBody>
                    <a:bodyPr/>
                    <a:lstStyle/>
                    <a:p>
                      <a:pPr marR="156845" algn="ctr" eaLnBrk="0" hangingPunct="0">
                        <a:spcBef>
                          <a:spcPts val="390"/>
                        </a:spcBef>
                        <a:spcAft>
                          <a:spcPts val="0"/>
                        </a:spcAft>
                      </a:pPr>
                      <a:r>
                        <a:rPr lang="en-US" sz="1700" dirty="0">
                          <a:ln>
                            <a:noFill/>
                          </a:ln>
                          <a:effectLst/>
                        </a:rPr>
                        <a:t>70</a:t>
                      </a:r>
                      <a:endParaRPr lang="en-US" sz="290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68580" algn="ctr" eaLnBrk="0" hangingPunct="0">
                        <a:spcBef>
                          <a:spcPts val="390"/>
                        </a:spcBef>
                        <a:spcAft>
                          <a:spcPts val="0"/>
                        </a:spcAft>
                      </a:pPr>
                      <a:r>
                        <a:rPr lang="en-US" sz="1700" dirty="0">
                          <a:ln>
                            <a:noFill/>
                          </a:ln>
                          <a:effectLst/>
                        </a:rPr>
                        <a:t>80</a:t>
                      </a:r>
                      <a:endParaRPr lang="en-US" sz="290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0970592"/>
                  </a:ext>
                </a:extLst>
              </a:tr>
              <a:tr h="553196">
                <a:tc>
                  <a:txBody>
                    <a:bodyPr/>
                    <a:lstStyle/>
                    <a:p>
                      <a:pPr marL="6350" indent="0" algn="ctr" eaLnBrk="0" hangingPunct="0">
                        <a:spcBef>
                          <a:spcPts val="380"/>
                        </a:spcBef>
                        <a:spcAft>
                          <a:spcPts val="0"/>
                        </a:spcAft>
                        <a:tabLst/>
                      </a:pPr>
                      <a:r>
                        <a:rPr lang="en-US" sz="1700" dirty="0">
                          <a:ln>
                            <a:noFill/>
                          </a:ln>
                          <a:effectLst/>
                        </a:rPr>
                        <a:t>100 </a:t>
                      </a:r>
                      <a:endParaRPr lang="en-US" sz="1700" dirty="0">
                        <a:ln>
                          <a:noFill/>
                        </a:ln>
                        <a:solidFill>
                          <a:schemeClr val="bg1"/>
                        </a:solidFill>
                        <a:effectLst/>
                      </a:endParaRPr>
                    </a:p>
                  </a:txBody>
                  <a:tcPr marL="0" marR="0" marT="0" marB="0" anchor="ctr"/>
                </a:tc>
                <a:tc>
                  <a:txBody>
                    <a:bodyPr/>
                    <a:lstStyle/>
                    <a:p>
                      <a:pPr marR="68580" algn="ctr" eaLnBrk="0" hangingPunct="0">
                        <a:spcBef>
                          <a:spcPts val="380"/>
                        </a:spcBef>
                        <a:spcAft>
                          <a:spcPts val="0"/>
                        </a:spcAft>
                      </a:pPr>
                      <a:r>
                        <a:rPr lang="en-US" sz="1700" dirty="0">
                          <a:ln>
                            <a:noFill/>
                          </a:ln>
                          <a:effectLst/>
                        </a:rPr>
                        <a:t>6</a:t>
                      </a:r>
                      <a:endParaRPr lang="en-US" sz="290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91941118"/>
                  </a:ext>
                </a:extLst>
              </a:tr>
              <a:tr h="553196">
                <a:tc>
                  <a:txBody>
                    <a:bodyPr/>
                    <a:lstStyle/>
                    <a:p>
                      <a:pPr marR="156845" algn="ctr" eaLnBrk="0" hangingPunct="0">
                        <a:spcBef>
                          <a:spcPts val="390"/>
                        </a:spcBef>
                        <a:spcAft>
                          <a:spcPts val="0"/>
                        </a:spcAft>
                      </a:pPr>
                      <a:r>
                        <a:rPr lang="en-US" sz="1700" dirty="0">
                          <a:ln>
                            <a:noFill/>
                          </a:ln>
                          <a:effectLst/>
                        </a:rPr>
                        <a:t>10</a:t>
                      </a:r>
                      <a:endParaRPr lang="en-US" sz="290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68580" algn="ctr" eaLnBrk="0" hangingPunct="0">
                        <a:spcBef>
                          <a:spcPts val="390"/>
                        </a:spcBef>
                        <a:spcAft>
                          <a:spcPts val="0"/>
                        </a:spcAft>
                      </a:pPr>
                      <a:r>
                        <a:rPr lang="en-US" sz="1700" dirty="0">
                          <a:ln>
                            <a:noFill/>
                          </a:ln>
                          <a:effectLst/>
                        </a:rPr>
                        <a:t>50</a:t>
                      </a:r>
                      <a:endParaRPr lang="en-US" sz="290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3893550"/>
                  </a:ext>
                </a:extLst>
              </a:tr>
              <a:tr h="556357">
                <a:tc>
                  <a:txBody>
                    <a:bodyPr/>
                    <a:lstStyle/>
                    <a:p>
                      <a:pPr marR="156845" algn="ctr" eaLnBrk="0" hangingPunct="0">
                        <a:spcBef>
                          <a:spcPts val="390"/>
                        </a:spcBef>
                        <a:spcAft>
                          <a:spcPts val="0"/>
                        </a:spcAft>
                      </a:pPr>
                      <a:r>
                        <a:rPr lang="en-US" sz="1700">
                          <a:ln>
                            <a:noFill/>
                          </a:ln>
                          <a:effectLst/>
                        </a:rPr>
                        <a:t>20</a:t>
                      </a:r>
                      <a:endParaRPr lang="en-US" sz="290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R="68580" algn="ctr" eaLnBrk="0" hangingPunct="0">
                        <a:spcBef>
                          <a:spcPts val="390"/>
                        </a:spcBef>
                        <a:spcAft>
                          <a:spcPts val="0"/>
                        </a:spcAft>
                      </a:pPr>
                      <a:r>
                        <a:rPr lang="en-US" sz="1700" dirty="0">
                          <a:ln>
                            <a:noFill/>
                          </a:ln>
                          <a:effectLst/>
                        </a:rPr>
                        <a:t>75</a:t>
                      </a:r>
                      <a:endParaRPr lang="en-US" sz="290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23795000"/>
                  </a:ext>
                </a:extLst>
              </a:tr>
            </a:tbl>
          </a:graphicData>
        </a:graphic>
      </p:graphicFrame>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2B7370D-9E52-1E41-94B5-9BB7A54A30D4}"/>
                  </a:ext>
                </a:extLst>
              </p:cNvPr>
              <p:cNvSpPr/>
              <p:nvPr/>
            </p:nvSpPr>
            <p:spPr>
              <a:xfrm>
                <a:off x="4360586" y="2234215"/>
                <a:ext cx="6957221" cy="3414012"/>
              </a:xfrm>
              <a:prstGeom prst="rect">
                <a:avLst/>
              </a:prstGeom>
              <a:solidFill>
                <a:schemeClr val="accent6">
                  <a:lumMod val="60000"/>
                  <a:lumOff val="40000"/>
                </a:schemeClr>
              </a:solidFill>
            </p:spPr>
            <p:txBody>
              <a:bodyPr wrap="square">
                <a:spAutoFit/>
              </a:bodyPr>
              <a:lstStyle/>
              <a:p>
                <a:pPr algn="just"/>
                <a14:m>
                  <m:oMath xmlns:m="http://schemas.openxmlformats.org/officeDocument/2006/math">
                    <m:nary>
                      <m:naryPr>
                        <m:chr m:val="∑"/>
                        <m:limLoc m:val="undOvr"/>
                        <m:subHide m:val="on"/>
                        <m:supHide m:val="on"/>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naryPr>
                      <m:sub/>
                      <m:sup/>
                      <m:e>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𝑋</m:t>
                        </m:r>
                      </m:e>
                    </m:nary>
                  </m:oMath>
                </a14:m>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0 + 70 + 100 + 10 + 20 = 200</a:t>
                </a:r>
                <a:endParaRPr lang="en-US"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endParaRPr>
              </a:p>
              <a:p>
                <a:pPr algn="just"/>
                <a14:m>
                  <m:oMath xmlns:m="http://schemas.openxmlformats.org/officeDocument/2006/math">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m:t>
                    </m:r>
                    <m:nary>
                      <m:naryPr>
                        <m:chr m:val="∑"/>
                        <m:limLoc m:val="undOvr"/>
                        <m:subHide m:val="on"/>
                        <m:supHide m:val="on"/>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naryPr>
                      <m:sub/>
                      <m:sup/>
                      <m:e>
                        <m:sSup>
                          <m:sSupPr>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sSupPr>
                          <m:e>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𝑋</m:t>
                            </m:r>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m:t>
                            </m:r>
                          </m:e>
                          <m:sup>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2</m:t>
                            </m:r>
                          </m:sup>
                        </m:sSup>
                      </m:e>
                    </m:nary>
                  </m:oMath>
                </a14:m>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(200)</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40,000</a:t>
                </a:r>
                <a:endParaRPr lang="en-US"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endParaRPr>
              </a:p>
              <a:p>
                <a:pPr algn="just"/>
                <a14:m>
                  <m:oMath xmlns:m="http://schemas.openxmlformats.org/officeDocument/2006/math">
                    <m:sSup>
                      <m:sSupPr>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sSupPr>
                      <m:e>
                        <m:nary>
                          <m:naryPr>
                            <m:chr m:val="∑"/>
                            <m:limLoc m:val="undOvr"/>
                            <m:subHide m:val="on"/>
                            <m:supHide m:val="on"/>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naryPr>
                          <m:sub/>
                          <m:sup/>
                          <m:e>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𝑋</m:t>
                            </m:r>
                          </m:e>
                        </m:nary>
                      </m:e>
                      <m:sup>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2</m:t>
                        </m:r>
                      </m:sup>
                    </m:sSup>
                  </m:oMath>
                </a14:m>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0</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+ 70</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 </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+ 100</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+ 10</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+ 20</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a:t>
                </a:r>
                <a:endParaRPr lang="en-US"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endParaRPr>
              </a:p>
              <a:p>
                <a:pPr algn="just"/>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0 + 4,900 + 10,000 + 100 + 400 = 15,400</a:t>
                </a:r>
                <a:endParaRPr lang="en-US"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endParaRPr>
              </a:p>
              <a:p>
                <a:pPr algn="just"/>
                <a14:m>
                  <m:oMath xmlns:m="http://schemas.openxmlformats.org/officeDocument/2006/math">
                    <m:nary>
                      <m:naryPr>
                        <m:chr m:val="∑"/>
                        <m:limLoc m:val="undOvr"/>
                        <m:subHide m:val="on"/>
                        <m:supHide m:val="on"/>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naryPr>
                      <m:sub/>
                      <m:sup/>
                      <m:e>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𝑌</m:t>
                        </m:r>
                      </m:e>
                    </m:nary>
                  </m:oMath>
                </a14:m>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15 + 80 + 6 + 50 + 75 = 226</a:t>
                </a:r>
                <a:endParaRPr lang="en-US"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endParaRPr>
              </a:p>
              <a:p>
                <a:pPr algn="just"/>
                <a14:m>
                  <m:oMath xmlns:m="http://schemas.openxmlformats.org/officeDocument/2006/math">
                    <m:sSup>
                      <m:sSupPr>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sSupPr>
                      <m:e>
                        <m:nary>
                          <m:naryPr>
                            <m:chr m:val="∑"/>
                            <m:limLoc m:val="undOvr"/>
                            <m:subHide m:val="on"/>
                            <m:supHide m:val="on"/>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naryPr>
                          <m:sub/>
                          <m:sup/>
                          <m:e>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𝑌</m:t>
                            </m:r>
                          </m:e>
                        </m:nary>
                      </m:e>
                      <m:sup>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2</m:t>
                        </m:r>
                      </m:sup>
                    </m:sSup>
                  </m:oMath>
                </a14:m>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15</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+ 80</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+ 6</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+ 50</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+ 75</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endParaRPr lang="en-US"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endParaRPr>
              </a:p>
              <a:p>
                <a:pPr algn="just"/>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225 + 6,400 + 36 + 2,500 + 5625 = 14,786</a:t>
                </a:r>
                <a:endParaRPr lang="en-US"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endParaRPr>
              </a:p>
              <a:p>
                <a:pPr algn="just"/>
                <a14:m>
                  <m:oMath xmlns:m="http://schemas.openxmlformats.org/officeDocument/2006/math">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m:t>
                    </m:r>
                    <m:nary>
                      <m:naryPr>
                        <m:chr m:val="∑"/>
                        <m:limLoc m:val="undOvr"/>
                        <m:subHide m:val="on"/>
                        <m:supHide m:val="on"/>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naryPr>
                      <m:sub/>
                      <m:sup/>
                      <m:e>
                        <m:sSup>
                          <m:sSupPr>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sSupPr>
                          <m:e>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𝑌</m:t>
                            </m:r>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m:t>
                            </m:r>
                          </m:e>
                          <m:sup>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2</m:t>
                            </m:r>
                          </m:sup>
                        </m:sSup>
                      </m:e>
                    </m:nary>
                  </m:oMath>
                </a14:m>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226</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51,076</a:t>
                </a:r>
                <a:endParaRPr lang="en-US"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endParaRPr>
              </a:p>
              <a:p>
                <a:pPr algn="just"/>
                <a14:m>
                  <m:oMath xmlns:m="http://schemas.openxmlformats.org/officeDocument/2006/math">
                    <m:nary>
                      <m:naryPr>
                        <m:chr m:val="∑"/>
                        <m:limLoc m:val="undOvr"/>
                        <m:subHide m:val="on"/>
                        <m:supHide m:val="on"/>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naryPr>
                      <m:sub/>
                      <m:sup/>
                      <m:e>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𝑋𝑌</m:t>
                        </m:r>
                      </m:e>
                    </m:nary>
                  </m:oMath>
                </a14:m>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(0)(15) + (70)(80) + (100)(6) + (10)(50) + (20)(75) </a:t>
                </a:r>
                <a:endParaRPr lang="en-US"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endParaRPr>
              </a:p>
              <a:p>
                <a:pPr algn="just"/>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0 + 5600 + 600 + 500 + 1500 = 8200</a:t>
                </a:r>
                <a:endParaRPr lang="en-US"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endParaRPr>
              </a:p>
              <a:p>
                <a:pPr algn="just"/>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a:t>
                </a:r>
                <a14:m>
                  <m:oMath xmlns:m="http://schemas.openxmlformats.org/officeDocument/2006/math">
                    <m:nary>
                      <m:naryPr>
                        <m:chr m:val="∑"/>
                        <m:limLoc m:val="undOvr"/>
                        <m:subHide m:val="on"/>
                        <m:supHide m:val="on"/>
                        <m:ctrlPr>
                          <a:rPr lang="en-US"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ctrlPr>
                      </m:naryPr>
                      <m:sub/>
                      <m:sup/>
                      <m:e>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𝑋𝑌</m:t>
                        </m:r>
                      </m:e>
                    </m:nary>
                    <m:r>
                      <a:rPr lang="tr-TR" sz="192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rPr>
                      <m:t>)</m:t>
                    </m:r>
                  </m:oMath>
                </a14:m>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8200</a:t>
                </a:r>
                <a:r>
                  <a:rPr lang="tr-TR" sz="1920" baseline="3000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2</a:t>
                </a:r>
                <a:r>
                  <a:rPr lang="tr-TR"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rPr>
                  <a:t> = 67,240,000</a:t>
                </a:r>
                <a:endParaRPr lang="en-US" sz="1920" dirty="0">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endParaRPr>
              </a:p>
            </p:txBody>
          </p:sp>
        </mc:Choice>
        <mc:Fallback xmlns="">
          <p:sp>
            <p:nvSpPr>
              <p:cNvPr id="12" name="Rectangle 11">
                <a:extLst>
                  <a:ext uri="{FF2B5EF4-FFF2-40B4-BE49-F238E27FC236}">
                    <a16:creationId xmlns:a16="http://schemas.microsoft.com/office/drawing/2014/main" id="{E2B7370D-9E52-1E41-94B5-9BB7A54A30D4}"/>
                  </a:ext>
                </a:extLst>
              </p:cNvPr>
              <p:cNvSpPr>
                <a:spLocks noRot="1" noChangeAspect="1" noMove="1" noResize="1" noEditPoints="1" noAdjustHandles="1" noChangeArrowheads="1" noChangeShapeType="1" noTextEdit="1"/>
              </p:cNvSpPr>
              <p:nvPr/>
            </p:nvSpPr>
            <p:spPr>
              <a:xfrm>
                <a:off x="4360586" y="2234215"/>
                <a:ext cx="6957221" cy="3414012"/>
              </a:xfrm>
              <a:prstGeom prst="rect">
                <a:avLst/>
              </a:prstGeom>
              <a:blipFill>
                <a:blip r:embed="rId3"/>
                <a:stretch>
                  <a:fillRect l="-4918" t="-12593" b="-20370"/>
                </a:stretch>
              </a:blipFill>
            </p:spPr>
            <p:txBody>
              <a:bodyPr/>
              <a:lstStyle/>
              <a:p>
                <a:r>
                  <a:rPr lang="tr-TR">
                    <a:noFill/>
                  </a:rPr>
                  <a:t> </a:t>
                </a:r>
              </a:p>
            </p:txBody>
          </p:sp>
        </mc:Fallback>
      </mc:AlternateContent>
    </p:spTree>
    <p:extLst>
      <p:ext uri="{BB962C8B-B14F-4D97-AF65-F5344CB8AC3E}">
        <p14:creationId xmlns:p14="http://schemas.microsoft.com/office/powerpoint/2010/main" val="102860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2C32-BBBE-1C49-8988-E8C31FE13F25}"/>
              </a:ext>
            </a:extLst>
          </p:cNvPr>
          <p:cNvSpPr>
            <a:spLocks noGrp="1"/>
          </p:cNvSpPr>
          <p:nvPr>
            <p:ph type="title"/>
          </p:nvPr>
        </p:nvSpPr>
        <p:spPr>
          <a:xfrm>
            <a:off x="605223" y="170573"/>
            <a:ext cx="9464040" cy="803717"/>
          </a:xfrm>
        </p:spPr>
        <p:txBody>
          <a:bodyPr>
            <a:normAutofit/>
          </a:bodyPr>
          <a:lstStyle/>
          <a:p>
            <a:r>
              <a:rPr lang="tr-TR" sz="3360" b="1" dirty="0">
                <a:solidFill>
                  <a:srgbClr val="0070C0"/>
                </a:solidFill>
                <a:latin typeface="+mn-lt"/>
                <a:cs typeface="Arial" panose="020B0604020202020204" pitchFamily="34" charset="0"/>
              </a:rPr>
              <a:t>Deneme Hatası</a:t>
            </a:r>
            <a:endParaRPr lang="tr-TR" sz="3360" dirty="0">
              <a:solidFill>
                <a:srgbClr val="0070C0"/>
              </a:solidFill>
              <a:latin typeface="+mn-lt"/>
            </a:endParaRPr>
          </a:p>
        </p:txBody>
      </p:sp>
      <p:sp>
        <p:nvSpPr>
          <p:cNvPr id="3" name="İçerik Yer Tutucusu 2"/>
          <p:cNvSpPr>
            <a:spLocks noGrp="1"/>
          </p:cNvSpPr>
          <p:nvPr>
            <p:ph idx="1"/>
          </p:nvPr>
        </p:nvSpPr>
        <p:spPr>
          <a:xfrm>
            <a:off x="283029" y="856034"/>
            <a:ext cx="11342914" cy="5740709"/>
          </a:xfrm>
        </p:spPr>
        <p:txBody>
          <a:bodyPr>
            <a:noAutofit/>
          </a:bodyPr>
          <a:lstStyle/>
          <a:p>
            <a:pPr algn="just"/>
            <a:r>
              <a:rPr lang="tr-TR" sz="2400" dirty="0">
                <a:cs typeface="Arial" panose="020B0604020202020204" pitchFamily="34" charset="0"/>
              </a:rPr>
              <a:t>Aynı işleme tabi tutulan, kendisinden rakam elde edilen deneme birimleri arasında meydana gelen farklılığa “Deneme Hatası” denir. </a:t>
            </a:r>
          </a:p>
          <a:p>
            <a:pPr algn="just"/>
            <a:r>
              <a:rPr lang="tr-TR" sz="2400" dirty="0">
                <a:cs typeface="Arial" panose="020B0604020202020204" pitchFamily="34" charset="0"/>
              </a:rPr>
              <a:t>Denemelerde kullanılacak materyal etkileri, birbiri ile kıyaslanacak konu sayısı kadar gruplara ayrılır. Her gruba aynı işlem uygulanır. Ancak gruplar aynı reaksiyonu göstermeyebilir. İncelenen özellikler farklı değerler verir. </a:t>
            </a:r>
          </a:p>
          <a:p>
            <a:pPr algn="just"/>
            <a:r>
              <a:rPr lang="tr-TR" sz="2400" dirty="0">
                <a:cs typeface="Arial" panose="020B0604020202020204" pitchFamily="34" charset="0"/>
              </a:rPr>
              <a:t>Deneme hatasını şu örnekle açıklayabiliriz. Yan yana ve aynı özellikleri gösteren bir tarlaya aynı buğday çeşidi ekilmiştir. Bütün koşullar aynı olduğu halde parselin birinden 50 kg, diğerinden 60 kg ürün alınmıştır. İşte bu bir deneme hatasıdır. Sözgelimi birinci parsele azotlu gübre uygulandığını ve verimin 50 kg’dan 60 kg’a çıktığını varsayalım. Bu durumda azotlu parselden 60, hiç gübre verilmeyen parselden de yine 60 kg ürün alınmıştır. Böyle olunca azottan kaynaklanan 10 kg’lık verim artışı görülememiş ve “azot verim üzerine etkili olmamıştır” sonucuna varılmış olacaktır. </a:t>
            </a:r>
          </a:p>
          <a:p>
            <a:pPr algn="just"/>
            <a:r>
              <a:rPr lang="tr-TR" sz="2400" dirty="0">
                <a:cs typeface="Arial" panose="020B0604020202020204" pitchFamily="34" charset="0"/>
              </a:rPr>
              <a:t>Oysa azotu ikinci parsele verseydik, verim belki de 70 kg olacaktı. Bu durumda da birinci parselden 50, ikinci parselden 70 kg ürün alınacak ve “azot verimi 20 kg artmıştır” diyecektik. </a:t>
            </a:r>
          </a:p>
          <a:p>
            <a:pPr algn="just"/>
            <a:r>
              <a:rPr lang="tr-TR" sz="2400" dirty="0">
                <a:cs typeface="Arial" panose="020B0604020202020204" pitchFamily="34" charset="0"/>
              </a:rPr>
              <a:t>Her iki hüküm de yanlış olacaktı. Çünkü, burada deneme hatası göz ardı edilmiştir. </a:t>
            </a:r>
          </a:p>
          <a:p>
            <a:pPr algn="just"/>
            <a:endParaRPr lang="tr-TR" sz="2400" dirty="0">
              <a:cs typeface="Arial" panose="020B0604020202020204" pitchFamily="34" charset="0"/>
            </a:endParaRPr>
          </a:p>
        </p:txBody>
      </p:sp>
    </p:spTree>
    <p:extLst>
      <p:ext uri="{BB962C8B-B14F-4D97-AF65-F5344CB8AC3E}">
        <p14:creationId xmlns:p14="http://schemas.microsoft.com/office/powerpoint/2010/main" val="1525444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D106-EF30-154B-BBDC-B54BFAD06E57}"/>
              </a:ext>
            </a:extLst>
          </p:cNvPr>
          <p:cNvSpPr>
            <a:spLocks noGrp="1"/>
          </p:cNvSpPr>
          <p:nvPr>
            <p:ph type="title"/>
          </p:nvPr>
        </p:nvSpPr>
        <p:spPr>
          <a:xfrm>
            <a:off x="1363980" y="699756"/>
            <a:ext cx="10483013" cy="1097916"/>
          </a:xfrm>
        </p:spPr>
        <p:txBody>
          <a:bodyPr>
            <a:normAutofit/>
          </a:bodyPr>
          <a:lstStyle/>
          <a:p>
            <a:r>
              <a:rPr lang="tr-TR" sz="5280" b="1" dirty="0">
                <a:solidFill>
                  <a:srgbClr val="C00000"/>
                </a:solidFill>
                <a:effectLst>
                  <a:outerShdw blurRad="50800" dist="38100" dir="2700000" algn="tl" rotWithShape="0">
                    <a:prstClr val="black">
                      <a:alpha val="40000"/>
                    </a:prstClr>
                  </a:outerShdw>
                </a:effectLst>
              </a:rPr>
              <a:t>Veri analizinde ilk adım</a:t>
            </a:r>
          </a:p>
        </p:txBody>
      </p:sp>
      <p:sp>
        <p:nvSpPr>
          <p:cNvPr id="3" name="Content Placeholder 2">
            <a:extLst>
              <a:ext uri="{FF2B5EF4-FFF2-40B4-BE49-F238E27FC236}">
                <a16:creationId xmlns:a16="http://schemas.microsoft.com/office/drawing/2014/main" id="{937240C2-D2D6-4741-8331-52DE3AD423FA}"/>
              </a:ext>
            </a:extLst>
          </p:cNvPr>
          <p:cNvSpPr>
            <a:spLocks noGrp="1"/>
          </p:cNvSpPr>
          <p:nvPr>
            <p:ph idx="1"/>
          </p:nvPr>
        </p:nvSpPr>
        <p:spPr>
          <a:xfrm>
            <a:off x="1363980" y="2077828"/>
            <a:ext cx="9464040" cy="3733375"/>
          </a:xfrm>
        </p:spPr>
        <p:txBody>
          <a:bodyPr>
            <a:normAutofit/>
          </a:bodyPr>
          <a:lstStyle/>
          <a:p>
            <a:r>
              <a:rPr lang="tr-TR" sz="3840" b="1" dirty="0">
                <a:solidFill>
                  <a:srgbClr val="0070C0"/>
                </a:solidFill>
                <a:effectLst>
                  <a:outerShdw blurRad="50800" dist="38100" dir="2700000" algn="tl" rotWithShape="0">
                    <a:prstClr val="black">
                      <a:alpha val="40000"/>
                    </a:prstClr>
                  </a:outerShdw>
                </a:effectLst>
              </a:rPr>
              <a:t>Veri özetleme ve gösterme</a:t>
            </a:r>
          </a:p>
          <a:p>
            <a:r>
              <a:rPr lang="tr-TR" sz="3840" b="1" dirty="0">
                <a:solidFill>
                  <a:srgbClr val="0070C0"/>
                </a:solidFill>
                <a:effectLst>
                  <a:outerShdw blurRad="50800" dist="38100" dir="2700000" algn="tl" rotWithShape="0">
                    <a:prstClr val="black">
                      <a:alpha val="40000"/>
                    </a:prstClr>
                  </a:outerShdw>
                </a:effectLst>
              </a:rPr>
              <a:t>Açıklayıcı istatistikler ve hesaplanması</a:t>
            </a:r>
          </a:p>
        </p:txBody>
      </p:sp>
    </p:spTree>
    <p:extLst>
      <p:ext uri="{BB962C8B-B14F-4D97-AF65-F5344CB8AC3E}">
        <p14:creationId xmlns:p14="http://schemas.microsoft.com/office/powerpoint/2010/main" val="324720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7EF2-1C82-B247-99C5-D07892FA2D5F}"/>
              </a:ext>
            </a:extLst>
          </p:cNvPr>
          <p:cNvSpPr>
            <a:spLocks noGrp="1"/>
          </p:cNvSpPr>
          <p:nvPr>
            <p:ph type="title"/>
          </p:nvPr>
        </p:nvSpPr>
        <p:spPr>
          <a:xfrm>
            <a:off x="1363980" y="365126"/>
            <a:ext cx="9719657" cy="1305733"/>
          </a:xfrm>
        </p:spPr>
        <p:txBody>
          <a:bodyPr>
            <a:normAutofit/>
          </a:bodyPr>
          <a:lstStyle/>
          <a:p>
            <a:r>
              <a:rPr lang="tr-TR" sz="4320" b="1" dirty="0">
                <a:solidFill>
                  <a:schemeClr val="accent1"/>
                </a:solidFill>
                <a:effectLst>
                  <a:outerShdw blurRad="50800" dist="38100" dir="2700000" algn="tl" rotWithShape="0">
                    <a:prstClr val="black">
                      <a:alpha val="40000"/>
                    </a:prstClr>
                  </a:outerShdw>
                </a:effectLst>
              </a:rPr>
              <a:t>Tanımlayıcı İstatistik</a:t>
            </a:r>
            <a:br>
              <a:rPr lang="tr-TR" sz="4320" b="1" dirty="0">
                <a:solidFill>
                  <a:schemeClr val="accent1"/>
                </a:solidFill>
                <a:effectLst>
                  <a:outerShdw blurRad="50800" dist="38100" dir="2700000" algn="tl" rotWithShape="0">
                    <a:prstClr val="black">
                      <a:alpha val="40000"/>
                    </a:prstClr>
                  </a:outerShdw>
                </a:effectLst>
              </a:rPr>
            </a:br>
            <a:r>
              <a:rPr lang="tr-TR" sz="2880" b="1" dirty="0">
                <a:solidFill>
                  <a:schemeClr val="accent1"/>
                </a:solidFill>
                <a:effectLst>
                  <a:outerShdw blurRad="50800" dist="38100" dir="2700000" algn="tl" rotWithShape="0">
                    <a:prstClr val="black">
                      <a:alpha val="40000"/>
                    </a:prstClr>
                  </a:outerShdw>
                </a:effectLst>
              </a:rPr>
              <a:t>Merkezi eğilim ve dağılım</a:t>
            </a:r>
            <a:endParaRPr lang="tr-TR" sz="4320" dirty="0">
              <a:solidFill>
                <a:schemeClr val="accent1"/>
              </a:solidFill>
            </a:endParaRPr>
          </a:p>
        </p:txBody>
      </p:sp>
      <p:sp>
        <p:nvSpPr>
          <p:cNvPr id="3" name="Content Placeholder 2">
            <a:extLst>
              <a:ext uri="{FF2B5EF4-FFF2-40B4-BE49-F238E27FC236}">
                <a16:creationId xmlns:a16="http://schemas.microsoft.com/office/drawing/2014/main" id="{6E9F0214-299C-7E41-9685-377EF7E34116}"/>
              </a:ext>
            </a:extLst>
          </p:cNvPr>
          <p:cNvSpPr>
            <a:spLocks noGrp="1"/>
          </p:cNvSpPr>
          <p:nvPr>
            <p:ph idx="1"/>
          </p:nvPr>
        </p:nvSpPr>
        <p:spPr/>
        <p:txBody>
          <a:bodyPr>
            <a:normAutofit/>
          </a:bodyPr>
          <a:lstStyle/>
          <a:p>
            <a:pPr marL="0" indent="0">
              <a:buNone/>
            </a:pPr>
            <a:r>
              <a:rPr lang="tr-TR" sz="3840" dirty="0">
                <a:solidFill>
                  <a:srgbClr val="C00000"/>
                </a:solidFill>
                <a:effectLst>
                  <a:outerShdw blurRad="50800" dist="38100" dir="2700000" algn="tl" rotWithShape="0">
                    <a:prstClr val="black">
                      <a:alpha val="40000"/>
                    </a:prstClr>
                  </a:outerShdw>
                </a:effectLst>
              </a:rPr>
              <a:t>Merkezi Eğilim Ölçüleri</a:t>
            </a:r>
          </a:p>
          <a:p>
            <a:pPr marL="697230" indent="-318136">
              <a:buFont typeface="+mj-lt"/>
              <a:buAutoNum type="arabicPeriod"/>
            </a:pPr>
            <a:r>
              <a:rPr lang="tr-TR" sz="3840" dirty="0">
                <a:effectLst>
                  <a:outerShdw blurRad="50800" dist="38100" dir="2700000" algn="tl" rotWithShape="0">
                    <a:prstClr val="black">
                      <a:alpha val="40000"/>
                    </a:prstClr>
                  </a:outerShdw>
                </a:effectLst>
              </a:rPr>
              <a:t>Ortalama</a:t>
            </a:r>
          </a:p>
          <a:p>
            <a:pPr marL="697230" indent="-318136">
              <a:buFont typeface="+mj-lt"/>
              <a:buAutoNum type="arabicPeriod"/>
            </a:pPr>
            <a:r>
              <a:rPr lang="tr-TR" sz="3840" dirty="0">
                <a:effectLst>
                  <a:outerShdw blurRad="50800" dist="38100" dir="2700000" algn="tl" rotWithShape="0">
                    <a:prstClr val="black">
                      <a:alpha val="40000"/>
                    </a:prstClr>
                  </a:outerShdw>
                </a:effectLst>
              </a:rPr>
              <a:t>Medyan</a:t>
            </a:r>
          </a:p>
          <a:p>
            <a:pPr marL="697230" indent="-318136">
              <a:buFont typeface="+mj-lt"/>
              <a:buAutoNum type="arabicPeriod"/>
            </a:pPr>
            <a:r>
              <a:rPr lang="tr-TR" sz="3840" dirty="0" err="1">
                <a:effectLst>
                  <a:outerShdw blurRad="50800" dist="38100" dir="2700000" algn="tl" rotWithShape="0">
                    <a:prstClr val="black">
                      <a:alpha val="40000"/>
                    </a:prstClr>
                  </a:outerShdw>
                </a:effectLst>
              </a:rPr>
              <a:t>Mod</a:t>
            </a:r>
            <a:endParaRPr lang="tr-TR" sz="384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20623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1999-40DC-6642-96B5-A747031E0546}"/>
              </a:ext>
            </a:extLst>
          </p:cNvPr>
          <p:cNvSpPr>
            <a:spLocks noGrp="1"/>
          </p:cNvSpPr>
          <p:nvPr>
            <p:ph type="title"/>
          </p:nvPr>
        </p:nvSpPr>
        <p:spPr>
          <a:xfrm>
            <a:off x="1363980" y="365126"/>
            <a:ext cx="9464040" cy="915035"/>
          </a:xfrm>
        </p:spPr>
        <p:txBody>
          <a:bodyPr/>
          <a:lstStyle/>
          <a:p>
            <a:r>
              <a:rPr lang="tr-TR" sz="4320" b="1" dirty="0">
                <a:solidFill>
                  <a:srgbClr val="C00000"/>
                </a:solidFill>
                <a:effectLst>
                  <a:outerShdw blurRad="50800" dist="38100" dir="2700000" algn="tl" rotWithShape="0">
                    <a:prstClr val="black">
                      <a:alpha val="40000"/>
                    </a:prstClr>
                  </a:outerShdw>
                </a:effectLst>
              </a:rPr>
              <a:t>Merkezi Eğilim Ölçüleri</a:t>
            </a:r>
            <a:endParaRPr lang="tr-TR"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30DE20-8A29-1F45-9AC6-D26C5B3F0F68}"/>
                  </a:ext>
                </a:extLst>
              </p:cNvPr>
              <p:cNvSpPr>
                <a:spLocks noGrp="1"/>
              </p:cNvSpPr>
              <p:nvPr>
                <p:ph idx="1"/>
              </p:nvPr>
            </p:nvSpPr>
            <p:spPr>
              <a:xfrm>
                <a:off x="1363980" y="1413164"/>
                <a:ext cx="9464040" cy="4763800"/>
              </a:xfrm>
            </p:spPr>
            <p:txBody>
              <a:bodyPr/>
              <a:lstStyle/>
              <a:p>
                <a:pPr marL="0" indent="0">
                  <a:buNone/>
                </a:pPr>
                <a:r>
                  <a:rPr lang="tr-TR" b="1" dirty="0">
                    <a:solidFill>
                      <a:schemeClr val="accent1"/>
                    </a:solidFill>
                  </a:rPr>
                  <a:t>ORTALAMA</a:t>
                </a:r>
              </a:p>
              <a:p>
                <a:pPr lvl="1"/>
                <a:r>
                  <a:rPr lang="tr-TR" dirty="0"/>
                  <a:t>Merkezi eğilim için en yaygın kullanılan istatistiktir. </a:t>
                </a:r>
              </a:p>
              <a:p>
                <a:pPr lvl="1"/>
                <a:endParaRPr lang="tr-TR" dirty="0"/>
              </a:p>
              <a:p>
                <a:pPr marL="411480" lvl="1" indent="0">
                  <a:buNone/>
                </a:pPr>
                <a:r>
                  <a:rPr lang="tr-TR" dirty="0"/>
                  <a:t>Ortalama formülü </a:t>
                </a:r>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𝑌</m:t>
                        </m:r>
                      </m:e>
                    </m:acc>
                    <m:r>
                      <a:rPr lang="tr-TR" b="0" i="1" smtClean="0">
                        <a:latin typeface="Cambria Math" panose="02040503050406030204" pitchFamily="18" charset="0"/>
                      </a:rPr>
                      <m:t>= </m:t>
                    </m:r>
                    <m:box>
                      <m:boxPr>
                        <m:ctrlPr>
                          <a:rPr lang="tr-TR" b="0" i="1" smtClean="0">
                            <a:latin typeface="Cambria Math" panose="02040503050406030204" pitchFamily="18" charset="0"/>
                          </a:rPr>
                        </m:ctrlPr>
                      </m:boxPr>
                      <m:e>
                        <m:argPr>
                          <m:argSz m:val="-1"/>
                        </m:argPr>
                        <m:f>
                          <m:fPr>
                            <m:ctrlPr>
                              <a:rPr lang="tr-TR" b="0" i="1" smtClean="0">
                                <a:latin typeface="Cambria Math" panose="02040503050406030204" pitchFamily="18" charset="0"/>
                              </a:rPr>
                            </m:ctrlPr>
                          </m:fPr>
                          <m:num>
                            <m:nary>
                              <m:naryPr>
                                <m:chr m:val="∑"/>
                                <m:subHide m:val="on"/>
                                <m:supHide m:val="on"/>
                                <m:ctrlPr>
                                  <a:rPr lang="tr-TR" b="0" i="1" smtClean="0">
                                    <a:latin typeface="Cambria Math" panose="02040503050406030204" pitchFamily="18" charset="0"/>
                                  </a:rPr>
                                </m:ctrlPr>
                              </m:naryPr>
                              <m:sub/>
                              <m:sup/>
                              <m:e>
                                <m:r>
                                  <a:rPr lang="tr-TR" b="0" i="1" smtClean="0">
                                    <a:latin typeface="Cambria Math" panose="02040503050406030204" pitchFamily="18" charset="0"/>
                                  </a:rPr>
                                  <m:t>𝑌</m:t>
                                </m:r>
                              </m:e>
                            </m:nary>
                          </m:num>
                          <m:den>
                            <m:r>
                              <a:rPr lang="tr-TR" b="0" i="1" smtClean="0">
                                <a:latin typeface="Cambria Math" panose="02040503050406030204" pitchFamily="18" charset="0"/>
                              </a:rPr>
                              <m:t>𝑛</m:t>
                            </m:r>
                          </m:den>
                        </m:f>
                      </m:e>
                    </m:box>
                  </m:oMath>
                </a14:m>
                <a:endParaRPr lang="tr-TR" dirty="0"/>
              </a:p>
              <a:p>
                <a:pPr marL="411480" lvl="1" indent="0">
                  <a:buNone/>
                </a:pPr>
                <a:endParaRPr lang="tr-TR" dirty="0"/>
              </a:p>
              <a:p>
                <a:pPr marL="411480" lvl="1" indent="0">
                  <a:buNone/>
                </a:pPr>
                <a:r>
                  <a:rPr lang="tr-TR" dirty="0"/>
                  <a:t>Örnek 1: Bir öğrenci 3 sınavın uygulandığı bir dersten ortalama kaç almıştır. Notlar: 85, 90 ve 100 buna göre n=3</a:t>
                </a:r>
              </a:p>
              <a:p>
                <a:pPr marL="411480" lvl="1" indent="0">
                  <a:buNone/>
                </a:pPr>
                <a:endParaRPr lang="tr-TR" dirty="0"/>
              </a:p>
              <a:p>
                <a:pPr marL="411480" lvl="1" indent="0">
                  <a:buNone/>
                </a:pPr>
                <a14:m>
                  <m:oMathPara xmlns:m="http://schemas.openxmlformats.org/officeDocument/2006/math">
                    <m:oMathParaPr>
                      <m:jc m:val="centerGroup"/>
                    </m:oMathParaPr>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𝑌</m:t>
                          </m:r>
                        </m:e>
                      </m:acc>
                      <m:r>
                        <a:rPr lang="tr-TR" i="1">
                          <a:latin typeface="Cambria Math" panose="02040503050406030204" pitchFamily="18" charset="0"/>
                        </a:rPr>
                        <m:t>= </m:t>
                      </m:r>
                      <m:box>
                        <m:boxPr>
                          <m:ctrlPr>
                            <a:rPr lang="tr-TR" i="1">
                              <a:latin typeface="Cambria Math" panose="02040503050406030204" pitchFamily="18" charset="0"/>
                            </a:rPr>
                          </m:ctrlPr>
                        </m:boxPr>
                        <m:e>
                          <m:argPr>
                            <m:argSz m:val="-1"/>
                          </m:argPr>
                          <m:f>
                            <m:fPr>
                              <m:ctrlPr>
                                <a:rPr lang="tr-TR" i="1">
                                  <a:latin typeface="Cambria Math" panose="02040503050406030204" pitchFamily="18" charset="0"/>
                                </a:rPr>
                              </m:ctrlPr>
                            </m:fPr>
                            <m:num>
                              <m:nary>
                                <m:naryPr>
                                  <m:chr m:val="∑"/>
                                  <m:subHide m:val="on"/>
                                  <m:supHide m:val="on"/>
                                  <m:ctrlPr>
                                    <a:rPr lang="tr-TR" i="1">
                                      <a:latin typeface="Cambria Math" panose="02040503050406030204" pitchFamily="18" charset="0"/>
                                    </a:rPr>
                                  </m:ctrlPr>
                                </m:naryPr>
                                <m:sub/>
                                <m:sup/>
                                <m:e>
                                  <m:r>
                                    <a:rPr lang="tr-TR" i="1">
                                      <a:latin typeface="Cambria Math" panose="02040503050406030204" pitchFamily="18" charset="0"/>
                                    </a:rPr>
                                    <m:t>𝑌</m:t>
                                  </m:r>
                                </m:e>
                              </m:nary>
                            </m:num>
                            <m:den>
                              <m:r>
                                <a:rPr lang="tr-TR" i="1">
                                  <a:latin typeface="Cambria Math" panose="02040503050406030204" pitchFamily="18" charset="0"/>
                                </a:rPr>
                                <m:t>𝑛</m:t>
                              </m:r>
                            </m:den>
                          </m:f>
                        </m:e>
                      </m:box>
                      <m:r>
                        <a:rPr lang="tr-TR" b="0" i="0" smtClean="0">
                          <a:latin typeface="Cambria Math" panose="02040503050406030204" pitchFamily="18" charset="0"/>
                        </a:rPr>
                        <m:t>= </m:t>
                      </m:r>
                      <m:box>
                        <m:boxPr>
                          <m:ctrlPr>
                            <a:rPr lang="tr-TR" b="0" i="1" smtClean="0">
                              <a:latin typeface="Cambria Math" panose="02040503050406030204" pitchFamily="18" charset="0"/>
                            </a:rPr>
                          </m:ctrlPr>
                        </m:boxPr>
                        <m:e>
                          <m:argPr>
                            <m:argSz m:val="-1"/>
                          </m:argPr>
                          <m:f>
                            <m:fPr>
                              <m:ctrlPr>
                                <a:rPr lang="tr-TR" b="0" i="1" smtClean="0">
                                  <a:latin typeface="Cambria Math" panose="02040503050406030204" pitchFamily="18" charset="0"/>
                                </a:rPr>
                              </m:ctrlPr>
                            </m:fPr>
                            <m:num>
                              <m:r>
                                <a:rPr lang="tr-TR" b="0" i="1" smtClean="0">
                                  <a:latin typeface="Cambria Math" panose="02040503050406030204" pitchFamily="18" charset="0"/>
                                </a:rPr>
                                <m:t>80+90+100</m:t>
                              </m:r>
                            </m:num>
                            <m:den>
                              <m:r>
                                <a:rPr lang="tr-TR" b="0" i="1" smtClean="0">
                                  <a:latin typeface="Cambria Math" panose="02040503050406030204" pitchFamily="18" charset="0"/>
                                </a:rPr>
                                <m:t>3</m:t>
                              </m:r>
                            </m:den>
                          </m:f>
                          <m:r>
                            <a:rPr lang="tr-TR" b="0" i="1" smtClean="0">
                              <a:latin typeface="Cambria Math" panose="02040503050406030204" pitchFamily="18" charset="0"/>
                            </a:rPr>
                            <m:t>=</m:t>
                          </m:r>
                          <m:box>
                            <m:boxPr>
                              <m:ctrlPr>
                                <a:rPr lang="tr-TR" b="0" i="1" smtClean="0">
                                  <a:latin typeface="Cambria Math" panose="02040503050406030204" pitchFamily="18" charset="0"/>
                                </a:rPr>
                              </m:ctrlPr>
                            </m:boxPr>
                            <m:e>
                              <m:argPr>
                                <m:argSz m:val="-1"/>
                              </m:argPr>
                              <m:f>
                                <m:fPr>
                                  <m:ctrlPr>
                                    <a:rPr lang="tr-TR" b="0" i="1" smtClean="0">
                                      <a:latin typeface="Cambria Math" panose="02040503050406030204" pitchFamily="18" charset="0"/>
                                    </a:rPr>
                                  </m:ctrlPr>
                                </m:fPr>
                                <m:num>
                                  <m:r>
                                    <a:rPr lang="tr-TR" b="0" i="1" smtClean="0">
                                      <a:latin typeface="Cambria Math" panose="02040503050406030204" pitchFamily="18" charset="0"/>
                                    </a:rPr>
                                    <m:t>275</m:t>
                                  </m:r>
                                </m:num>
                                <m:den>
                                  <m:r>
                                    <a:rPr lang="tr-TR" b="0" i="1" smtClean="0">
                                      <a:latin typeface="Cambria Math" panose="02040503050406030204" pitchFamily="18" charset="0"/>
                                    </a:rPr>
                                    <m:t>3</m:t>
                                  </m:r>
                                </m:den>
                              </m:f>
                            </m:e>
                          </m:box>
                        </m:e>
                      </m:box>
                      <m:r>
                        <a:rPr lang="tr-TR" b="0" i="0" smtClean="0">
                          <a:latin typeface="Cambria Math" panose="02040503050406030204" pitchFamily="18" charset="0"/>
                        </a:rPr>
                        <m:t>=91,7 </m:t>
                      </m:r>
                    </m:oMath>
                  </m:oMathPara>
                </a14:m>
                <a:endParaRPr lang="tr-TR" b="0" dirty="0"/>
              </a:p>
              <a:p>
                <a:pPr marL="411480" lvl="1" indent="0">
                  <a:buNone/>
                </a:pPr>
                <a:r>
                  <a:rPr lang="tr-TR" dirty="0"/>
                  <a:t> </a:t>
                </a:r>
              </a:p>
            </p:txBody>
          </p:sp>
        </mc:Choice>
        <mc:Fallback xmlns="">
          <p:sp>
            <p:nvSpPr>
              <p:cNvPr id="3" name="Content Placeholder 2">
                <a:extLst>
                  <a:ext uri="{FF2B5EF4-FFF2-40B4-BE49-F238E27FC236}">
                    <a16:creationId xmlns:a16="http://schemas.microsoft.com/office/drawing/2014/main" id="{0030DE20-8A29-1F45-9AC6-D26C5B3F0F68}"/>
                  </a:ext>
                </a:extLst>
              </p:cNvPr>
              <p:cNvSpPr>
                <a:spLocks noGrp="1" noRot="1" noChangeAspect="1" noMove="1" noResize="1" noEditPoints="1" noAdjustHandles="1" noChangeArrowheads="1" noChangeShapeType="1" noTextEdit="1"/>
              </p:cNvSpPr>
              <p:nvPr>
                <p:ph idx="1"/>
              </p:nvPr>
            </p:nvSpPr>
            <p:spPr>
              <a:xfrm>
                <a:off x="1363980" y="1413164"/>
                <a:ext cx="9464040" cy="4763800"/>
              </a:xfrm>
              <a:blipFill>
                <a:blip r:embed="rId2"/>
                <a:stretch>
                  <a:fillRect l="-1205" t="-1862"/>
                </a:stretch>
              </a:blipFill>
            </p:spPr>
            <p:txBody>
              <a:bodyPr/>
              <a:lstStyle/>
              <a:p>
                <a:r>
                  <a:rPr lang="tr-TR">
                    <a:noFill/>
                  </a:rPr>
                  <a:t> </a:t>
                </a:r>
              </a:p>
            </p:txBody>
          </p:sp>
        </mc:Fallback>
      </mc:AlternateContent>
    </p:spTree>
    <p:extLst>
      <p:ext uri="{BB962C8B-B14F-4D97-AF65-F5344CB8AC3E}">
        <p14:creationId xmlns:p14="http://schemas.microsoft.com/office/powerpoint/2010/main" val="318939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AF4DDA-5F3C-B242-8972-67E1319DDEF9}"/>
                  </a:ext>
                </a:extLst>
              </p:cNvPr>
              <p:cNvSpPr>
                <a:spLocks noGrp="1"/>
              </p:cNvSpPr>
              <p:nvPr>
                <p:ph sz="half" idx="1"/>
              </p:nvPr>
            </p:nvSpPr>
            <p:spPr>
              <a:xfrm>
                <a:off x="758757" y="673332"/>
                <a:ext cx="6352161" cy="5503632"/>
              </a:xfrm>
            </p:spPr>
            <p:txBody>
              <a:bodyPr/>
              <a:lstStyle/>
              <a:p>
                <a:pPr marL="0" indent="0">
                  <a:buNone/>
                </a:pPr>
                <a:r>
                  <a:rPr lang="tr-TR" dirty="0"/>
                  <a:t>Örnek 2. Ortalamayı aşağıdaki veri kümesiyle hesaplayınız. </a:t>
                </a:r>
              </a:p>
              <a:p>
                <a:pPr marL="0" indent="0">
                  <a:buNone/>
                </a:pPr>
                <a:endParaRPr lang="tr-TR" dirty="0"/>
              </a:p>
              <a:p>
                <a:pPr marL="0" indent="0">
                  <a:buNone/>
                </a:pPr>
                <a:endParaRPr lang="tr-TR" dirty="0"/>
              </a:p>
              <a:p>
                <a:pPr marL="0" indent="0">
                  <a:buNone/>
                </a:pPr>
                <a:r>
                  <a:rPr lang="tr-TR" dirty="0"/>
                  <a:t>5, 6, 8, 7, 10, 100, 8, 9, 6, 10, 10, 5</a:t>
                </a:r>
              </a:p>
              <a:p>
                <a:pPr marL="0" indent="0">
                  <a:buNone/>
                </a:pPr>
                <a:endParaRPr lang="tr-TR" dirty="0"/>
              </a:p>
              <a:p>
                <a:pPr marL="0" indent="0">
                  <a:buNone/>
                </a:pPr>
                <a:r>
                  <a:rPr lang="tr-TR" dirty="0"/>
                  <a:t>n = 12’dir.</a:t>
                </a:r>
              </a:p>
              <a:p>
                <a:pPr marL="0" indent="0">
                  <a:buNone/>
                </a:pPr>
                <a14:m>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tr-TR" i="1">
                            <a:latin typeface="Cambria Math" panose="02040503050406030204" pitchFamily="18" charset="0"/>
                          </a:rPr>
                          <m:t>𝑌</m:t>
                        </m:r>
                      </m:e>
                    </m:nary>
                  </m:oMath>
                </a14:m>
                <a:r>
                  <a:rPr lang="tr-TR" dirty="0"/>
                  <a:t>: 5 + 6 + 8 + 7 + 10 + 100 + 8 + 9 + 6 + 10 + 10 + 5 = 184</a:t>
                </a:r>
              </a:p>
            </p:txBody>
          </p:sp>
        </mc:Choice>
        <mc:Fallback xmlns="">
          <p:sp>
            <p:nvSpPr>
              <p:cNvPr id="3" name="Content Placeholder 2">
                <a:extLst>
                  <a:ext uri="{FF2B5EF4-FFF2-40B4-BE49-F238E27FC236}">
                    <a16:creationId xmlns:a16="http://schemas.microsoft.com/office/drawing/2014/main" id="{8EAF4DDA-5F3C-B242-8972-67E1319DDEF9}"/>
                  </a:ext>
                </a:extLst>
              </p:cNvPr>
              <p:cNvSpPr>
                <a:spLocks noGrp="1" noRot="1" noChangeAspect="1" noMove="1" noResize="1" noEditPoints="1" noAdjustHandles="1" noChangeArrowheads="1" noChangeShapeType="1" noTextEdit="1"/>
              </p:cNvSpPr>
              <p:nvPr>
                <p:ph sz="half" idx="1"/>
              </p:nvPr>
            </p:nvSpPr>
            <p:spPr>
              <a:xfrm>
                <a:off x="758757" y="673332"/>
                <a:ext cx="6352161" cy="5503632"/>
              </a:xfrm>
              <a:blipFill>
                <a:blip r:embed="rId2"/>
                <a:stretch>
                  <a:fillRect l="-1919" t="-177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D876001-C0DD-E844-8A52-87C20F47BBF1}"/>
                  </a:ext>
                </a:extLst>
              </p:cNvPr>
              <p:cNvSpPr>
                <a:spLocks noGrp="1"/>
              </p:cNvSpPr>
              <p:nvPr>
                <p:ph sz="half" idx="2"/>
              </p:nvPr>
            </p:nvSpPr>
            <p:spPr>
              <a:xfrm>
                <a:off x="7441659" y="1825625"/>
                <a:ext cx="4330429" cy="4351338"/>
              </a:xfrm>
            </p:spPr>
            <p:txBody>
              <a:bodyPr/>
              <a:lstStyle/>
              <a:p>
                <a:pPr marL="0" indent="0">
                  <a:buNone/>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i="1">
                              <a:latin typeface="Cambria Math" panose="02040503050406030204" pitchFamily="18" charset="0"/>
                            </a:rPr>
                            <m:t>𝑌</m:t>
                          </m:r>
                        </m:e>
                      </m:acc>
                      <m:r>
                        <a:rPr lang="tr-TR" i="1">
                          <a:latin typeface="Cambria Math" panose="02040503050406030204" pitchFamily="18" charset="0"/>
                        </a:rPr>
                        <m:t>= </m:t>
                      </m:r>
                      <m:box>
                        <m:boxPr>
                          <m:ctrlPr>
                            <a:rPr lang="tr-TR" i="1">
                              <a:latin typeface="Cambria Math" panose="02040503050406030204" pitchFamily="18" charset="0"/>
                            </a:rPr>
                          </m:ctrlPr>
                        </m:boxPr>
                        <m:e>
                          <m:argPr>
                            <m:argSz m:val="-1"/>
                          </m:argPr>
                          <m:f>
                            <m:fPr>
                              <m:ctrlPr>
                                <a:rPr lang="tr-TR" i="1">
                                  <a:latin typeface="Cambria Math" panose="02040503050406030204" pitchFamily="18" charset="0"/>
                                </a:rPr>
                              </m:ctrlPr>
                            </m:fPr>
                            <m:num>
                              <m:nary>
                                <m:naryPr>
                                  <m:chr m:val="∑"/>
                                  <m:subHide m:val="on"/>
                                  <m:supHide m:val="on"/>
                                  <m:ctrlPr>
                                    <a:rPr lang="tr-TR" i="1">
                                      <a:latin typeface="Cambria Math" panose="02040503050406030204" pitchFamily="18" charset="0"/>
                                    </a:rPr>
                                  </m:ctrlPr>
                                </m:naryPr>
                                <m:sub/>
                                <m:sup/>
                                <m:e>
                                  <m:r>
                                    <a:rPr lang="tr-TR" i="1">
                                      <a:latin typeface="Cambria Math" panose="02040503050406030204" pitchFamily="18" charset="0"/>
                                    </a:rPr>
                                    <m:t>𝑌</m:t>
                                  </m:r>
                                </m:e>
                              </m:nary>
                            </m:num>
                            <m:den>
                              <m:r>
                                <a:rPr lang="tr-TR" i="1">
                                  <a:latin typeface="Cambria Math" panose="02040503050406030204" pitchFamily="18" charset="0"/>
                                </a:rPr>
                                <m:t>𝑛</m:t>
                              </m:r>
                            </m:den>
                          </m:f>
                        </m:e>
                      </m:box>
                    </m:oMath>
                  </m:oMathPara>
                </a14:m>
                <a:endParaRPr lang="tr-TR" dirty="0"/>
              </a:p>
              <a:p>
                <a:pPr marL="0" indent="0">
                  <a:buNone/>
                </a:pPr>
                <a:endParaRPr lang="tr-TR" dirty="0"/>
              </a:p>
              <a:p>
                <a:pPr marL="0" indent="0">
                  <a:buNone/>
                </a:pPr>
                <a14:m>
                  <m:oMathPara xmlns:m="http://schemas.openxmlformats.org/officeDocument/2006/math">
                    <m:oMathParaPr>
                      <m:jc m:val="centerGroup"/>
                    </m:oMathParaPr>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𝑌</m:t>
                          </m:r>
                        </m:e>
                      </m:acc>
                      <m:r>
                        <a:rPr lang="tr-TR" i="1">
                          <a:latin typeface="Cambria Math" panose="02040503050406030204" pitchFamily="18" charset="0"/>
                        </a:rPr>
                        <m:t>= </m:t>
                      </m:r>
                      <m:box>
                        <m:boxPr>
                          <m:ctrlPr>
                            <a:rPr lang="tr-TR" i="1">
                              <a:latin typeface="Cambria Math" panose="02040503050406030204" pitchFamily="18" charset="0"/>
                            </a:rPr>
                          </m:ctrlPr>
                        </m:boxPr>
                        <m:e>
                          <m:argPr>
                            <m:argSz m:val="-1"/>
                          </m:argPr>
                          <m:f>
                            <m:fPr>
                              <m:ctrlPr>
                                <a:rPr lang="tr-TR" i="1">
                                  <a:latin typeface="Cambria Math" panose="02040503050406030204" pitchFamily="18" charset="0"/>
                                </a:rPr>
                              </m:ctrlPr>
                            </m:fPr>
                            <m:num>
                              <m:r>
                                <a:rPr lang="tr-TR" b="0" i="1" smtClean="0">
                                  <a:latin typeface="Cambria Math" panose="02040503050406030204" pitchFamily="18" charset="0"/>
                                </a:rPr>
                                <m:t>184</m:t>
                              </m:r>
                            </m:num>
                            <m:den>
                              <m:r>
                                <a:rPr lang="tr-TR" b="0" i="1" smtClean="0">
                                  <a:latin typeface="Cambria Math" panose="02040503050406030204" pitchFamily="18" charset="0"/>
                                </a:rPr>
                                <m:t>2</m:t>
                              </m:r>
                            </m:den>
                          </m:f>
                          <m:r>
                            <a:rPr lang="tr-TR" b="0" i="1" smtClean="0">
                              <a:latin typeface="Cambria Math" panose="02040503050406030204" pitchFamily="18" charset="0"/>
                            </a:rPr>
                            <m:t>=15,33</m:t>
                          </m:r>
                        </m:e>
                      </m:box>
                    </m:oMath>
                  </m:oMathPara>
                </a14:m>
                <a:endParaRPr lang="tr-TR" dirty="0"/>
              </a:p>
              <a:p>
                <a:pPr marL="0" indent="0">
                  <a:buNone/>
                </a:pPr>
                <a:endParaRPr lang="tr-TR" dirty="0"/>
              </a:p>
            </p:txBody>
          </p:sp>
        </mc:Choice>
        <mc:Fallback xmlns="">
          <p:sp>
            <p:nvSpPr>
              <p:cNvPr id="5" name="Content Placeholder 4">
                <a:extLst>
                  <a:ext uri="{FF2B5EF4-FFF2-40B4-BE49-F238E27FC236}">
                    <a16:creationId xmlns:a16="http://schemas.microsoft.com/office/drawing/2014/main" id="{4D876001-C0DD-E844-8A52-87C20F47BBF1}"/>
                  </a:ext>
                </a:extLst>
              </p:cNvPr>
              <p:cNvSpPr>
                <a:spLocks noGrp="1" noRot="1" noChangeAspect="1" noMove="1" noResize="1" noEditPoints="1" noAdjustHandles="1" noChangeArrowheads="1" noChangeShapeType="1" noTextEdit="1"/>
              </p:cNvSpPr>
              <p:nvPr>
                <p:ph sz="half" idx="2"/>
              </p:nvPr>
            </p:nvSpPr>
            <p:spPr>
              <a:xfrm>
                <a:off x="7441659" y="1825625"/>
                <a:ext cx="4330429" cy="4351338"/>
              </a:xfrm>
              <a:blipFill>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70114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485B-4736-8D48-8E66-E207DB506617}"/>
              </a:ext>
            </a:extLst>
          </p:cNvPr>
          <p:cNvSpPr>
            <a:spLocks noGrp="1"/>
          </p:cNvSpPr>
          <p:nvPr>
            <p:ph type="title"/>
          </p:nvPr>
        </p:nvSpPr>
        <p:spPr/>
        <p:txBody>
          <a:bodyPr>
            <a:normAutofit fontScale="90000"/>
          </a:bodyPr>
          <a:lstStyle/>
          <a:p>
            <a:r>
              <a:rPr lang="tr-TR" dirty="0"/>
              <a:t>Örnek 3. Aşağıdaki bir sosyal hizmet ajansına katılan 8 kişinin yaşıdır. Ortalama yaşı hesaplayın.</a:t>
            </a:r>
          </a:p>
        </p:txBody>
      </p:sp>
      <p:sp>
        <p:nvSpPr>
          <p:cNvPr id="3" name="Content Placeholder 2">
            <a:extLst>
              <a:ext uri="{FF2B5EF4-FFF2-40B4-BE49-F238E27FC236}">
                <a16:creationId xmlns:a16="http://schemas.microsoft.com/office/drawing/2014/main" id="{7F7305CD-CCDD-C248-B21F-5C3E8E7A6B6E}"/>
              </a:ext>
            </a:extLst>
          </p:cNvPr>
          <p:cNvSpPr>
            <a:spLocks noGrp="1"/>
          </p:cNvSpPr>
          <p:nvPr>
            <p:ph sz="half" idx="1"/>
          </p:nvPr>
        </p:nvSpPr>
        <p:spPr>
          <a:xfrm>
            <a:off x="1839883" y="1825625"/>
            <a:ext cx="4187537" cy="4351338"/>
          </a:xfrm>
        </p:spPr>
        <p:txBody>
          <a:bodyPr/>
          <a:lstStyle/>
          <a:p>
            <a:pPr marL="0" indent="0">
              <a:buNone/>
            </a:pPr>
            <a:r>
              <a:rPr lang="tr-TR" dirty="0"/>
              <a:t>20</a:t>
            </a:r>
          </a:p>
          <a:p>
            <a:pPr marL="0" indent="0">
              <a:buNone/>
            </a:pPr>
            <a:r>
              <a:rPr lang="tr-TR" dirty="0"/>
              <a:t>50</a:t>
            </a:r>
          </a:p>
          <a:p>
            <a:pPr marL="0" indent="0">
              <a:buNone/>
            </a:pPr>
            <a:r>
              <a:rPr lang="tr-TR" dirty="0"/>
              <a:t>24</a:t>
            </a:r>
          </a:p>
          <a:p>
            <a:pPr marL="0" indent="0">
              <a:buNone/>
            </a:pPr>
            <a:r>
              <a:rPr lang="tr-TR" dirty="0"/>
              <a:t>32</a:t>
            </a:r>
          </a:p>
          <a:p>
            <a:pPr marL="0" indent="0">
              <a:buNone/>
            </a:pPr>
            <a:r>
              <a:rPr lang="tr-TR" dirty="0"/>
              <a:t>30</a:t>
            </a:r>
          </a:p>
          <a:p>
            <a:pPr marL="0" indent="0">
              <a:buNone/>
            </a:pPr>
            <a:r>
              <a:rPr lang="tr-TR" dirty="0"/>
              <a:t>45</a:t>
            </a:r>
          </a:p>
          <a:p>
            <a:pPr marL="0" indent="0">
              <a:buNone/>
            </a:pPr>
            <a:r>
              <a:rPr lang="tr-TR" dirty="0"/>
              <a:t>33</a:t>
            </a:r>
          </a:p>
          <a:p>
            <a:pPr marL="0" indent="0">
              <a:buNone/>
            </a:pPr>
            <a:r>
              <a:rPr lang="tr-TR" dirty="0"/>
              <a:t>36</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53E9A58-2770-C34F-8F3B-9CEE526E1211}"/>
                  </a:ext>
                </a:extLst>
              </p:cNvPr>
              <p:cNvSpPr>
                <a:spLocks noGrp="1"/>
              </p:cNvSpPr>
              <p:nvPr>
                <p:ph sz="half" idx="2"/>
              </p:nvPr>
            </p:nvSpPr>
            <p:spPr>
              <a:xfrm>
                <a:off x="3618808" y="2111433"/>
                <a:ext cx="7209212" cy="4065530"/>
              </a:xfrm>
            </p:spPr>
            <p:txBody>
              <a:bodyPr/>
              <a:lstStyle/>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tr-TR" i="1">
                              <a:latin typeface="Cambria Math" panose="02040503050406030204" pitchFamily="18" charset="0"/>
                            </a:rPr>
                            <m:t>𝑌</m:t>
                          </m:r>
                        </m:e>
                      </m:nary>
                      <m:r>
                        <a:rPr lang="tr-TR" i="1">
                          <a:latin typeface="Cambria Math" panose="02040503050406030204" pitchFamily="18" charset="0"/>
                        </a:rPr>
                        <m:t>=</m:t>
                      </m:r>
                      <m:r>
                        <a:rPr lang="tr-TR" i="1">
                          <a:latin typeface="Cambria Math" panose="02040503050406030204" pitchFamily="18" charset="0"/>
                        </a:rPr>
                        <m:t>20</m:t>
                      </m:r>
                      <m:r>
                        <a:rPr lang="tr-TR" i="1">
                          <a:latin typeface="Cambria Math" panose="02040503050406030204" pitchFamily="18" charset="0"/>
                        </a:rPr>
                        <m:t>+</m:t>
                      </m:r>
                      <m:r>
                        <a:rPr lang="tr-TR" i="1">
                          <a:latin typeface="Cambria Math" panose="02040503050406030204" pitchFamily="18" charset="0"/>
                        </a:rPr>
                        <m:t>50</m:t>
                      </m:r>
                      <m:r>
                        <a:rPr lang="tr-TR" i="1">
                          <a:latin typeface="Cambria Math" panose="02040503050406030204" pitchFamily="18" charset="0"/>
                        </a:rPr>
                        <m:t>+</m:t>
                      </m:r>
                      <m:r>
                        <a:rPr lang="tr-TR" i="1">
                          <a:latin typeface="Cambria Math" panose="02040503050406030204" pitchFamily="18" charset="0"/>
                        </a:rPr>
                        <m:t>32</m:t>
                      </m:r>
                      <m:r>
                        <a:rPr lang="tr-TR" i="1">
                          <a:latin typeface="Cambria Math" panose="02040503050406030204" pitchFamily="18" charset="0"/>
                        </a:rPr>
                        <m:t>+</m:t>
                      </m:r>
                      <m:r>
                        <a:rPr lang="tr-TR" i="1">
                          <a:latin typeface="Cambria Math" panose="02040503050406030204" pitchFamily="18" charset="0"/>
                        </a:rPr>
                        <m:t>30</m:t>
                      </m:r>
                      <m:r>
                        <a:rPr lang="tr-TR" i="1">
                          <a:latin typeface="Cambria Math" panose="02040503050406030204" pitchFamily="18" charset="0"/>
                        </a:rPr>
                        <m:t>+</m:t>
                      </m:r>
                      <m:r>
                        <a:rPr lang="tr-TR" i="1">
                          <a:latin typeface="Cambria Math" panose="02040503050406030204" pitchFamily="18" charset="0"/>
                        </a:rPr>
                        <m:t>45</m:t>
                      </m:r>
                      <m:r>
                        <a:rPr lang="tr-TR" i="1">
                          <a:latin typeface="Cambria Math" panose="02040503050406030204" pitchFamily="18" charset="0"/>
                        </a:rPr>
                        <m:t>+</m:t>
                      </m:r>
                      <m:r>
                        <a:rPr lang="tr-TR" i="1">
                          <a:latin typeface="Cambria Math" panose="02040503050406030204" pitchFamily="18" charset="0"/>
                        </a:rPr>
                        <m:t>33</m:t>
                      </m:r>
                      <m:r>
                        <a:rPr lang="tr-TR" i="1">
                          <a:latin typeface="Cambria Math" panose="02040503050406030204" pitchFamily="18" charset="0"/>
                        </a:rPr>
                        <m:t>+</m:t>
                      </m:r>
                      <m:r>
                        <a:rPr lang="tr-TR" i="1">
                          <a:latin typeface="Cambria Math" panose="02040503050406030204" pitchFamily="18" charset="0"/>
                        </a:rPr>
                        <m:t>36</m:t>
                      </m:r>
                      <m:r>
                        <a:rPr lang="tr-TR" i="1">
                          <a:latin typeface="Cambria Math" panose="02040503050406030204" pitchFamily="18" charset="0"/>
                        </a:rPr>
                        <m:t>=</m:t>
                      </m:r>
                      <m:r>
                        <a:rPr lang="tr-TR" i="1">
                          <a:latin typeface="Cambria Math" panose="02040503050406030204" pitchFamily="18" charset="0"/>
                        </a:rPr>
                        <m:t>270</m:t>
                      </m:r>
                    </m:oMath>
                  </m:oMathPara>
                </a14:m>
                <a:endParaRPr lang="tr-TR" dirty="0"/>
              </a:p>
              <a:p>
                <a:pPr marL="0" indent="0">
                  <a:buNone/>
                </a:pPr>
                <a:r>
                  <a:rPr lang="tr-TR" dirty="0"/>
                  <a:t>n=8 olduğundan, </a:t>
                </a:r>
                <a14:m>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tr-TR" i="1">
                            <a:latin typeface="Cambria Math" panose="02040503050406030204" pitchFamily="18" charset="0"/>
                          </a:rPr>
                          <m:t>𝑌</m:t>
                        </m:r>
                      </m:e>
                    </m:nary>
                    <m:r>
                      <a:rPr lang="tr-TR" i="1">
                        <a:latin typeface="Cambria Math" panose="02040503050406030204" pitchFamily="18" charset="0"/>
                      </a:rPr>
                      <m:t>=</m:t>
                    </m:r>
                    <m:f>
                      <m:fPr>
                        <m:ctrlPr>
                          <a:rPr lang="en-US" i="1">
                            <a:latin typeface="Cambria Math" panose="02040503050406030204" pitchFamily="18" charset="0"/>
                          </a:rPr>
                        </m:ctrlPr>
                      </m:fPr>
                      <m:num>
                        <m:r>
                          <a:rPr lang="tr-TR" i="1">
                            <a:latin typeface="Cambria Math" panose="02040503050406030204" pitchFamily="18" charset="0"/>
                          </a:rPr>
                          <m:t>270</m:t>
                        </m:r>
                      </m:num>
                      <m:den>
                        <m:r>
                          <a:rPr lang="tr-TR" i="1">
                            <a:latin typeface="Cambria Math" panose="02040503050406030204" pitchFamily="18" charset="0"/>
                          </a:rPr>
                          <m:t>8</m:t>
                        </m:r>
                      </m:den>
                    </m:f>
                    <m:r>
                      <a:rPr lang="tr-TR" i="1">
                        <a:latin typeface="Cambria Math" panose="02040503050406030204" pitchFamily="18" charset="0"/>
                      </a:rPr>
                      <m:t>=</m:t>
                    </m:r>
                    <m:r>
                      <a:rPr lang="tr-TR" i="1">
                        <a:latin typeface="Cambria Math" panose="02040503050406030204" pitchFamily="18" charset="0"/>
                      </a:rPr>
                      <m:t>33</m:t>
                    </m:r>
                    <m:r>
                      <a:rPr lang="tr-TR" i="1">
                        <a:latin typeface="Cambria Math" panose="02040503050406030204" pitchFamily="18" charset="0"/>
                      </a:rPr>
                      <m:t>.</m:t>
                    </m:r>
                    <m:r>
                      <a:rPr lang="tr-TR" i="1">
                        <a:latin typeface="Cambria Math" panose="02040503050406030204" pitchFamily="18" charset="0"/>
                      </a:rPr>
                      <m:t>75</m:t>
                    </m:r>
                  </m:oMath>
                </a14:m>
                <a:r>
                  <a:rPr lang="tr-TR" dirty="0"/>
                  <a:t> olur.</a:t>
                </a:r>
                <a:endParaRPr lang="en-US" dirty="0"/>
              </a:p>
              <a:p>
                <a:pPr marL="0" indent="0">
                  <a:buNone/>
                </a:pPr>
                <a:endParaRPr lang="tr-TR" dirty="0"/>
              </a:p>
            </p:txBody>
          </p:sp>
        </mc:Choice>
        <mc:Fallback xmlns="">
          <p:sp>
            <p:nvSpPr>
              <p:cNvPr id="4" name="Content Placeholder 3">
                <a:extLst>
                  <a:ext uri="{FF2B5EF4-FFF2-40B4-BE49-F238E27FC236}">
                    <a16:creationId xmlns:a16="http://schemas.microsoft.com/office/drawing/2014/main" id="{253E9A58-2770-C34F-8F3B-9CEE526E1211}"/>
                  </a:ext>
                </a:extLst>
              </p:cNvPr>
              <p:cNvSpPr>
                <a:spLocks noGrp="1" noRot="1" noChangeAspect="1" noMove="1" noResize="1" noEditPoints="1" noAdjustHandles="1" noChangeArrowheads="1" noChangeShapeType="1" noTextEdit="1"/>
              </p:cNvSpPr>
              <p:nvPr>
                <p:ph sz="half" idx="2"/>
              </p:nvPr>
            </p:nvSpPr>
            <p:spPr>
              <a:xfrm>
                <a:off x="3618808" y="2111433"/>
                <a:ext cx="7209212" cy="4065530"/>
              </a:xfrm>
              <a:blipFill>
                <a:blip r:embed="rId2"/>
                <a:stretch>
                  <a:fillRect l="-13708" t="-38318"/>
                </a:stretch>
              </a:blipFill>
            </p:spPr>
            <p:txBody>
              <a:bodyPr/>
              <a:lstStyle/>
              <a:p>
                <a:r>
                  <a:rPr lang="tr-TR">
                    <a:noFill/>
                  </a:rPr>
                  <a:t> </a:t>
                </a:r>
              </a:p>
            </p:txBody>
          </p:sp>
        </mc:Fallback>
      </mc:AlternateContent>
    </p:spTree>
    <p:extLst>
      <p:ext uri="{BB962C8B-B14F-4D97-AF65-F5344CB8AC3E}">
        <p14:creationId xmlns:p14="http://schemas.microsoft.com/office/powerpoint/2010/main" val="344192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2948</Words>
  <Application>Microsoft Office PowerPoint</Application>
  <PresentationFormat>Widescreen</PresentationFormat>
  <Paragraphs>443</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Cambria Math</vt:lpstr>
      <vt:lpstr>Times New Roman</vt:lpstr>
      <vt:lpstr>Office Theme</vt:lpstr>
      <vt:lpstr>Tarla Denemelerinin Planlanması ve Değerlendirilmesi</vt:lpstr>
      <vt:lpstr>İstatistik Gösterim Şekilleri</vt:lpstr>
      <vt:lpstr>İstatistik Gösterim Şekilleri</vt:lpstr>
      <vt:lpstr>Örnek Problem</vt:lpstr>
      <vt:lpstr>Veri analizinde ilk adım</vt:lpstr>
      <vt:lpstr>Tanımlayıcı İstatistik Merkezi eğilim ve dağılım</vt:lpstr>
      <vt:lpstr>Merkezi Eğilim Ölçüleri</vt:lpstr>
      <vt:lpstr>PowerPoint Presentation</vt:lpstr>
      <vt:lpstr>Örnek 3. Aşağıdaki bir sosyal hizmet ajansına katılan 8 kişinin yaşıdır. Ortalama yaşı hesaplayın.</vt:lpstr>
      <vt:lpstr>Merkezi Eğilim Ölçüleri</vt:lpstr>
      <vt:lpstr>Merkezi Eğilim Ölçüleri</vt:lpstr>
      <vt:lpstr>Merkezi Eğilim Ölçüleri</vt:lpstr>
      <vt:lpstr>Merkezi Eğilim Ölçüleri</vt:lpstr>
      <vt:lpstr>Bilim ve İstatistik </vt:lpstr>
      <vt:lpstr>Araştırma Deneme Yöntemleri</vt:lpstr>
      <vt:lpstr>Tarla Deneme Tekniğinin Önemi ve Konusu</vt:lpstr>
      <vt:lpstr>PowerPoint Presentation</vt:lpstr>
      <vt:lpstr>Tarımsal Araştırmaların Çeşitleri </vt:lpstr>
      <vt:lpstr>Tarımsal Araştırmaların Çeşitleri </vt:lpstr>
      <vt:lpstr>Saksı Denemeleri</vt:lpstr>
      <vt:lpstr>Saksı deneme çeşitleri</vt:lpstr>
      <vt:lpstr>Saksı denemelerinde yetiştirilecek bitki çeşidi ve sayısı</vt:lpstr>
      <vt:lpstr>Değişik bitkiler için saksılara konacak yetiştirme ortamı miktarı, ekilecek tohum miktarı ve saksıda bulunması gerekli bitki sayıları.  Bitki yetiştirme ortamı ve sayısı (Özbek, 1969)</vt:lpstr>
      <vt:lpstr>Saksı  denemelerinde dikkat edilecek hususlar</vt:lpstr>
      <vt:lpstr>Işık, havalandırma gibi nedenlerden dolayı saksılar arasında farklılık olacağı düşünülüyorsa paralel saksıların yeri belirli bir düzende değiştirmelidir (Özbek, 1969).</vt:lpstr>
      <vt:lpstr>DENEMELERİN PLANLANMASI</vt:lpstr>
      <vt:lpstr>Deneme planlanırken dikkat edilecek hususlar</vt:lpstr>
      <vt:lpstr>Deneme planlanırken dikkat edilecek hususlar</vt:lpstr>
      <vt:lpstr>Deneme planlanırken dikkat edilecek hususlar</vt:lpstr>
      <vt:lpstr>Denemelerde Uyulması Gerekli Kurallar</vt:lpstr>
      <vt:lpstr>Denemelerde Uyulması Gerekli Kurallar</vt:lpstr>
      <vt:lpstr>Denemelerde Uyulması Gerekli Kurallar</vt:lpstr>
      <vt:lpstr>Denemelerde Uyulması Gerekli Kurallar</vt:lpstr>
      <vt:lpstr>Denemelerde Uyulması Gerekli Kurallar</vt:lpstr>
      <vt:lpstr>Denemelerde Uyulması Gerekli Kurallar</vt:lpstr>
      <vt:lpstr>Parsel Şekli, Büyüklüğü ve Konumu (devam)</vt:lpstr>
      <vt:lpstr>Kenar Tesiri</vt:lpstr>
      <vt:lpstr>Kenar Tesiri – 12 m2’lik parsel için</vt:lpstr>
      <vt:lpstr>Parsellerde Bitki Eksiklikleri</vt:lpstr>
      <vt:lpstr>Deneme Hatası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Tarla Denemelerinin Planlanması ve Değerlendirilmesi</dc:title>
  <dc:creator>Cengiz Sancak</dc:creator>
  <cp:lastModifiedBy>Cengiz.Sancak</cp:lastModifiedBy>
  <cp:revision>82</cp:revision>
  <dcterms:created xsi:type="dcterms:W3CDTF">2017-12-08T08:49:30Z</dcterms:created>
  <dcterms:modified xsi:type="dcterms:W3CDTF">2020-05-23T12:24:27Z</dcterms:modified>
</cp:coreProperties>
</file>