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9" r:id="rId3"/>
    <p:sldId id="258" r:id="rId4"/>
    <p:sldId id="313" r:id="rId5"/>
    <p:sldId id="314" r:id="rId6"/>
    <p:sldId id="260" r:id="rId7"/>
    <p:sldId id="261" r:id="rId8"/>
    <p:sldId id="262" r:id="rId9"/>
    <p:sldId id="263" r:id="rId10"/>
    <p:sldId id="264" r:id="rId11"/>
    <p:sldId id="265" r:id="rId12"/>
    <p:sldId id="267" r:id="rId13"/>
    <p:sldId id="269" r:id="rId14"/>
    <p:sldId id="270" r:id="rId15"/>
    <p:sldId id="315" r:id="rId16"/>
    <p:sldId id="316" r:id="rId17"/>
    <p:sldId id="31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576FBF-EDF4-4A3D-993B-AE28D452BA9D}"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tr-TR"/>
        </a:p>
      </dgm:t>
    </dgm:pt>
    <dgm:pt modelId="{830C9C80-D613-45A6-8692-785C63351625}">
      <dgm:prSet phldrT="[Metin]"/>
      <dgm:spPr/>
      <dgm:t>
        <a:bodyPr/>
        <a:lstStyle/>
        <a:p>
          <a:r>
            <a:rPr lang="tr-TR" dirty="0" smtClean="0"/>
            <a:t>MÜZİK </a:t>
          </a:r>
          <a:endParaRPr lang="tr-TR" dirty="0"/>
        </a:p>
      </dgm:t>
    </dgm:pt>
    <dgm:pt modelId="{45B803CF-B5FC-43F3-9D7A-C8964CB5AFE4}" type="parTrans" cxnId="{8FE4ED9D-A122-42E6-B7B9-330E4DEED41D}">
      <dgm:prSet/>
      <dgm:spPr/>
      <dgm:t>
        <a:bodyPr/>
        <a:lstStyle/>
        <a:p>
          <a:endParaRPr lang="tr-TR"/>
        </a:p>
      </dgm:t>
    </dgm:pt>
    <dgm:pt modelId="{0AD26853-F791-42F8-97AF-6376705DCD60}" type="sibTrans" cxnId="{8FE4ED9D-A122-42E6-B7B9-330E4DEED41D}">
      <dgm:prSet/>
      <dgm:spPr/>
      <dgm:t>
        <a:bodyPr/>
        <a:lstStyle/>
        <a:p>
          <a:endParaRPr lang="tr-TR"/>
        </a:p>
      </dgm:t>
    </dgm:pt>
    <dgm:pt modelId="{CDA128D1-84BC-4534-B48E-1AAC2C29F53C}">
      <dgm:prSet phldrT="[Metin]"/>
      <dgm:spPr/>
      <dgm:t>
        <a:bodyPr/>
        <a:lstStyle/>
        <a:p>
          <a:r>
            <a:rPr lang="tr-TR" dirty="0" smtClean="0"/>
            <a:t>BEYİN GELİŞİMİ</a:t>
          </a:r>
          <a:endParaRPr lang="tr-TR" dirty="0"/>
        </a:p>
      </dgm:t>
    </dgm:pt>
    <dgm:pt modelId="{3495053B-5B65-4FE5-9A2B-0473EE0AA78E}" type="parTrans" cxnId="{1D321837-3374-47CF-94B6-DF95DBE84B8D}">
      <dgm:prSet/>
      <dgm:spPr/>
      <dgm:t>
        <a:bodyPr/>
        <a:lstStyle/>
        <a:p>
          <a:endParaRPr lang="tr-TR"/>
        </a:p>
      </dgm:t>
    </dgm:pt>
    <dgm:pt modelId="{A0DCF82A-A1EA-4273-9F87-6B9F08B1F97C}" type="sibTrans" cxnId="{1D321837-3374-47CF-94B6-DF95DBE84B8D}">
      <dgm:prSet/>
      <dgm:spPr/>
      <dgm:t>
        <a:bodyPr/>
        <a:lstStyle/>
        <a:p>
          <a:endParaRPr lang="tr-TR"/>
        </a:p>
      </dgm:t>
    </dgm:pt>
    <dgm:pt modelId="{B048FFA1-F084-467A-B259-689E6A2D4279}" type="pres">
      <dgm:prSet presAssocID="{F4576FBF-EDF4-4A3D-993B-AE28D452BA9D}" presName="compositeShape" presStyleCnt="0">
        <dgm:presLayoutVars>
          <dgm:chMax val="2"/>
          <dgm:dir/>
          <dgm:resizeHandles val="exact"/>
        </dgm:presLayoutVars>
      </dgm:prSet>
      <dgm:spPr/>
      <dgm:t>
        <a:bodyPr/>
        <a:lstStyle/>
        <a:p>
          <a:endParaRPr lang="tr-TR"/>
        </a:p>
      </dgm:t>
    </dgm:pt>
    <dgm:pt modelId="{791364B1-7D04-4BBB-9B70-0C3330B11DFF}" type="pres">
      <dgm:prSet presAssocID="{F4576FBF-EDF4-4A3D-993B-AE28D452BA9D}" presName="ribbon" presStyleLbl="node1" presStyleIdx="0" presStyleCnt="1"/>
      <dgm:spPr/>
      <dgm:t>
        <a:bodyPr/>
        <a:lstStyle/>
        <a:p>
          <a:endParaRPr lang="tr-TR"/>
        </a:p>
      </dgm:t>
    </dgm:pt>
    <dgm:pt modelId="{F70A6E37-EC88-4161-A7A0-87ABA87F35B2}" type="pres">
      <dgm:prSet presAssocID="{F4576FBF-EDF4-4A3D-993B-AE28D452BA9D}" presName="leftArrowText" presStyleLbl="node1" presStyleIdx="0" presStyleCnt="1">
        <dgm:presLayoutVars>
          <dgm:chMax val="0"/>
          <dgm:bulletEnabled val="1"/>
        </dgm:presLayoutVars>
      </dgm:prSet>
      <dgm:spPr/>
      <dgm:t>
        <a:bodyPr/>
        <a:lstStyle/>
        <a:p>
          <a:endParaRPr lang="tr-TR"/>
        </a:p>
      </dgm:t>
    </dgm:pt>
    <dgm:pt modelId="{0C443F5F-8F65-4733-918E-765577B32F1E}" type="pres">
      <dgm:prSet presAssocID="{F4576FBF-EDF4-4A3D-993B-AE28D452BA9D}" presName="rightArrowText" presStyleLbl="node1" presStyleIdx="0" presStyleCnt="1" custLinFactNeighborX="-1467" custLinFactNeighborY="3502">
        <dgm:presLayoutVars>
          <dgm:chMax val="0"/>
          <dgm:bulletEnabled val="1"/>
        </dgm:presLayoutVars>
      </dgm:prSet>
      <dgm:spPr/>
      <dgm:t>
        <a:bodyPr/>
        <a:lstStyle/>
        <a:p>
          <a:endParaRPr lang="tr-TR"/>
        </a:p>
      </dgm:t>
    </dgm:pt>
  </dgm:ptLst>
  <dgm:cxnLst>
    <dgm:cxn modelId="{1D321837-3374-47CF-94B6-DF95DBE84B8D}" srcId="{F4576FBF-EDF4-4A3D-993B-AE28D452BA9D}" destId="{CDA128D1-84BC-4534-B48E-1AAC2C29F53C}" srcOrd="1" destOrd="0" parTransId="{3495053B-5B65-4FE5-9A2B-0473EE0AA78E}" sibTransId="{A0DCF82A-A1EA-4273-9F87-6B9F08B1F97C}"/>
    <dgm:cxn modelId="{375CD509-D36E-4C15-AFAB-124BC51DCDED}" type="presOf" srcId="{830C9C80-D613-45A6-8692-785C63351625}" destId="{F70A6E37-EC88-4161-A7A0-87ABA87F35B2}" srcOrd="0" destOrd="0" presId="urn:microsoft.com/office/officeart/2005/8/layout/arrow6"/>
    <dgm:cxn modelId="{7E471E36-717D-4F54-8D1D-58BA9FA362DA}" type="presOf" srcId="{F4576FBF-EDF4-4A3D-993B-AE28D452BA9D}" destId="{B048FFA1-F084-467A-B259-689E6A2D4279}" srcOrd="0" destOrd="0" presId="urn:microsoft.com/office/officeart/2005/8/layout/arrow6"/>
    <dgm:cxn modelId="{95ADBD42-DC0C-4E04-9B62-D1A17C540839}" type="presOf" srcId="{CDA128D1-84BC-4534-B48E-1AAC2C29F53C}" destId="{0C443F5F-8F65-4733-918E-765577B32F1E}" srcOrd="0" destOrd="0" presId="urn:microsoft.com/office/officeart/2005/8/layout/arrow6"/>
    <dgm:cxn modelId="{8FE4ED9D-A122-42E6-B7B9-330E4DEED41D}" srcId="{F4576FBF-EDF4-4A3D-993B-AE28D452BA9D}" destId="{830C9C80-D613-45A6-8692-785C63351625}" srcOrd="0" destOrd="0" parTransId="{45B803CF-B5FC-43F3-9D7A-C8964CB5AFE4}" sibTransId="{0AD26853-F791-42F8-97AF-6376705DCD60}"/>
    <dgm:cxn modelId="{DF418623-FCA3-4B4F-9BE4-4DD7F8090287}" type="presParOf" srcId="{B048FFA1-F084-467A-B259-689E6A2D4279}" destId="{791364B1-7D04-4BBB-9B70-0C3330B11DFF}" srcOrd="0" destOrd="0" presId="urn:microsoft.com/office/officeart/2005/8/layout/arrow6"/>
    <dgm:cxn modelId="{D819FC38-4BC2-4B4F-86A5-F6A7FCD0A7DF}" type="presParOf" srcId="{B048FFA1-F084-467A-B259-689E6A2D4279}" destId="{F70A6E37-EC88-4161-A7A0-87ABA87F35B2}" srcOrd="1" destOrd="0" presId="urn:microsoft.com/office/officeart/2005/8/layout/arrow6"/>
    <dgm:cxn modelId="{F20DE745-F86F-4161-9567-E78928AB618A}" type="presParOf" srcId="{B048FFA1-F084-467A-B259-689E6A2D4279}" destId="{0C443F5F-8F65-4733-918E-765577B32F1E}"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576FBF-EDF4-4A3D-993B-AE28D452BA9D}"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tr-TR"/>
        </a:p>
      </dgm:t>
    </dgm:pt>
    <dgm:pt modelId="{830C9C80-D613-45A6-8692-785C63351625}">
      <dgm:prSet phldrT="[Metin]"/>
      <dgm:spPr/>
      <dgm:t>
        <a:bodyPr/>
        <a:lstStyle/>
        <a:p>
          <a:r>
            <a:rPr lang="tr-TR" dirty="0" smtClean="0"/>
            <a:t>MÜZİK </a:t>
          </a:r>
          <a:endParaRPr lang="tr-TR" dirty="0"/>
        </a:p>
      </dgm:t>
    </dgm:pt>
    <dgm:pt modelId="{45B803CF-B5FC-43F3-9D7A-C8964CB5AFE4}" type="parTrans" cxnId="{8FE4ED9D-A122-42E6-B7B9-330E4DEED41D}">
      <dgm:prSet/>
      <dgm:spPr/>
      <dgm:t>
        <a:bodyPr/>
        <a:lstStyle/>
        <a:p>
          <a:endParaRPr lang="tr-TR"/>
        </a:p>
      </dgm:t>
    </dgm:pt>
    <dgm:pt modelId="{0AD26853-F791-42F8-97AF-6376705DCD60}" type="sibTrans" cxnId="{8FE4ED9D-A122-42E6-B7B9-330E4DEED41D}">
      <dgm:prSet/>
      <dgm:spPr/>
      <dgm:t>
        <a:bodyPr/>
        <a:lstStyle/>
        <a:p>
          <a:endParaRPr lang="tr-TR"/>
        </a:p>
      </dgm:t>
    </dgm:pt>
    <dgm:pt modelId="{CDA128D1-84BC-4534-B48E-1AAC2C29F53C}">
      <dgm:prSet phldrT="[Metin]"/>
      <dgm:spPr/>
      <dgm:t>
        <a:bodyPr/>
        <a:lstStyle/>
        <a:p>
          <a:r>
            <a:rPr lang="tr-TR" dirty="0" smtClean="0"/>
            <a:t>DUYGU</a:t>
          </a:r>
          <a:endParaRPr lang="tr-TR" dirty="0"/>
        </a:p>
      </dgm:t>
    </dgm:pt>
    <dgm:pt modelId="{3495053B-5B65-4FE5-9A2B-0473EE0AA78E}" type="parTrans" cxnId="{1D321837-3374-47CF-94B6-DF95DBE84B8D}">
      <dgm:prSet/>
      <dgm:spPr/>
      <dgm:t>
        <a:bodyPr/>
        <a:lstStyle/>
        <a:p>
          <a:endParaRPr lang="tr-TR"/>
        </a:p>
      </dgm:t>
    </dgm:pt>
    <dgm:pt modelId="{A0DCF82A-A1EA-4273-9F87-6B9F08B1F97C}" type="sibTrans" cxnId="{1D321837-3374-47CF-94B6-DF95DBE84B8D}">
      <dgm:prSet/>
      <dgm:spPr/>
      <dgm:t>
        <a:bodyPr/>
        <a:lstStyle/>
        <a:p>
          <a:endParaRPr lang="tr-TR"/>
        </a:p>
      </dgm:t>
    </dgm:pt>
    <dgm:pt modelId="{B048FFA1-F084-467A-B259-689E6A2D4279}" type="pres">
      <dgm:prSet presAssocID="{F4576FBF-EDF4-4A3D-993B-AE28D452BA9D}" presName="compositeShape" presStyleCnt="0">
        <dgm:presLayoutVars>
          <dgm:chMax val="2"/>
          <dgm:dir/>
          <dgm:resizeHandles val="exact"/>
        </dgm:presLayoutVars>
      </dgm:prSet>
      <dgm:spPr/>
      <dgm:t>
        <a:bodyPr/>
        <a:lstStyle/>
        <a:p>
          <a:endParaRPr lang="tr-TR"/>
        </a:p>
      </dgm:t>
    </dgm:pt>
    <dgm:pt modelId="{791364B1-7D04-4BBB-9B70-0C3330B11DFF}" type="pres">
      <dgm:prSet presAssocID="{F4576FBF-EDF4-4A3D-993B-AE28D452BA9D}" presName="ribbon" presStyleLbl="node1" presStyleIdx="0" presStyleCnt="1"/>
      <dgm:spPr/>
    </dgm:pt>
    <dgm:pt modelId="{F70A6E37-EC88-4161-A7A0-87ABA87F35B2}" type="pres">
      <dgm:prSet presAssocID="{F4576FBF-EDF4-4A3D-993B-AE28D452BA9D}" presName="leftArrowText" presStyleLbl="node1" presStyleIdx="0" presStyleCnt="1">
        <dgm:presLayoutVars>
          <dgm:chMax val="0"/>
          <dgm:bulletEnabled val="1"/>
        </dgm:presLayoutVars>
      </dgm:prSet>
      <dgm:spPr/>
      <dgm:t>
        <a:bodyPr/>
        <a:lstStyle/>
        <a:p>
          <a:endParaRPr lang="tr-TR"/>
        </a:p>
      </dgm:t>
    </dgm:pt>
    <dgm:pt modelId="{0C443F5F-8F65-4733-918E-765577B32F1E}" type="pres">
      <dgm:prSet presAssocID="{F4576FBF-EDF4-4A3D-993B-AE28D452BA9D}" presName="rightArrowText" presStyleLbl="node1" presStyleIdx="0" presStyleCnt="1" custLinFactNeighborX="-1467" custLinFactNeighborY="3502">
        <dgm:presLayoutVars>
          <dgm:chMax val="0"/>
          <dgm:bulletEnabled val="1"/>
        </dgm:presLayoutVars>
      </dgm:prSet>
      <dgm:spPr/>
      <dgm:t>
        <a:bodyPr/>
        <a:lstStyle/>
        <a:p>
          <a:endParaRPr lang="tr-TR"/>
        </a:p>
      </dgm:t>
    </dgm:pt>
  </dgm:ptLst>
  <dgm:cxnLst>
    <dgm:cxn modelId="{1D321837-3374-47CF-94B6-DF95DBE84B8D}" srcId="{F4576FBF-EDF4-4A3D-993B-AE28D452BA9D}" destId="{CDA128D1-84BC-4534-B48E-1AAC2C29F53C}" srcOrd="1" destOrd="0" parTransId="{3495053B-5B65-4FE5-9A2B-0473EE0AA78E}" sibTransId="{A0DCF82A-A1EA-4273-9F87-6B9F08B1F97C}"/>
    <dgm:cxn modelId="{375CD509-D36E-4C15-AFAB-124BC51DCDED}" type="presOf" srcId="{830C9C80-D613-45A6-8692-785C63351625}" destId="{F70A6E37-EC88-4161-A7A0-87ABA87F35B2}" srcOrd="0" destOrd="0" presId="urn:microsoft.com/office/officeart/2005/8/layout/arrow6"/>
    <dgm:cxn modelId="{7E471E36-717D-4F54-8D1D-58BA9FA362DA}" type="presOf" srcId="{F4576FBF-EDF4-4A3D-993B-AE28D452BA9D}" destId="{B048FFA1-F084-467A-B259-689E6A2D4279}" srcOrd="0" destOrd="0" presId="urn:microsoft.com/office/officeart/2005/8/layout/arrow6"/>
    <dgm:cxn modelId="{95ADBD42-DC0C-4E04-9B62-D1A17C540839}" type="presOf" srcId="{CDA128D1-84BC-4534-B48E-1AAC2C29F53C}" destId="{0C443F5F-8F65-4733-918E-765577B32F1E}" srcOrd="0" destOrd="0" presId="urn:microsoft.com/office/officeart/2005/8/layout/arrow6"/>
    <dgm:cxn modelId="{8FE4ED9D-A122-42E6-B7B9-330E4DEED41D}" srcId="{F4576FBF-EDF4-4A3D-993B-AE28D452BA9D}" destId="{830C9C80-D613-45A6-8692-785C63351625}" srcOrd="0" destOrd="0" parTransId="{45B803CF-B5FC-43F3-9D7A-C8964CB5AFE4}" sibTransId="{0AD26853-F791-42F8-97AF-6376705DCD60}"/>
    <dgm:cxn modelId="{DF418623-FCA3-4B4F-9BE4-4DD7F8090287}" type="presParOf" srcId="{B048FFA1-F084-467A-B259-689E6A2D4279}" destId="{791364B1-7D04-4BBB-9B70-0C3330B11DFF}" srcOrd="0" destOrd="0" presId="urn:microsoft.com/office/officeart/2005/8/layout/arrow6"/>
    <dgm:cxn modelId="{D819FC38-4BC2-4B4F-86A5-F6A7FCD0A7DF}" type="presParOf" srcId="{B048FFA1-F084-467A-B259-689E6A2D4279}" destId="{F70A6E37-EC88-4161-A7A0-87ABA87F35B2}" srcOrd="1" destOrd="0" presId="urn:microsoft.com/office/officeart/2005/8/layout/arrow6"/>
    <dgm:cxn modelId="{F20DE745-F86F-4161-9567-E78928AB618A}" type="presParOf" srcId="{B048FFA1-F084-467A-B259-689E6A2D4279}" destId="{0C443F5F-8F65-4733-918E-765577B32F1E}"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576FBF-EDF4-4A3D-993B-AE28D452BA9D}"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tr-TR"/>
        </a:p>
      </dgm:t>
    </dgm:pt>
    <dgm:pt modelId="{830C9C80-D613-45A6-8692-785C63351625}">
      <dgm:prSet phldrT="[Metin]"/>
      <dgm:spPr/>
      <dgm:t>
        <a:bodyPr/>
        <a:lstStyle/>
        <a:p>
          <a:r>
            <a:rPr lang="tr-TR" dirty="0" smtClean="0"/>
            <a:t>MÜZİK </a:t>
          </a:r>
          <a:endParaRPr lang="tr-TR" dirty="0"/>
        </a:p>
      </dgm:t>
    </dgm:pt>
    <dgm:pt modelId="{45B803CF-B5FC-43F3-9D7A-C8964CB5AFE4}" type="parTrans" cxnId="{8FE4ED9D-A122-42E6-B7B9-330E4DEED41D}">
      <dgm:prSet/>
      <dgm:spPr/>
      <dgm:t>
        <a:bodyPr/>
        <a:lstStyle/>
        <a:p>
          <a:endParaRPr lang="tr-TR"/>
        </a:p>
      </dgm:t>
    </dgm:pt>
    <dgm:pt modelId="{0AD26853-F791-42F8-97AF-6376705DCD60}" type="sibTrans" cxnId="{8FE4ED9D-A122-42E6-B7B9-330E4DEED41D}">
      <dgm:prSet/>
      <dgm:spPr/>
      <dgm:t>
        <a:bodyPr/>
        <a:lstStyle/>
        <a:p>
          <a:endParaRPr lang="tr-TR"/>
        </a:p>
      </dgm:t>
    </dgm:pt>
    <dgm:pt modelId="{CDA128D1-84BC-4534-B48E-1AAC2C29F53C}">
      <dgm:prSet phldrT="[Metin]"/>
      <dgm:spPr/>
      <dgm:t>
        <a:bodyPr/>
        <a:lstStyle/>
        <a:p>
          <a:r>
            <a:rPr lang="tr-TR" dirty="0" smtClean="0"/>
            <a:t>DİL GELİŞİMİ</a:t>
          </a:r>
          <a:endParaRPr lang="tr-TR" dirty="0"/>
        </a:p>
      </dgm:t>
    </dgm:pt>
    <dgm:pt modelId="{3495053B-5B65-4FE5-9A2B-0473EE0AA78E}" type="parTrans" cxnId="{1D321837-3374-47CF-94B6-DF95DBE84B8D}">
      <dgm:prSet/>
      <dgm:spPr/>
      <dgm:t>
        <a:bodyPr/>
        <a:lstStyle/>
        <a:p>
          <a:endParaRPr lang="tr-TR"/>
        </a:p>
      </dgm:t>
    </dgm:pt>
    <dgm:pt modelId="{A0DCF82A-A1EA-4273-9F87-6B9F08B1F97C}" type="sibTrans" cxnId="{1D321837-3374-47CF-94B6-DF95DBE84B8D}">
      <dgm:prSet/>
      <dgm:spPr/>
      <dgm:t>
        <a:bodyPr/>
        <a:lstStyle/>
        <a:p>
          <a:endParaRPr lang="tr-TR"/>
        </a:p>
      </dgm:t>
    </dgm:pt>
    <dgm:pt modelId="{B048FFA1-F084-467A-B259-689E6A2D4279}" type="pres">
      <dgm:prSet presAssocID="{F4576FBF-EDF4-4A3D-993B-AE28D452BA9D}" presName="compositeShape" presStyleCnt="0">
        <dgm:presLayoutVars>
          <dgm:chMax val="2"/>
          <dgm:dir/>
          <dgm:resizeHandles val="exact"/>
        </dgm:presLayoutVars>
      </dgm:prSet>
      <dgm:spPr/>
      <dgm:t>
        <a:bodyPr/>
        <a:lstStyle/>
        <a:p>
          <a:endParaRPr lang="tr-TR"/>
        </a:p>
      </dgm:t>
    </dgm:pt>
    <dgm:pt modelId="{791364B1-7D04-4BBB-9B70-0C3330B11DFF}" type="pres">
      <dgm:prSet presAssocID="{F4576FBF-EDF4-4A3D-993B-AE28D452BA9D}" presName="ribbon" presStyleLbl="node1" presStyleIdx="0" presStyleCnt="1" custLinFactNeighborX="-821" custLinFactNeighborY="1538"/>
      <dgm:spPr/>
      <dgm:t>
        <a:bodyPr/>
        <a:lstStyle/>
        <a:p>
          <a:endParaRPr lang="tr-TR"/>
        </a:p>
      </dgm:t>
    </dgm:pt>
    <dgm:pt modelId="{F70A6E37-EC88-4161-A7A0-87ABA87F35B2}" type="pres">
      <dgm:prSet presAssocID="{F4576FBF-EDF4-4A3D-993B-AE28D452BA9D}" presName="leftArrowText" presStyleLbl="node1" presStyleIdx="0" presStyleCnt="1">
        <dgm:presLayoutVars>
          <dgm:chMax val="0"/>
          <dgm:bulletEnabled val="1"/>
        </dgm:presLayoutVars>
      </dgm:prSet>
      <dgm:spPr/>
      <dgm:t>
        <a:bodyPr/>
        <a:lstStyle/>
        <a:p>
          <a:endParaRPr lang="tr-TR"/>
        </a:p>
      </dgm:t>
    </dgm:pt>
    <dgm:pt modelId="{0C443F5F-8F65-4733-918E-765577B32F1E}" type="pres">
      <dgm:prSet presAssocID="{F4576FBF-EDF4-4A3D-993B-AE28D452BA9D}" presName="rightArrowText" presStyleLbl="node1" presStyleIdx="0" presStyleCnt="1" custLinFactNeighborX="-1467" custLinFactNeighborY="3502">
        <dgm:presLayoutVars>
          <dgm:chMax val="0"/>
          <dgm:bulletEnabled val="1"/>
        </dgm:presLayoutVars>
      </dgm:prSet>
      <dgm:spPr/>
      <dgm:t>
        <a:bodyPr/>
        <a:lstStyle/>
        <a:p>
          <a:endParaRPr lang="tr-TR"/>
        </a:p>
      </dgm:t>
    </dgm:pt>
  </dgm:ptLst>
  <dgm:cxnLst>
    <dgm:cxn modelId="{1D321837-3374-47CF-94B6-DF95DBE84B8D}" srcId="{F4576FBF-EDF4-4A3D-993B-AE28D452BA9D}" destId="{CDA128D1-84BC-4534-B48E-1AAC2C29F53C}" srcOrd="1" destOrd="0" parTransId="{3495053B-5B65-4FE5-9A2B-0473EE0AA78E}" sibTransId="{A0DCF82A-A1EA-4273-9F87-6B9F08B1F97C}"/>
    <dgm:cxn modelId="{375CD509-D36E-4C15-AFAB-124BC51DCDED}" type="presOf" srcId="{830C9C80-D613-45A6-8692-785C63351625}" destId="{F70A6E37-EC88-4161-A7A0-87ABA87F35B2}" srcOrd="0" destOrd="0" presId="urn:microsoft.com/office/officeart/2005/8/layout/arrow6"/>
    <dgm:cxn modelId="{7E471E36-717D-4F54-8D1D-58BA9FA362DA}" type="presOf" srcId="{F4576FBF-EDF4-4A3D-993B-AE28D452BA9D}" destId="{B048FFA1-F084-467A-B259-689E6A2D4279}" srcOrd="0" destOrd="0" presId="urn:microsoft.com/office/officeart/2005/8/layout/arrow6"/>
    <dgm:cxn modelId="{95ADBD42-DC0C-4E04-9B62-D1A17C540839}" type="presOf" srcId="{CDA128D1-84BC-4534-B48E-1AAC2C29F53C}" destId="{0C443F5F-8F65-4733-918E-765577B32F1E}" srcOrd="0" destOrd="0" presId="urn:microsoft.com/office/officeart/2005/8/layout/arrow6"/>
    <dgm:cxn modelId="{8FE4ED9D-A122-42E6-B7B9-330E4DEED41D}" srcId="{F4576FBF-EDF4-4A3D-993B-AE28D452BA9D}" destId="{830C9C80-D613-45A6-8692-785C63351625}" srcOrd="0" destOrd="0" parTransId="{45B803CF-B5FC-43F3-9D7A-C8964CB5AFE4}" sibTransId="{0AD26853-F791-42F8-97AF-6376705DCD60}"/>
    <dgm:cxn modelId="{DF418623-FCA3-4B4F-9BE4-4DD7F8090287}" type="presParOf" srcId="{B048FFA1-F084-467A-B259-689E6A2D4279}" destId="{791364B1-7D04-4BBB-9B70-0C3330B11DFF}" srcOrd="0" destOrd="0" presId="urn:microsoft.com/office/officeart/2005/8/layout/arrow6"/>
    <dgm:cxn modelId="{D819FC38-4BC2-4B4F-86A5-F6A7FCD0A7DF}" type="presParOf" srcId="{B048FFA1-F084-467A-B259-689E6A2D4279}" destId="{F70A6E37-EC88-4161-A7A0-87ABA87F35B2}" srcOrd="1" destOrd="0" presId="urn:microsoft.com/office/officeart/2005/8/layout/arrow6"/>
    <dgm:cxn modelId="{F20DE745-F86F-4161-9567-E78928AB618A}" type="presParOf" srcId="{B048FFA1-F084-467A-B259-689E6A2D4279}" destId="{0C443F5F-8F65-4733-918E-765577B32F1E}"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576FBF-EDF4-4A3D-993B-AE28D452BA9D}"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tr-TR"/>
        </a:p>
      </dgm:t>
    </dgm:pt>
    <dgm:pt modelId="{830C9C80-D613-45A6-8692-785C63351625}">
      <dgm:prSet phldrT="[Metin]"/>
      <dgm:spPr/>
      <dgm:t>
        <a:bodyPr/>
        <a:lstStyle/>
        <a:p>
          <a:r>
            <a:rPr lang="tr-TR" dirty="0" smtClean="0"/>
            <a:t>MÜZİK </a:t>
          </a:r>
          <a:endParaRPr lang="tr-TR" dirty="0"/>
        </a:p>
      </dgm:t>
    </dgm:pt>
    <dgm:pt modelId="{45B803CF-B5FC-43F3-9D7A-C8964CB5AFE4}" type="parTrans" cxnId="{8FE4ED9D-A122-42E6-B7B9-330E4DEED41D}">
      <dgm:prSet/>
      <dgm:spPr/>
      <dgm:t>
        <a:bodyPr/>
        <a:lstStyle/>
        <a:p>
          <a:endParaRPr lang="tr-TR"/>
        </a:p>
      </dgm:t>
    </dgm:pt>
    <dgm:pt modelId="{0AD26853-F791-42F8-97AF-6376705DCD60}" type="sibTrans" cxnId="{8FE4ED9D-A122-42E6-B7B9-330E4DEED41D}">
      <dgm:prSet/>
      <dgm:spPr/>
      <dgm:t>
        <a:bodyPr/>
        <a:lstStyle/>
        <a:p>
          <a:endParaRPr lang="tr-TR"/>
        </a:p>
      </dgm:t>
    </dgm:pt>
    <dgm:pt modelId="{CDA128D1-84BC-4534-B48E-1AAC2C29F53C}">
      <dgm:prSet phldrT="[Metin]"/>
      <dgm:spPr/>
      <dgm:t>
        <a:bodyPr/>
        <a:lstStyle/>
        <a:p>
          <a:r>
            <a:rPr lang="tr-TR" dirty="0" smtClean="0"/>
            <a:t>MOTOR GELİŞİMİ</a:t>
          </a:r>
          <a:endParaRPr lang="tr-TR" dirty="0"/>
        </a:p>
      </dgm:t>
    </dgm:pt>
    <dgm:pt modelId="{3495053B-5B65-4FE5-9A2B-0473EE0AA78E}" type="parTrans" cxnId="{1D321837-3374-47CF-94B6-DF95DBE84B8D}">
      <dgm:prSet/>
      <dgm:spPr/>
      <dgm:t>
        <a:bodyPr/>
        <a:lstStyle/>
        <a:p>
          <a:endParaRPr lang="tr-TR"/>
        </a:p>
      </dgm:t>
    </dgm:pt>
    <dgm:pt modelId="{A0DCF82A-A1EA-4273-9F87-6B9F08B1F97C}" type="sibTrans" cxnId="{1D321837-3374-47CF-94B6-DF95DBE84B8D}">
      <dgm:prSet/>
      <dgm:spPr/>
      <dgm:t>
        <a:bodyPr/>
        <a:lstStyle/>
        <a:p>
          <a:endParaRPr lang="tr-TR"/>
        </a:p>
      </dgm:t>
    </dgm:pt>
    <dgm:pt modelId="{B048FFA1-F084-467A-B259-689E6A2D4279}" type="pres">
      <dgm:prSet presAssocID="{F4576FBF-EDF4-4A3D-993B-AE28D452BA9D}" presName="compositeShape" presStyleCnt="0">
        <dgm:presLayoutVars>
          <dgm:chMax val="2"/>
          <dgm:dir/>
          <dgm:resizeHandles val="exact"/>
        </dgm:presLayoutVars>
      </dgm:prSet>
      <dgm:spPr/>
      <dgm:t>
        <a:bodyPr/>
        <a:lstStyle/>
        <a:p>
          <a:endParaRPr lang="tr-TR"/>
        </a:p>
      </dgm:t>
    </dgm:pt>
    <dgm:pt modelId="{791364B1-7D04-4BBB-9B70-0C3330B11DFF}" type="pres">
      <dgm:prSet presAssocID="{F4576FBF-EDF4-4A3D-993B-AE28D452BA9D}" presName="ribbon" presStyleLbl="node1" presStyleIdx="0" presStyleCnt="1" custLinFactNeighborX="-821" custLinFactNeighborY="1538"/>
      <dgm:spPr/>
      <dgm:t>
        <a:bodyPr/>
        <a:lstStyle/>
        <a:p>
          <a:endParaRPr lang="tr-TR"/>
        </a:p>
      </dgm:t>
    </dgm:pt>
    <dgm:pt modelId="{F70A6E37-EC88-4161-A7A0-87ABA87F35B2}" type="pres">
      <dgm:prSet presAssocID="{F4576FBF-EDF4-4A3D-993B-AE28D452BA9D}" presName="leftArrowText" presStyleLbl="node1" presStyleIdx="0" presStyleCnt="1">
        <dgm:presLayoutVars>
          <dgm:chMax val="0"/>
          <dgm:bulletEnabled val="1"/>
        </dgm:presLayoutVars>
      </dgm:prSet>
      <dgm:spPr/>
      <dgm:t>
        <a:bodyPr/>
        <a:lstStyle/>
        <a:p>
          <a:endParaRPr lang="tr-TR"/>
        </a:p>
      </dgm:t>
    </dgm:pt>
    <dgm:pt modelId="{0C443F5F-8F65-4733-918E-765577B32F1E}" type="pres">
      <dgm:prSet presAssocID="{F4576FBF-EDF4-4A3D-993B-AE28D452BA9D}" presName="rightArrowText" presStyleLbl="node1" presStyleIdx="0" presStyleCnt="1" custLinFactNeighborX="-1467" custLinFactNeighborY="3502">
        <dgm:presLayoutVars>
          <dgm:chMax val="0"/>
          <dgm:bulletEnabled val="1"/>
        </dgm:presLayoutVars>
      </dgm:prSet>
      <dgm:spPr/>
      <dgm:t>
        <a:bodyPr/>
        <a:lstStyle/>
        <a:p>
          <a:endParaRPr lang="tr-TR"/>
        </a:p>
      </dgm:t>
    </dgm:pt>
  </dgm:ptLst>
  <dgm:cxnLst>
    <dgm:cxn modelId="{1D321837-3374-47CF-94B6-DF95DBE84B8D}" srcId="{F4576FBF-EDF4-4A3D-993B-AE28D452BA9D}" destId="{CDA128D1-84BC-4534-B48E-1AAC2C29F53C}" srcOrd="1" destOrd="0" parTransId="{3495053B-5B65-4FE5-9A2B-0473EE0AA78E}" sibTransId="{A0DCF82A-A1EA-4273-9F87-6B9F08B1F97C}"/>
    <dgm:cxn modelId="{375CD509-D36E-4C15-AFAB-124BC51DCDED}" type="presOf" srcId="{830C9C80-D613-45A6-8692-785C63351625}" destId="{F70A6E37-EC88-4161-A7A0-87ABA87F35B2}" srcOrd="0" destOrd="0" presId="urn:microsoft.com/office/officeart/2005/8/layout/arrow6"/>
    <dgm:cxn modelId="{7E471E36-717D-4F54-8D1D-58BA9FA362DA}" type="presOf" srcId="{F4576FBF-EDF4-4A3D-993B-AE28D452BA9D}" destId="{B048FFA1-F084-467A-B259-689E6A2D4279}" srcOrd="0" destOrd="0" presId="urn:microsoft.com/office/officeart/2005/8/layout/arrow6"/>
    <dgm:cxn modelId="{95ADBD42-DC0C-4E04-9B62-D1A17C540839}" type="presOf" srcId="{CDA128D1-84BC-4534-B48E-1AAC2C29F53C}" destId="{0C443F5F-8F65-4733-918E-765577B32F1E}" srcOrd="0" destOrd="0" presId="urn:microsoft.com/office/officeart/2005/8/layout/arrow6"/>
    <dgm:cxn modelId="{8FE4ED9D-A122-42E6-B7B9-330E4DEED41D}" srcId="{F4576FBF-EDF4-4A3D-993B-AE28D452BA9D}" destId="{830C9C80-D613-45A6-8692-785C63351625}" srcOrd="0" destOrd="0" parTransId="{45B803CF-B5FC-43F3-9D7A-C8964CB5AFE4}" sibTransId="{0AD26853-F791-42F8-97AF-6376705DCD60}"/>
    <dgm:cxn modelId="{DF418623-FCA3-4B4F-9BE4-4DD7F8090287}" type="presParOf" srcId="{B048FFA1-F084-467A-B259-689E6A2D4279}" destId="{791364B1-7D04-4BBB-9B70-0C3330B11DFF}" srcOrd="0" destOrd="0" presId="urn:microsoft.com/office/officeart/2005/8/layout/arrow6"/>
    <dgm:cxn modelId="{D819FC38-4BC2-4B4F-86A5-F6A7FCD0A7DF}" type="presParOf" srcId="{B048FFA1-F084-467A-B259-689E6A2D4279}" destId="{F70A6E37-EC88-4161-A7A0-87ABA87F35B2}" srcOrd="1" destOrd="0" presId="urn:microsoft.com/office/officeart/2005/8/layout/arrow6"/>
    <dgm:cxn modelId="{F20DE745-F86F-4161-9567-E78928AB618A}" type="presParOf" srcId="{B048FFA1-F084-467A-B259-689E6A2D4279}" destId="{0C443F5F-8F65-4733-918E-765577B32F1E}"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364B1-7D04-4BBB-9B70-0C3330B11DFF}">
      <dsp:nvSpPr>
        <dsp:cNvPr id="0" name=""/>
        <dsp:cNvSpPr/>
      </dsp:nvSpPr>
      <dsp:spPr>
        <a:xfrm>
          <a:off x="705195" y="0"/>
          <a:ext cx="4052455" cy="1620982"/>
        </a:xfrm>
        <a:prstGeom prst="leftRightRibb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0A6E37-EC88-4161-A7A0-87ABA87F35B2}">
      <dsp:nvSpPr>
        <dsp:cNvPr id="0" name=""/>
        <dsp:cNvSpPr/>
      </dsp:nvSpPr>
      <dsp:spPr>
        <a:xfrm>
          <a:off x="1191490" y="283671"/>
          <a:ext cx="1337310" cy="79428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tr-TR" sz="2200" kern="1200" dirty="0" smtClean="0"/>
            <a:t>MÜZİK </a:t>
          </a:r>
          <a:endParaRPr lang="tr-TR" sz="2200" kern="1200" dirty="0"/>
        </a:p>
      </dsp:txBody>
      <dsp:txXfrm>
        <a:off x="1191490" y="283671"/>
        <a:ext cx="1337310" cy="794281"/>
      </dsp:txXfrm>
    </dsp:sp>
    <dsp:sp modelId="{0C443F5F-8F65-4733-918E-765577B32F1E}">
      <dsp:nvSpPr>
        <dsp:cNvPr id="0" name=""/>
        <dsp:cNvSpPr/>
      </dsp:nvSpPr>
      <dsp:spPr>
        <a:xfrm>
          <a:off x="2708237" y="570844"/>
          <a:ext cx="1580457" cy="79428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tr-TR" sz="2200" kern="1200" dirty="0" smtClean="0"/>
            <a:t>BEYİN GELİŞİMİ</a:t>
          </a:r>
          <a:endParaRPr lang="tr-TR" sz="2200" kern="1200" dirty="0"/>
        </a:p>
      </dsp:txBody>
      <dsp:txXfrm>
        <a:off x="2708237" y="570844"/>
        <a:ext cx="1580457" cy="7942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364B1-7D04-4BBB-9B70-0C3330B11DFF}">
      <dsp:nvSpPr>
        <dsp:cNvPr id="0" name=""/>
        <dsp:cNvSpPr/>
      </dsp:nvSpPr>
      <dsp:spPr>
        <a:xfrm>
          <a:off x="424640" y="0"/>
          <a:ext cx="4613565" cy="1845426"/>
        </a:xfrm>
        <a:prstGeom prst="leftRightRibb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0A6E37-EC88-4161-A7A0-87ABA87F35B2}">
      <dsp:nvSpPr>
        <dsp:cNvPr id="0" name=""/>
        <dsp:cNvSpPr/>
      </dsp:nvSpPr>
      <dsp:spPr>
        <a:xfrm>
          <a:off x="978268" y="322949"/>
          <a:ext cx="1522476" cy="904258"/>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42240" rIns="0" bIns="152400" numCol="1" spcCol="1270" anchor="ctr" anchorCtr="0">
          <a:noAutofit/>
        </a:bodyPr>
        <a:lstStyle/>
        <a:p>
          <a:pPr lvl="0" algn="ctr" defTabSz="1778000">
            <a:lnSpc>
              <a:spcPct val="90000"/>
            </a:lnSpc>
            <a:spcBef>
              <a:spcPct val="0"/>
            </a:spcBef>
            <a:spcAft>
              <a:spcPct val="35000"/>
            </a:spcAft>
          </a:pPr>
          <a:r>
            <a:rPr lang="tr-TR" sz="4000" kern="1200" dirty="0" smtClean="0"/>
            <a:t>MÜZİK </a:t>
          </a:r>
          <a:endParaRPr lang="tr-TR" sz="4000" kern="1200" dirty="0"/>
        </a:p>
      </dsp:txBody>
      <dsp:txXfrm>
        <a:off x="978268" y="322949"/>
        <a:ext cx="1522476" cy="904258"/>
      </dsp:txXfrm>
    </dsp:sp>
    <dsp:sp modelId="{0C443F5F-8F65-4733-918E-765577B32F1E}">
      <dsp:nvSpPr>
        <dsp:cNvPr id="0" name=""/>
        <dsp:cNvSpPr/>
      </dsp:nvSpPr>
      <dsp:spPr>
        <a:xfrm>
          <a:off x="2705027" y="649884"/>
          <a:ext cx="1799290" cy="904258"/>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42240" rIns="0" bIns="152400" numCol="1" spcCol="1270" anchor="ctr" anchorCtr="0">
          <a:noAutofit/>
        </a:bodyPr>
        <a:lstStyle/>
        <a:p>
          <a:pPr lvl="0" algn="ctr" defTabSz="1778000">
            <a:lnSpc>
              <a:spcPct val="90000"/>
            </a:lnSpc>
            <a:spcBef>
              <a:spcPct val="0"/>
            </a:spcBef>
            <a:spcAft>
              <a:spcPct val="35000"/>
            </a:spcAft>
          </a:pPr>
          <a:r>
            <a:rPr lang="tr-TR" sz="4000" kern="1200" dirty="0" smtClean="0"/>
            <a:t>DUYGU</a:t>
          </a:r>
          <a:endParaRPr lang="tr-TR" sz="4000" kern="1200" dirty="0"/>
        </a:p>
      </dsp:txBody>
      <dsp:txXfrm>
        <a:off x="2705027" y="649884"/>
        <a:ext cx="1799290" cy="9042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364B1-7D04-4BBB-9B70-0C3330B11DFF}">
      <dsp:nvSpPr>
        <dsp:cNvPr id="0" name=""/>
        <dsp:cNvSpPr/>
      </dsp:nvSpPr>
      <dsp:spPr>
        <a:xfrm>
          <a:off x="671924" y="0"/>
          <a:ext cx="4052455" cy="1620982"/>
        </a:xfrm>
        <a:prstGeom prst="leftRightRibb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0A6E37-EC88-4161-A7A0-87ABA87F35B2}">
      <dsp:nvSpPr>
        <dsp:cNvPr id="0" name=""/>
        <dsp:cNvSpPr/>
      </dsp:nvSpPr>
      <dsp:spPr>
        <a:xfrm>
          <a:off x="1191490" y="283671"/>
          <a:ext cx="1337310" cy="79428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tr-TR" sz="2200" kern="1200" dirty="0" smtClean="0"/>
            <a:t>MÜZİK </a:t>
          </a:r>
          <a:endParaRPr lang="tr-TR" sz="2200" kern="1200" dirty="0"/>
        </a:p>
      </dsp:txBody>
      <dsp:txXfrm>
        <a:off x="1191490" y="283671"/>
        <a:ext cx="1337310" cy="794281"/>
      </dsp:txXfrm>
    </dsp:sp>
    <dsp:sp modelId="{0C443F5F-8F65-4733-918E-765577B32F1E}">
      <dsp:nvSpPr>
        <dsp:cNvPr id="0" name=""/>
        <dsp:cNvSpPr/>
      </dsp:nvSpPr>
      <dsp:spPr>
        <a:xfrm>
          <a:off x="2708237" y="570844"/>
          <a:ext cx="1580457" cy="79428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232" rIns="0" bIns="83820" numCol="1" spcCol="1270" anchor="ctr" anchorCtr="0">
          <a:noAutofit/>
        </a:bodyPr>
        <a:lstStyle/>
        <a:p>
          <a:pPr lvl="0" algn="ctr" defTabSz="977900">
            <a:lnSpc>
              <a:spcPct val="90000"/>
            </a:lnSpc>
            <a:spcBef>
              <a:spcPct val="0"/>
            </a:spcBef>
            <a:spcAft>
              <a:spcPct val="35000"/>
            </a:spcAft>
          </a:pPr>
          <a:r>
            <a:rPr lang="tr-TR" sz="2200" kern="1200" dirty="0" smtClean="0"/>
            <a:t>DİL GELİŞİMİ</a:t>
          </a:r>
          <a:endParaRPr lang="tr-TR" sz="2200" kern="1200" dirty="0"/>
        </a:p>
      </dsp:txBody>
      <dsp:txXfrm>
        <a:off x="2708237" y="570844"/>
        <a:ext cx="1580457" cy="7942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364B1-7D04-4BBB-9B70-0C3330B11DFF}">
      <dsp:nvSpPr>
        <dsp:cNvPr id="0" name=""/>
        <dsp:cNvSpPr/>
      </dsp:nvSpPr>
      <dsp:spPr>
        <a:xfrm>
          <a:off x="0" y="1448925"/>
          <a:ext cx="3749040" cy="1499616"/>
        </a:xfrm>
        <a:prstGeom prst="leftRightRibb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0A6E37-EC88-4161-A7A0-87ABA87F35B2}">
      <dsp:nvSpPr>
        <dsp:cNvPr id="0" name=""/>
        <dsp:cNvSpPr/>
      </dsp:nvSpPr>
      <dsp:spPr>
        <a:xfrm>
          <a:off x="449884" y="1688293"/>
          <a:ext cx="1237183" cy="73481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1120" rIns="0" bIns="76200" numCol="1" spcCol="1270" anchor="ctr" anchorCtr="0">
          <a:noAutofit/>
        </a:bodyPr>
        <a:lstStyle/>
        <a:p>
          <a:pPr lvl="0" algn="ctr" defTabSz="889000">
            <a:lnSpc>
              <a:spcPct val="90000"/>
            </a:lnSpc>
            <a:spcBef>
              <a:spcPct val="0"/>
            </a:spcBef>
            <a:spcAft>
              <a:spcPct val="35000"/>
            </a:spcAft>
          </a:pPr>
          <a:r>
            <a:rPr lang="tr-TR" sz="2000" kern="1200" dirty="0" smtClean="0"/>
            <a:t>MÜZİK </a:t>
          </a:r>
          <a:endParaRPr lang="tr-TR" sz="2000" kern="1200" dirty="0"/>
        </a:p>
      </dsp:txBody>
      <dsp:txXfrm>
        <a:off x="449884" y="1688293"/>
        <a:ext cx="1237183" cy="734811"/>
      </dsp:txXfrm>
    </dsp:sp>
    <dsp:sp modelId="{0C443F5F-8F65-4733-918E-765577B32F1E}">
      <dsp:nvSpPr>
        <dsp:cNvPr id="0" name=""/>
        <dsp:cNvSpPr/>
      </dsp:nvSpPr>
      <dsp:spPr>
        <a:xfrm>
          <a:off x="1853070" y="1953965"/>
          <a:ext cx="1462125" cy="734811"/>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1120" rIns="0" bIns="76200" numCol="1" spcCol="1270" anchor="ctr" anchorCtr="0">
          <a:noAutofit/>
        </a:bodyPr>
        <a:lstStyle/>
        <a:p>
          <a:pPr lvl="0" algn="ctr" defTabSz="889000">
            <a:lnSpc>
              <a:spcPct val="90000"/>
            </a:lnSpc>
            <a:spcBef>
              <a:spcPct val="0"/>
            </a:spcBef>
            <a:spcAft>
              <a:spcPct val="35000"/>
            </a:spcAft>
          </a:pPr>
          <a:r>
            <a:rPr lang="tr-TR" sz="2000" kern="1200" dirty="0" smtClean="0"/>
            <a:t>MOTOR GELİŞİMİ</a:t>
          </a:r>
          <a:endParaRPr lang="tr-TR" sz="2000" kern="1200" dirty="0"/>
        </a:p>
      </dsp:txBody>
      <dsp:txXfrm>
        <a:off x="1853070" y="1953965"/>
        <a:ext cx="1462125" cy="734811"/>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53010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425501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4E3C3F-10B4-44C4-BBE3-B1E6798DAA8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8194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07875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4E3C3F-10B4-44C4-BBE3-B1E6798DAA8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2888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0201970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789991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976016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141067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720792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726115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94795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062873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E948D-0C63-4E72-BF33-3EF01F17782F}"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249271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898078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136343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5CE948D-0C63-4E72-BF33-3EF01F17782F}" type="datetimeFigureOut">
              <a:rPr lang="tr-TR" smtClean="0"/>
              <a:t>27.10.2021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F4E3C3F-10B4-44C4-BBE3-B1E6798DAA8C}" type="slidenum">
              <a:rPr lang="tr-TR" smtClean="0"/>
              <a:t>‹#›</a:t>
            </a:fld>
            <a:endParaRPr lang="tr-TR"/>
          </a:p>
        </p:txBody>
      </p:sp>
    </p:spTree>
    <p:extLst>
      <p:ext uri="{BB962C8B-B14F-4D97-AF65-F5344CB8AC3E}">
        <p14:creationId xmlns:p14="http://schemas.microsoft.com/office/powerpoint/2010/main" val="77429117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8.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468880" y="1825625"/>
            <a:ext cx="4555375" cy="4351338"/>
          </a:xfrm>
        </p:spPr>
        <p:txBody>
          <a:bodyPr/>
          <a:lstStyle/>
          <a:p>
            <a:r>
              <a:rPr lang="tr-TR" dirty="0" smtClean="0"/>
              <a:t>Müzik, organize edilmiş seslerden, seslerin titreşimlerden ve seslere eşlik eden sessiz anlardan oluşur ve çeşitli deneyimleri, ortamları ve duyguları aktarmak için de kullanılabilmesi sebebiyle, beklenildiği gibi her zaman </a:t>
            </a:r>
            <a:r>
              <a:rPr lang="tr-TR" u="sng" dirty="0" smtClean="0"/>
              <a:t>hoş ya da güzel olmak zorunda değildir.</a:t>
            </a:r>
          </a:p>
          <a:p>
            <a:endParaRPr lang="tr-TR" dirty="0"/>
          </a:p>
          <a:p>
            <a:r>
              <a:rPr lang="tr-TR" dirty="0" smtClean="0"/>
              <a:t>METAL MÜZİK ÖRNEĞİ?</a:t>
            </a:r>
          </a:p>
          <a:p>
            <a:endParaRPr lang="tr-TR" dirty="0" smtClean="0"/>
          </a:p>
          <a:p>
            <a:r>
              <a:rPr lang="tr-TR" dirty="0" smtClean="0"/>
              <a:t>TSM MÜZİK ÖRNEĞİ?</a:t>
            </a:r>
          </a:p>
          <a:p>
            <a:endParaRPr lang="tr-TR" dirty="0"/>
          </a:p>
        </p:txBody>
      </p:sp>
      <p:pic>
        <p:nvPicPr>
          <p:cNvPr id="4" name="Resim 3"/>
          <p:cNvPicPr>
            <a:picLocks noChangeAspect="1"/>
          </p:cNvPicPr>
          <p:nvPr/>
        </p:nvPicPr>
        <p:blipFill>
          <a:blip r:embed="rId2"/>
          <a:stretch>
            <a:fillRect/>
          </a:stretch>
        </p:blipFill>
        <p:spPr>
          <a:xfrm>
            <a:off x="7530378" y="1976957"/>
            <a:ext cx="2867025" cy="1590675"/>
          </a:xfrm>
          <a:prstGeom prst="rect">
            <a:avLst/>
          </a:prstGeom>
        </p:spPr>
      </p:pic>
      <p:pic>
        <p:nvPicPr>
          <p:cNvPr id="5" name="Resim 4"/>
          <p:cNvPicPr>
            <a:picLocks noChangeAspect="1"/>
          </p:cNvPicPr>
          <p:nvPr/>
        </p:nvPicPr>
        <p:blipFill>
          <a:blip r:embed="rId3"/>
          <a:stretch>
            <a:fillRect/>
          </a:stretch>
        </p:blipFill>
        <p:spPr>
          <a:xfrm>
            <a:off x="7530378" y="5057631"/>
            <a:ext cx="2914650" cy="1571625"/>
          </a:xfrm>
          <a:prstGeom prst="rect">
            <a:avLst/>
          </a:prstGeom>
        </p:spPr>
      </p:pic>
      <p:sp>
        <p:nvSpPr>
          <p:cNvPr id="6" name="Aşağı Ok 5"/>
          <p:cNvSpPr/>
          <p:nvPr/>
        </p:nvSpPr>
        <p:spPr>
          <a:xfrm>
            <a:off x="8212974" y="385390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rot="10800000">
            <a:off x="9252065" y="3915295"/>
            <a:ext cx="423950" cy="9170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29655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Almanca ‘sesleri ritim, ezgi, armoni ve stilistik olarak bağımsız bir kompozisyon [beste] açısından belirli bir biçimde düzenlemek’ olarak daha teknik düzeyde tanımlanmıştır. Yine bu tanımda da bazı yeni teknik kavramlar görülmektedir: “Ses,” “ritim,” “ezgi,” “üslûp (stil),” “armoni” “kompozisyon” kavramlarının hepsi, aslında bir müzik eserini oluşturan bileşenlerdir.</a:t>
            </a:r>
          </a:p>
          <a:p>
            <a:pPr marL="0" indent="0">
              <a:buNone/>
            </a:pPr>
            <a:endParaRPr lang="tr-TR" dirty="0" smtClean="0"/>
          </a:p>
          <a:p>
            <a:endParaRPr lang="tr-TR" dirty="0"/>
          </a:p>
        </p:txBody>
      </p:sp>
    </p:spTree>
    <p:extLst>
      <p:ext uri="{BB962C8B-B14F-4D97-AF65-F5344CB8AC3E}">
        <p14:creationId xmlns:p14="http://schemas.microsoft.com/office/powerpoint/2010/main" val="1973772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MÜZİK….</a:t>
            </a:r>
            <a:endParaRPr lang="tr-TR" dirty="0"/>
          </a:p>
        </p:txBody>
      </p:sp>
      <p:sp>
        <p:nvSpPr>
          <p:cNvPr id="3" name="İçerik Yer Tutucusu 2"/>
          <p:cNvSpPr>
            <a:spLocks noGrp="1"/>
          </p:cNvSpPr>
          <p:nvPr>
            <p:ph idx="1"/>
          </p:nvPr>
        </p:nvSpPr>
        <p:spPr/>
        <p:txBody>
          <a:bodyPr/>
          <a:lstStyle/>
          <a:p>
            <a:r>
              <a:rPr lang="tr-TR" dirty="0" smtClean="0"/>
              <a:t>Romantik Dönem Rus yazarı </a:t>
            </a:r>
            <a:r>
              <a:rPr lang="tr-TR" dirty="0" err="1" smtClean="0"/>
              <a:t>Leo</a:t>
            </a:r>
            <a:r>
              <a:rPr lang="tr-TR" dirty="0" smtClean="0"/>
              <a:t> Tolstoy’a göre “müzik duyguların kestirme yoludur”</a:t>
            </a:r>
          </a:p>
          <a:p>
            <a:r>
              <a:rPr lang="tr-TR" dirty="0" smtClean="0"/>
              <a:t>“Müzik ruhun gıdasıdır” (Alvarenga &amp; </a:t>
            </a:r>
            <a:r>
              <a:rPr lang="tr-TR" dirty="0" err="1" smtClean="0"/>
              <a:t>Mazzotti</a:t>
            </a:r>
            <a:r>
              <a:rPr lang="tr-TR" dirty="0" smtClean="0"/>
              <a:t>, 2017, s. 261) </a:t>
            </a:r>
          </a:p>
          <a:p>
            <a:r>
              <a:rPr lang="tr-TR" dirty="0" smtClean="0"/>
              <a:t>……</a:t>
            </a:r>
          </a:p>
          <a:p>
            <a:endParaRPr lang="tr-TR" dirty="0"/>
          </a:p>
        </p:txBody>
      </p:sp>
    </p:spTree>
    <p:extLst>
      <p:ext uri="{BB962C8B-B14F-4D97-AF65-F5344CB8AC3E}">
        <p14:creationId xmlns:p14="http://schemas.microsoft.com/office/powerpoint/2010/main" val="2995043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 ÖNEMLİ?</a:t>
            </a:r>
            <a:endParaRPr lang="tr-TR" dirty="0"/>
          </a:p>
        </p:txBody>
      </p:sp>
      <p:sp>
        <p:nvSpPr>
          <p:cNvPr id="3" name="İçerik Yer Tutucusu 2"/>
          <p:cNvSpPr>
            <a:spLocks noGrp="1"/>
          </p:cNvSpPr>
          <p:nvPr>
            <p:ph idx="1"/>
          </p:nvPr>
        </p:nvSpPr>
        <p:spPr>
          <a:xfrm>
            <a:off x="838200" y="1825625"/>
            <a:ext cx="6610004" cy="4351338"/>
          </a:xfrm>
        </p:spPr>
        <p:txBody>
          <a:bodyPr>
            <a:normAutofit fontScale="92500" lnSpcReduction="10000"/>
          </a:bodyPr>
          <a:lstStyle/>
          <a:p>
            <a:endParaRPr lang="tr-TR" dirty="0" smtClean="0"/>
          </a:p>
          <a:p>
            <a:endParaRPr lang="tr-TR" dirty="0"/>
          </a:p>
          <a:p>
            <a:endParaRPr lang="tr-TR" dirty="0"/>
          </a:p>
          <a:p>
            <a:r>
              <a:rPr lang="tr-TR" dirty="0" smtClean="0"/>
              <a:t> </a:t>
            </a:r>
            <a:r>
              <a:rPr lang="tr-TR" dirty="0"/>
              <a:t>B</a:t>
            </a:r>
            <a:r>
              <a:rPr lang="tr-TR" dirty="0" smtClean="0"/>
              <a:t>askın olmayan sağ yarım kürenin önemine yapılan vurgudur (</a:t>
            </a:r>
            <a:r>
              <a:rPr lang="tr-TR" dirty="0" err="1" smtClean="0"/>
              <a:t>Stewart</a:t>
            </a:r>
            <a:r>
              <a:rPr lang="tr-TR" dirty="0" smtClean="0"/>
              <a:t> ve diğerleri, 2006’dan aktaran Trimble &amp; </a:t>
            </a:r>
            <a:r>
              <a:rPr lang="tr-TR" dirty="0" err="1" smtClean="0"/>
              <a:t>Hesdorffer</a:t>
            </a:r>
            <a:r>
              <a:rPr lang="tr-TR" dirty="0" smtClean="0"/>
              <a:t>, 2017, s. 29).</a:t>
            </a:r>
          </a:p>
          <a:p>
            <a:r>
              <a:rPr lang="tr-TR" dirty="0" smtClean="0"/>
              <a:t> Beyin görüntülemesini kullanan çalışmalar, duygusal deneyime bağlı olarak müzik dinlerken sağ yarıkürenin tercihen etkinleştiğini ve hatta müziği hayal etmenin bile beynin bu tarafındaki alanları harekete geçirdiğini göstermiştir (Blood ve diğerleri, 1999’dan aktaran Trimble &amp; </a:t>
            </a:r>
            <a:r>
              <a:rPr lang="tr-TR" dirty="0" err="1" smtClean="0"/>
              <a:t>Hesdorffer</a:t>
            </a:r>
            <a:r>
              <a:rPr lang="tr-TR" dirty="0" smtClean="0"/>
              <a:t>, 2017, s. 29). </a:t>
            </a:r>
          </a:p>
          <a:p>
            <a:r>
              <a:rPr lang="tr-TR" dirty="0" smtClean="0"/>
              <a:t>Ancak bu, insan beyninin sol tarafının müziksel açıdan işlevsiz olduğu anlamına da gelmemektedir.</a:t>
            </a:r>
            <a:endParaRPr lang="tr-TR" dirty="0"/>
          </a:p>
        </p:txBody>
      </p:sp>
      <p:graphicFrame>
        <p:nvGraphicFramePr>
          <p:cNvPr id="4" name="Diyagram 3"/>
          <p:cNvGraphicFramePr/>
          <p:nvPr>
            <p:extLst>
              <p:ext uri="{D42A27DB-BD31-4B8C-83A1-F6EECF244321}">
                <p14:modId xmlns:p14="http://schemas.microsoft.com/office/powerpoint/2010/main" val="3893965622"/>
              </p:ext>
            </p:extLst>
          </p:nvPr>
        </p:nvGraphicFramePr>
        <p:xfrm>
          <a:off x="838201" y="1330036"/>
          <a:ext cx="5462846" cy="1620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Resim 4"/>
          <p:cNvPicPr>
            <a:picLocks noChangeAspect="1"/>
          </p:cNvPicPr>
          <p:nvPr/>
        </p:nvPicPr>
        <p:blipFill>
          <a:blip r:embed="rId7"/>
          <a:stretch>
            <a:fillRect/>
          </a:stretch>
        </p:blipFill>
        <p:spPr>
          <a:xfrm>
            <a:off x="8141970" y="2951018"/>
            <a:ext cx="2857500" cy="1600200"/>
          </a:xfrm>
          <a:prstGeom prst="rect">
            <a:avLst/>
          </a:prstGeom>
        </p:spPr>
      </p:pic>
    </p:spTree>
    <p:extLst>
      <p:ext uri="{BB962C8B-B14F-4D97-AF65-F5344CB8AC3E}">
        <p14:creationId xmlns:p14="http://schemas.microsoft.com/office/powerpoint/2010/main" val="3587677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51914" y="556953"/>
            <a:ext cx="5401886" cy="5620010"/>
          </a:xfrm>
        </p:spPr>
        <p:txBody>
          <a:bodyPr>
            <a:normAutofit/>
          </a:bodyPr>
          <a:lstStyle/>
          <a:p>
            <a:endParaRPr lang="tr-TR" dirty="0" smtClean="0"/>
          </a:p>
          <a:p>
            <a:r>
              <a:rPr lang="tr-TR" dirty="0" smtClean="0"/>
              <a:t>Müzik ve duygu arasındaki bağlantı açısından, müziğin duyguları ve buna bağlı fizyolojik tepkileri uyandırdığı her zaman kabul edilmiştir. Sıradan bir dinleyici için, ‘gerçek uyaran müziksel yapının ilerleyen gelişmesi değil, dinleyicinin zihninin öznel içeriğidir’ (</a:t>
            </a:r>
            <a:r>
              <a:rPr lang="tr-TR" dirty="0" err="1" smtClean="0"/>
              <a:t>Langer</a:t>
            </a:r>
            <a:r>
              <a:rPr lang="tr-TR" dirty="0" smtClean="0"/>
              <a:t>, 1951, s. 258’den aktaran Trimble &amp; </a:t>
            </a:r>
            <a:r>
              <a:rPr lang="tr-TR" dirty="0" err="1" smtClean="0"/>
              <a:t>Hesdorffer</a:t>
            </a:r>
            <a:r>
              <a:rPr lang="tr-TR" dirty="0" smtClean="0"/>
              <a:t>, 2017, s. 29). Bu açıdan müziğin zihindeki anlamı da ortaklıklar olsa da </a:t>
            </a:r>
            <a:r>
              <a:rPr lang="tr-TR" i="1" u="sng" dirty="0" smtClean="0"/>
              <a:t>özneldir.</a:t>
            </a:r>
          </a:p>
          <a:p>
            <a:r>
              <a:rPr lang="tr-TR" dirty="0" smtClean="0"/>
              <a:t>Müzik, sese dayalı soyut özelliğinden dolayı, besteleme, yorumlama ve dinleme açılarından her durumda bir zihinsel olgu olarak var olmaktadır (Yöre, 2001).</a:t>
            </a:r>
          </a:p>
        </p:txBody>
      </p:sp>
      <p:graphicFrame>
        <p:nvGraphicFramePr>
          <p:cNvPr id="6" name="Diyagram 5"/>
          <p:cNvGraphicFramePr/>
          <p:nvPr>
            <p:extLst>
              <p:ext uri="{D42A27DB-BD31-4B8C-83A1-F6EECF244321}">
                <p14:modId xmlns:p14="http://schemas.microsoft.com/office/powerpoint/2010/main" val="3682729284"/>
              </p:ext>
            </p:extLst>
          </p:nvPr>
        </p:nvGraphicFramePr>
        <p:xfrm>
          <a:off x="838201" y="2685010"/>
          <a:ext cx="5462846" cy="184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11031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276108" y="1825625"/>
            <a:ext cx="5077691" cy="4351338"/>
          </a:xfrm>
        </p:spPr>
        <p:txBody>
          <a:bodyPr/>
          <a:lstStyle/>
          <a:p>
            <a:r>
              <a:rPr lang="tr-TR" dirty="0"/>
              <a:t>Ç</a:t>
            </a:r>
            <a:r>
              <a:rPr lang="tr-TR" dirty="0" smtClean="0"/>
              <a:t>ocuklar </a:t>
            </a:r>
            <a:r>
              <a:rPr lang="tr-TR" dirty="0"/>
              <a:t>sesleri doğru bir </a:t>
            </a:r>
            <a:r>
              <a:rPr lang="tr-TR" dirty="0" smtClean="0"/>
              <a:t>şekilde kullanmayı</a:t>
            </a:r>
            <a:r>
              <a:rPr lang="tr-TR" dirty="0"/>
              <a:t>, sözcükleri hatasız telaffuz etmeyi öğrenmektedirler. Dil gelişimi alanında </a:t>
            </a:r>
            <a:r>
              <a:rPr lang="tr-TR" dirty="0" smtClean="0"/>
              <a:t>yapılan eğitim </a:t>
            </a:r>
            <a:r>
              <a:rPr lang="tr-TR" dirty="0"/>
              <a:t>çalışmaları, müzikteki ritim, ses düzeni gibi öğelerin konuşma dilini </a:t>
            </a:r>
            <a:r>
              <a:rPr lang="tr-TR" dirty="0" smtClean="0"/>
              <a:t>öğrenmeye yardımcı </a:t>
            </a:r>
            <a:r>
              <a:rPr lang="tr-TR" dirty="0"/>
              <a:t>olduğunu ortaya koymuştur (Jakobson, </a:t>
            </a:r>
            <a:r>
              <a:rPr lang="tr-TR" dirty="0" err="1"/>
              <a:t>Cuddy</a:t>
            </a:r>
            <a:r>
              <a:rPr lang="tr-TR" dirty="0"/>
              <a:t> ve </a:t>
            </a:r>
            <a:r>
              <a:rPr lang="tr-TR" dirty="0" err="1"/>
              <a:t>Kilgour</a:t>
            </a:r>
            <a:r>
              <a:rPr lang="tr-TR" dirty="0"/>
              <a:t>, 2003).</a:t>
            </a:r>
          </a:p>
        </p:txBody>
      </p:sp>
      <p:graphicFrame>
        <p:nvGraphicFramePr>
          <p:cNvPr id="7" name="Diyagram 6"/>
          <p:cNvGraphicFramePr/>
          <p:nvPr>
            <p:extLst>
              <p:ext uri="{D42A27DB-BD31-4B8C-83A1-F6EECF244321}">
                <p14:modId xmlns:p14="http://schemas.microsoft.com/office/powerpoint/2010/main" val="1321808105"/>
              </p:ext>
            </p:extLst>
          </p:nvPr>
        </p:nvGraphicFramePr>
        <p:xfrm>
          <a:off x="306187" y="3067396"/>
          <a:ext cx="5462846" cy="1620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01771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26166454"/>
              </p:ext>
            </p:extLst>
          </p:nvPr>
        </p:nvGraphicFramePr>
        <p:xfrm>
          <a:off x="7448204" y="1825625"/>
          <a:ext cx="374904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İçerik Yer Tutucusu 2"/>
          <p:cNvSpPr txBox="1">
            <a:spLocks/>
          </p:cNvSpPr>
          <p:nvPr/>
        </p:nvSpPr>
        <p:spPr>
          <a:xfrm>
            <a:off x="1454726" y="1966941"/>
            <a:ext cx="507769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tr-TR" dirty="0"/>
          </a:p>
        </p:txBody>
      </p:sp>
      <p:sp>
        <p:nvSpPr>
          <p:cNvPr id="6" name="Dikdörtgen 5"/>
          <p:cNvSpPr/>
          <p:nvPr/>
        </p:nvSpPr>
        <p:spPr>
          <a:xfrm>
            <a:off x="1454725" y="1966941"/>
            <a:ext cx="5386649" cy="5909310"/>
          </a:xfrm>
          <a:prstGeom prst="rect">
            <a:avLst/>
          </a:prstGeom>
        </p:spPr>
        <p:txBody>
          <a:bodyPr wrap="square">
            <a:spAutoFit/>
          </a:bodyPr>
          <a:lstStyle/>
          <a:p>
            <a:endParaRPr lang="tr-TR" dirty="0" smtClean="0"/>
          </a:p>
          <a:p>
            <a:r>
              <a:rPr lang="tr-TR" dirty="0" smtClean="0"/>
              <a:t>Karmaşık </a:t>
            </a:r>
            <a:r>
              <a:rPr lang="tr-TR" dirty="0"/>
              <a:t>veya rutin görevleri yerine getirmek için vücudun farklı </a:t>
            </a:r>
            <a:r>
              <a:rPr lang="tr-TR" dirty="0" smtClean="0"/>
              <a:t>kas ve </a:t>
            </a:r>
            <a:r>
              <a:rPr lang="tr-TR" dirty="0"/>
              <a:t>kemiklerini senkronize etme ve hareket ettirme </a:t>
            </a:r>
            <a:r>
              <a:rPr lang="tr-TR" dirty="0" smtClean="0"/>
              <a:t>becerisi (Selçuk, 2004</a:t>
            </a:r>
            <a:r>
              <a:rPr lang="tr-TR" dirty="0"/>
              <a:t>), </a:t>
            </a:r>
            <a:r>
              <a:rPr lang="tr-TR" dirty="0" smtClean="0"/>
              <a:t>çocukların denge</a:t>
            </a:r>
            <a:r>
              <a:rPr lang="tr-TR" dirty="0"/>
              <a:t>,</a:t>
            </a:r>
          </a:p>
          <a:p>
            <a:r>
              <a:rPr lang="tr-TR" dirty="0" smtClean="0"/>
              <a:t>dikkat, koordinasyon </a:t>
            </a:r>
            <a:r>
              <a:rPr lang="tr-TR" dirty="0"/>
              <a:t>gibi motor becerilerinin gelişimine katkı sağlamaktadır. </a:t>
            </a:r>
            <a:endParaRPr lang="tr-TR" dirty="0" smtClean="0"/>
          </a:p>
          <a:p>
            <a:endParaRPr lang="tr-TR" dirty="0"/>
          </a:p>
          <a:p>
            <a:r>
              <a:rPr lang="tr-TR" dirty="0" smtClean="0"/>
              <a:t>Müzik </a:t>
            </a:r>
            <a:r>
              <a:rPr lang="tr-TR" dirty="0"/>
              <a:t>ile yapılan hareketler esnasında beyin </a:t>
            </a:r>
            <a:r>
              <a:rPr lang="tr-TR" dirty="0" smtClean="0"/>
              <a:t>tarafından salgılanan </a:t>
            </a:r>
            <a:r>
              <a:rPr lang="tr-TR" dirty="0" err="1">
                <a:solidFill>
                  <a:srgbClr val="FFC000"/>
                </a:solidFill>
              </a:rPr>
              <a:t>endorfin</a:t>
            </a:r>
            <a:r>
              <a:rPr lang="tr-TR" dirty="0"/>
              <a:t> adı verilen hormon, çocuğun kendini iyi hissetmesini ve müziğe </a:t>
            </a:r>
            <a:r>
              <a:rPr lang="tr-TR" dirty="0" smtClean="0"/>
              <a:t>karşı ilgisini </a:t>
            </a:r>
            <a:r>
              <a:rPr lang="tr-TR" dirty="0"/>
              <a:t>korumasını sağlamaktadır. Müzik eşliğinde çocuk vücudunu koordineli bir </a:t>
            </a:r>
            <a:r>
              <a:rPr lang="tr-TR" dirty="0" smtClean="0"/>
              <a:t>biçimde kullanmayı </a:t>
            </a:r>
            <a:r>
              <a:rPr lang="tr-TR" dirty="0"/>
              <a:t>öğrenir. Müzik çocukların ince motor gelişimlerini de desteklemektedir.</a:t>
            </a:r>
            <a:endParaRPr lang="tr-TR" dirty="0" smtClean="0"/>
          </a:p>
          <a:p>
            <a:endParaRPr lang="tr-TR" dirty="0"/>
          </a:p>
          <a:p>
            <a:endParaRPr lang="tr-TR" dirty="0" smtClean="0"/>
          </a:p>
          <a:p>
            <a:endParaRPr lang="tr-TR" dirty="0"/>
          </a:p>
          <a:p>
            <a:endParaRPr lang="tr-TR" dirty="0" smtClean="0"/>
          </a:p>
          <a:p>
            <a:endParaRPr lang="tr-TR" dirty="0"/>
          </a:p>
          <a:p>
            <a:endParaRPr lang="tr-TR" dirty="0"/>
          </a:p>
        </p:txBody>
      </p:sp>
      <p:sp>
        <p:nvSpPr>
          <p:cNvPr id="7" name="Dikdörtgen 6"/>
          <p:cNvSpPr/>
          <p:nvPr/>
        </p:nvSpPr>
        <p:spPr>
          <a:xfrm>
            <a:off x="3048000" y="3105835"/>
            <a:ext cx="6096000" cy="369332"/>
          </a:xfrm>
          <a:prstGeom prst="rect">
            <a:avLst/>
          </a:prstGeom>
        </p:spPr>
        <p:txBody>
          <a:bodyPr>
            <a:spAutoFit/>
          </a:bodyPr>
          <a:lstStyle/>
          <a:p>
            <a:endParaRPr lang="tr-TR" dirty="0"/>
          </a:p>
        </p:txBody>
      </p:sp>
    </p:spTree>
    <p:extLst>
      <p:ext uri="{BB962C8B-B14F-4D97-AF65-F5344CB8AC3E}">
        <p14:creationId xmlns:p14="http://schemas.microsoft.com/office/powerpoint/2010/main" val="19019515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OLARAK;</a:t>
            </a:r>
            <a:br>
              <a:rPr lang="tr-TR" dirty="0"/>
            </a:br>
            <a:endParaRPr lang="tr-TR" dirty="0"/>
          </a:p>
        </p:txBody>
      </p:sp>
      <p:sp>
        <p:nvSpPr>
          <p:cNvPr id="3" name="İçerik Yer Tutucusu 2"/>
          <p:cNvSpPr>
            <a:spLocks noGrp="1"/>
          </p:cNvSpPr>
          <p:nvPr>
            <p:ph idx="1"/>
          </p:nvPr>
        </p:nvSpPr>
        <p:spPr/>
        <p:txBody>
          <a:bodyPr>
            <a:normAutofit/>
          </a:bodyPr>
          <a:lstStyle/>
          <a:p>
            <a:r>
              <a:rPr lang="tr-TR" dirty="0"/>
              <a:t>Birtakım duygu ve düşünceleri belli kurallar çerçevesinde </a:t>
            </a:r>
            <a:r>
              <a:rPr lang="tr-TR" dirty="0" smtClean="0"/>
              <a:t>uyumlu </a:t>
            </a:r>
            <a:r>
              <a:rPr lang="tr-TR" dirty="0"/>
              <a:t>seslerle anlatma </a:t>
            </a:r>
            <a:r>
              <a:rPr lang="tr-TR" dirty="0" smtClean="0"/>
              <a:t>sanatı,</a:t>
            </a:r>
          </a:p>
          <a:p>
            <a:pPr marL="0" indent="0">
              <a:buNone/>
            </a:pPr>
            <a:endParaRPr lang="tr-TR" dirty="0"/>
          </a:p>
          <a:p>
            <a:r>
              <a:rPr lang="nb-NO" dirty="0"/>
              <a:t>’Ses,” “ritim,” “ezgi,” “üslûp (stil),” “armoni” “kompozisyon” </a:t>
            </a:r>
            <a:r>
              <a:rPr lang="tr-TR" dirty="0" smtClean="0"/>
              <a:t>kavramlardan oluşur. </a:t>
            </a:r>
          </a:p>
          <a:p>
            <a:pPr marL="0" indent="0">
              <a:buNone/>
            </a:pPr>
            <a:endParaRPr lang="tr-TR" dirty="0" smtClean="0"/>
          </a:p>
          <a:p>
            <a:r>
              <a:rPr lang="tr-TR" dirty="0"/>
              <a:t>E</a:t>
            </a:r>
            <a:r>
              <a:rPr lang="tr-TR" dirty="0" smtClean="0"/>
              <a:t>rken yaştan itibaren </a:t>
            </a:r>
            <a:r>
              <a:rPr lang="tr-TR" dirty="0"/>
              <a:t>müzik eşliğinde yapılan etkinliklerin çocuğun bilişsel, sosyal-duygusal, motor ve </a:t>
            </a:r>
            <a:r>
              <a:rPr lang="tr-TR" dirty="0" smtClean="0"/>
              <a:t>dil gelişimine </a:t>
            </a:r>
            <a:r>
              <a:rPr lang="tr-TR" dirty="0"/>
              <a:t>katkı sağladığını ortaya koymaktadır.</a:t>
            </a:r>
          </a:p>
        </p:txBody>
      </p:sp>
    </p:spTree>
    <p:extLst>
      <p:ext uri="{BB962C8B-B14F-4D97-AF65-F5344CB8AC3E}">
        <p14:creationId xmlns:p14="http://schemas.microsoft.com/office/powerpoint/2010/main" val="2836284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85000" lnSpcReduction="1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85000" lnSpcReduction="1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1. Hafta: Müziğin Tanımı ve Önemi </a:t>
            </a:r>
            <a:br>
              <a:rPr lang="tr-TR" dirty="0" smtClean="0"/>
            </a:br>
            <a:endParaRPr lang="tr-TR" dirty="0"/>
          </a:p>
        </p:txBody>
      </p:sp>
      <p:sp>
        <p:nvSpPr>
          <p:cNvPr id="3" name="İçerik Yer Tutucusu 2"/>
          <p:cNvSpPr>
            <a:spLocks noGrp="1"/>
          </p:cNvSpPr>
          <p:nvPr>
            <p:ph idx="1"/>
          </p:nvPr>
        </p:nvSpPr>
        <p:spPr/>
        <p:txBody>
          <a:bodyPr>
            <a:normAutofit/>
          </a:bodyPr>
          <a:lstStyle/>
          <a:p>
            <a:endParaRPr lang="tr-TR" dirty="0"/>
          </a:p>
          <a:p>
            <a:r>
              <a:rPr lang="tr-TR" dirty="0" smtClean="0"/>
              <a:t>Latince “</a:t>
            </a:r>
            <a:r>
              <a:rPr lang="tr-TR" dirty="0" err="1" smtClean="0"/>
              <a:t>musica</a:t>
            </a:r>
            <a:r>
              <a:rPr lang="tr-TR" dirty="0" smtClean="0"/>
              <a:t>” ve Antik Yunan’daki “mousikē” sözcüğünden türeyip Avrupa dillerinde “</a:t>
            </a:r>
            <a:r>
              <a:rPr lang="tr-TR" dirty="0" err="1" smtClean="0"/>
              <a:t>musica</a:t>
            </a:r>
            <a:r>
              <a:rPr lang="tr-TR" dirty="0" smtClean="0"/>
              <a:t>, </a:t>
            </a:r>
            <a:r>
              <a:rPr lang="tr-TR" dirty="0" err="1" smtClean="0"/>
              <a:t>music</a:t>
            </a:r>
            <a:r>
              <a:rPr lang="tr-TR" dirty="0" smtClean="0"/>
              <a:t>, </a:t>
            </a:r>
            <a:r>
              <a:rPr lang="tr-TR" dirty="0" err="1" smtClean="0"/>
              <a:t>musik</a:t>
            </a:r>
            <a:r>
              <a:rPr lang="tr-TR" dirty="0" smtClean="0"/>
              <a:t> ve </a:t>
            </a:r>
            <a:r>
              <a:rPr lang="tr-TR" dirty="0" err="1" smtClean="0"/>
              <a:t>musique</a:t>
            </a:r>
            <a:r>
              <a:rPr lang="tr-TR" dirty="0" smtClean="0"/>
              <a:t>” olarak kullanılan (</a:t>
            </a:r>
            <a:r>
              <a:rPr lang="tr-TR" dirty="0" err="1" smtClean="0"/>
              <a:t>Harper</a:t>
            </a:r>
            <a:r>
              <a:rPr lang="tr-TR" dirty="0" smtClean="0"/>
              <a:t>, 2020) </a:t>
            </a:r>
            <a:r>
              <a:rPr lang="tr-TR" dirty="0" err="1" smtClean="0"/>
              <a:t>Türkçe’deki</a:t>
            </a:r>
            <a:r>
              <a:rPr lang="tr-TR" dirty="0" smtClean="0"/>
              <a:t> “müzik” sözcüğü, Yunanca “</a:t>
            </a:r>
            <a:r>
              <a:rPr lang="tr-TR" dirty="0" err="1" smtClean="0"/>
              <a:t>mousikē”den</a:t>
            </a:r>
            <a:r>
              <a:rPr lang="tr-TR" dirty="0" smtClean="0"/>
              <a:t> dönüşümle Türkiye’de “mûsikî” olarak da kullanılmaktadır.</a:t>
            </a:r>
          </a:p>
          <a:p>
            <a:endParaRPr lang="tr-TR" dirty="0"/>
          </a:p>
          <a:p>
            <a:endParaRPr lang="tr-TR" dirty="0" smtClean="0"/>
          </a:p>
          <a:p>
            <a:r>
              <a:rPr lang="tr-TR" dirty="0" smtClean="0"/>
              <a:t>Mousikē                       </a:t>
            </a:r>
            <a:r>
              <a:rPr lang="tr-TR" dirty="0" err="1"/>
              <a:t>Musica</a:t>
            </a:r>
            <a:r>
              <a:rPr lang="tr-TR" dirty="0"/>
              <a:t>                     </a:t>
            </a:r>
            <a:r>
              <a:rPr lang="tr-TR" dirty="0" smtClean="0"/>
              <a:t>           Mûsikî</a:t>
            </a:r>
          </a:p>
        </p:txBody>
      </p:sp>
      <p:sp>
        <p:nvSpPr>
          <p:cNvPr id="4" name="Sağ Ok 3"/>
          <p:cNvSpPr/>
          <p:nvPr/>
        </p:nvSpPr>
        <p:spPr>
          <a:xfrm>
            <a:off x="4023360" y="4621875"/>
            <a:ext cx="1305098" cy="290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6394363" y="4621875"/>
            <a:ext cx="1305098" cy="290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72075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895302" y="1825625"/>
            <a:ext cx="2892829" cy="4351338"/>
          </a:xfrm>
        </p:spPr>
        <p:txBody>
          <a:bodyPr>
            <a:normAutofit/>
          </a:bodyPr>
          <a:lstStyle/>
          <a:p>
            <a:endParaRPr lang="tr-TR" dirty="0" smtClean="0"/>
          </a:p>
          <a:p>
            <a:endParaRPr lang="tr-TR" dirty="0"/>
          </a:p>
          <a:p>
            <a:endParaRPr lang="tr-TR" dirty="0" smtClean="0"/>
          </a:p>
          <a:p>
            <a:r>
              <a:rPr lang="tr-TR" dirty="0" smtClean="0"/>
              <a:t>…..insanların </a:t>
            </a:r>
            <a:r>
              <a:rPr lang="tr-TR" dirty="0"/>
              <a:t>birbirlerine seslenmesi ve duygusal ilişkilerinden oluştuğu, hatta mitolojik açıdan müziğin tanrılarca insanlara armağan edildiği de düşünülmüştür (Say, 2006).</a:t>
            </a:r>
          </a:p>
          <a:p>
            <a:endParaRPr lang="tr-TR" dirty="0"/>
          </a:p>
        </p:txBody>
      </p:sp>
      <p:pic>
        <p:nvPicPr>
          <p:cNvPr id="4" name="Resim 3"/>
          <p:cNvPicPr>
            <a:picLocks noChangeAspect="1"/>
          </p:cNvPicPr>
          <p:nvPr/>
        </p:nvPicPr>
        <p:blipFill>
          <a:blip r:embed="rId2"/>
          <a:stretch>
            <a:fillRect/>
          </a:stretch>
        </p:blipFill>
        <p:spPr>
          <a:xfrm>
            <a:off x="5793970" y="2775498"/>
            <a:ext cx="4876800" cy="3019425"/>
          </a:xfrm>
          <a:prstGeom prst="rect">
            <a:avLst/>
          </a:prstGeom>
        </p:spPr>
      </p:pic>
    </p:spTree>
    <p:extLst>
      <p:ext uri="{BB962C8B-B14F-4D97-AF65-F5344CB8AC3E}">
        <p14:creationId xmlns:p14="http://schemas.microsoft.com/office/powerpoint/2010/main" val="4213161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pPr marL="0" indent="0">
              <a:buNone/>
            </a:pPr>
            <a:r>
              <a:rPr lang="tr-TR" dirty="0" smtClean="0"/>
              <a:t>SİZCE </a:t>
            </a:r>
            <a:r>
              <a:rPr lang="tr-TR" dirty="0" smtClean="0"/>
              <a:t>MÜZİK….</a:t>
            </a:r>
            <a:endParaRPr lang="tr-TR" dirty="0"/>
          </a:p>
        </p:txBody>
      </p:sp>
      <p:pic>
        <p:nvPicPr>
          <p:cNvPr id="4" name="Resim 3"/>
          <p:cNvPicPr>
            <a:picLocks noChangeAspect="1"/>
          </p:cNvPicPr>
          <p:nvPr/>
        </p:nvPicPr>
        <p:blipFill>
          <a:blip r:embed="rId2"/>
          <a:stretch>
            <a:fillRect/>
          </a:stretch>
        </p:blipFill>
        <p:spPr>
          <a:xfrm>
            <a:off x="6958965" y="2588635"/>
            <a:ext cx="3028950" cy="1514475"/>
          </a:xfrm>
          <a:prstGeom prst="rect">
            <a:avLst/>
          </a:prstGeom>
        </p:spPr>
      </p:pic>
    </p:spTree>
    <p:extLst>
      <p:ext uri="{BB962C8B-B14F-4D97-AF65-F5344CB8AC3E}">
        <p14:creationId xmlns:p14="http://schemas.microsoft.com/office/powerpoint/2010/main" val="3542487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TDK;</a:t>
            </a:r>
            <a:br>
              <a:rPr lang="tr-TR" dirty="0" smtClean="0"/>
            </a:br>
            <a:endParaRPr lang="tr-TR" dirty="0"/>
          </a:p>
        </p:txBody>
      </p:sp>
      <p:sp>
        <p:nvSpPr>
          <p:cNvPr id="3" name="İçerik Yer Tutucusu 2"/>
          <p:cNvSpPr>
            <a:spLocks noGrp="1"/>
          </p:cNvSpPr>
          <p:nvPr>
            <p:ph idx="1"/>
          </p:nvPr>
        </p:nvSpPr>
        <p:spPr/>
        <p:txBody>
          <a:bodyPr/>
          <a:lstStyle/>
          <a:p>
            <a:pPr marL="0" indent="0">
              <a:buNone/>
            </a:pPr>
            <a:r>
              <a:rPr lang="tr-TR" dirty="0" smtClean="0"/>
              <a:t>“Birtakım duygu ve düşünceleri belli kurallar çerçevesinde uyumlu[1] seslerle anlatma sanatı,” ve “[belli kurallar çerçevesinde uyumlu] düzenlenmiş seslerden oluşan eserlerin okunması veya çalınması” (Türk Dil Kurumu, </a:t>
            </a:r>
            <a:r>
              <a:rPr lang="tr-TR" dirty="0" err="1" smtClean="0"/>
              <a:t>t.y</a:t>
            </a:r>
            <a:r>
              <a:rPr lang="tr-TR" dirty="0" smtClean="0"/>
              <a:t>.) tanımları mevcuttur. Bu iki tanımın ilkinde müziğin yaratımı, ikincisinde ise müziğin seslendirilmesi ifade edilmiştir.</a:t>
            </a:r>
          </a:p>
          <a:p>
            <a:endParaRPr lang="tr-TR" dirty="0"/>
          </a:p>
          <a:p>
            <a:r>
              <a:rPr lang="tr-TR" dirty="0" smtClean="0"/>
              <a:t>OXFORD</a:t>
            </a:r>
          </a:p>
          <a:p>
            <a:r>
              <a:rPr lang="tr-TR" dirty="0" smtClean="0"/>
              <a:t>‘’Dinlemek için hoş veya heyecan verici bir şekilde düzenlenmiş sesler…”</a:t>
            </a:r>
            <a:endParaRPr lang="tr-TR" dirty="0"/>
          </a:p>
        </p:txBody>
      </p:sp>
    </p:spTree>
    <p:extLst>
      <p:ext uri="{BB962C8B-B14F-4D97-AF65-F5344CB8AC3E}">
        <p14:creationId xmlns:p14="http://schemas.microsoft.com/office/powerpoint/2010/main" val="3665365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ctr"/>
            <a:endParaRPr lang="tr-TR" dirty="0" smtClean="0"/>
          </a:p>
          <a:p>
            <a:pPr marL="0" indent="0" algn="ctr">
              <a:buNone/>
            </a:pPr>
            <a:endParaRPr lang="tr-TR" dirty="0" smtClean="0"/>
          </a:p>
          <a:p>
            <a:pPr marL="0" indent="0" algn="ctr">
              <a:buNone/>
            </a:pPr>
            <a:r>
              <a:rPr lang="tr-TR" dirty="0" smtClean="0"/>
              <a:t>Seslerle Anlatma Sanatı </a:t>
            </a:r>
          </a:p>
          <a:p>
            <a:pPr marL="0" indent="0" algn="ctr">
              <a:buNone/>
            </a:pPr>
            <a:endParaRPr lang="tr-TR" dirty="0"/>
          </a:p>
          <a:p>
            <a:pPr marL="0" indent="0" algn="ctr">
              <a:buNone/>
            </a:pPr>
            <a:r>
              <a:rPr lang="tr-TR" dirty="0" smtClean="0"/>
              <a:t>MÜZİK TANIMI İÇİN YETERLİ MİDİR?</a:t>
            </a:r>
          </a:p>
          <a:p>
            <a:pPr marL="0" indent="0" algn="ctr">
              <a:buNone/>
            </a:pPr>
            <a:endParaRPr lang="tr-TR" dirty="0"/>
          </a:p>
          <a:p>
            <a:pPr marL="0" indent="0" algn="ctr">
              <a:buNone/>
            </a:pPr>
            <a:r>
              <a:rPr lang="tr-TR" dirty="0" smtClean="0"/>
              <a:t>PEKİ DİNLEMEK?</a:t>
            </a:r>
            <a:endParaRPr lang="tr-TR" dirty="0"/>
          </a:p>
        </p:txBody>
      </p:sp>
      <p:pic>
        <p:nvPicPr>
          <p:cNvPr id="4" name="Resim 3"/>
          <p:cNvPicPr>
            <a:picLocks noChangeAspect="1"/>
          </p:cNvPicPr>
          <p:nvPr/>
        </p:nvPicPr>
        <p:blipFill>
          <a:blip r:embed="rId2"/>
          <a:stretch>
            <a:fillRect/>
          </a:stretch>
        </p:blipFill>
        <p:spPr>
          <a:xfrm>
            <a:off x="1954703" y="4458998"/>
            <a:ext cx="3028950" cy="1514475"/>
          </a:xfrm>
          <a:prstGeom prst="rect">
            <a:avLst/>
          </a:prstGeom>
        </p:spPr>
      </p:pic>
    </p:spTree>
    <p:extLst>
      <p:ext uri="{BB962C8B-B14F-4D97-AF65-F5344CB8AC3E}">
        <p14:creationId xmlns:p14="http://schemas.microsoft.com/office/powerpoint/2010/main" val="180458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Yani müzik sanatı, en temel malzemesi olan “</a:t>
            </a:r>
            <a:r>
              <a:rPr lang="tr-TR" dirty="0" err="1" smtClean="0"/>
              <a:t>ses”lerden</a:t>
            </a:r>
            <a:r>
              <a:rPr lang="tr-TR" dirty="0" smtClean="0"/>
              <a:t> oluşmaktadır. Tanımdaki ikinci kavram ise “</a:t>
            </a:r>
            <a:r>
              <a:rPr lang="tr-TR" dirty="0" err="1" smtClean="0"/>
              <a:t>dinlemek”tir</a:t>
            </a:r>
            <a:r>
              <a:rPr lang="tr-TR" dirty="0" smtClean="0"/>
              <a:t>. </a:t>
            </a:r>
          </a:p>
          <a:p>
            <a:endParaRPr lang="tr-TR" dirty="0"/>
          </a:p>
          <a:p>
            <a:r>
              <a:rPr lang="tr-TR" dirty="0" smtClean="0"/>
              <a:t>Yani seslerle yaratılan müzik eserleri, birileri (dinleyici) tarafından işitsel olarak algılanacaktır. Tanımdaki “hoş veya heyecan verici” olma durumu ise hem müzik eserini yaratanın hem de dinleyenin duygularına dairdir ve bu duygular her bir dinleyiciye göre değişir. Bu yüzden tanımlardaki teknik bilgiler dışında duygusal olan ifadeler </a:t>
            </a:r>
            <a:r>
              <a:rPr lang="tr-TR" u="sng" dirty="0" smtClean="0"/>
              <a:t>tamamen görecelidir.</a:t>
            </a:r>
            <a:endParaRPr lang="tr-TR" u="sng" dirty="0"/>
          </a:p>
        </p:txBody>
      </p:sp>
      <p:pic>
        <p:nvPicPr>
          <p:cNvPr id="4" name="Resim 3"/>
          <p:cNvPicPr>
            <a:picLocks noChangeAspect="1"/>
          </p:cNvPicPr>
          <p:nvPr/>
        </p:nvPicPr>
        <p:blipFill>
          <a:blip r:embed="rId2"/>
          <a:stretch>
            <a:fillRect/>
          </a:stretch>
        </p:blipFill>
        <p:spPr>
          <a:xfrm>
            <a:off x="5124277" y="4964862"/>
            <a:ext cx="2990850" cy="1533525"/>
          </a:xfrm>
          <a:prstGeom prst="rect">
            <a:avLst/>
          </a:prstGeom>
        </p:spPr>
      </p:pic>
    </p:spTree>
    <p:extLst>
      <p:ext uri="{BB962C8B-B14F-4D97-AF65-F5344CB8AC3E}">
        <p14:creationId xmlns:p14="http://schemas.microsoft.com/office/powerpoint/2010/main" val="1578958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dirty="0" smtClean="0"/>
              <a:t>BİR </a:t>
            </a:r>
            <a:r>
              <a:rPr lang="tr-TR" dirty="0" smtClean="0"/>
              <a:t>ÖRNEK VİVALDİ 4 MEVSİM ESERİ DİNLETİLMESİ</a:t>
            </a:r>
            <a:endParaRPr lang="tr-TR" dirty="0"/>
          </a:p>
          <a:p>
            <a:endParaRPr lang="tr-TR" dirty="0" smtClean="0"/>
          </a:p>
          <a:p>
            <a:endParaRPr lang="tr-TR" dirty="0"/>
          </a:p>
        </p:txBody>
      </p:sp>
      <p:pic>
        <p:nvPicPr>
          <p:cNvPr id="4" name="Resim 3"/>
          <p:cNvPicPr>
            <a:picLocks noChangeAspect="1"/>
          </p:cNvPicPr>
          <p:nvPr/>
        </p:nvPicPr>
        <p:blipFill>
          <a:blip r:embed="rId2"/>
          <a:stretch>
            <a:fillRect/>
          </a:stretch>
        </p:blipFill>
        <p:spPr>
          <a:xfrm>
            <a:off x="5248881" y="3996697"/>
            <a:ext cx="2143125" cy="2143125"/>
          </a:xfrm>
          <a:prstGeom prst="rect">
            <a:avLst/>
          </a:prstGeom>
        </p:spPr>
      </p:pic>
    </p:spTree>
    <p:extLst>
      <p:ext uri="{BB962C8B-B14F-4D97-AF65-F5344CB8AC3E}">
        <p14:creationId xmlns:p14="http://schemas.microsoft.com/office/powerpoint/2010/main" val="1615581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Gri Tonlamalı">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452</TotalTime>
  <Words>884</Words>
  <Application>Microsoft Office PowerPoint</Application>
  <PresentationFormat>Geniş ekran</PresentationFormat>
  <Paragraphs>110</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Duman</vt:lpstr>
      <vt:lpstr>ÇOCUK VE MÜZİK</vt:lpstr>
      <vt:lpstr>Haftalık Ders İçerikleri</vt:lpstr>
      <vt:lpstr>1. Hafta: Müziğin Tanımı ve Önemi  </vt:lpstr>
      <vt:lpstr>PowerPoint Sunusu</vt:lpstr>
      <vt:lpstr>PowerPoint Sunusu</vt:lpstr>
      <vt:lpstr>TDK; </vt:lpstr>
      <vt:lpstr>PowerPoint Sunusu</vt:lpstr>
      <vt:lpstr>PowerPoint Sunusu</vt:lpstr>
      <vt:lpstr>PowerPoint Sunusu</vt:lpstr>
      <vt:lpstr>PowerPoint Sunusu</vt:lpstr>
      <vt:lpstr>PowerPoint Sunusu</vt:lpstr>
      <vt:lpstr>MÜZİK….</vt:lpstr>
      <vt:lpstr>NEDEN ÖNEMLİ?</vt:lpstr>
      <vt:lpstr>PowerPoint Sunusu</vt:lpstr>
      <vt:lpstr>PowerPoint Sunusu</vt:lpstr>
      <vt:lpstr>PowerPoint Sunusu</vt:lpstr>
      <vt:lpstr>SONUÇ OLARAK; </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39</cp:revision>
  <dcterms:created xsi:type="dcterms:W3CDTF">2021-08-06T11:01:34Z</dcterms:created>
  <dcterms:modified xsi:type="dcterms:W3CDTF">2021-10-27T13:34:00Z</dcterms:modified>
</cp:coreProperties>
</file>