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7" r:id="rId3"/>
    <p:sldId id="268" r:id="rId4"/>
    <p:sldId id="269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A.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İDEOLOJİK MANİFESTO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(II)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SEÇİLMİŞ KAYNAKÇA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r>
              <a:rPr lang="tr-TR" sz="3200" dirty="0">
                <a:latin typeface="Times New Roman" pitchFamily="18" charset="0"/>
              </a:rPr>
              <a:t>Benedict </a:t>
            </a:r>
            <a:r>
              <a:rPr lang="tr-TR" sz="3200" dirty="0" err="1">
                <a:latin typeface="Times New Roman" pitchFamily="18" charset="0"/>
              </a:rPr>
              <a:t>Anderson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Hayali Cemaatler</a:t>
            </a:r>
            <a:r>
              <a:rPr lang="tr-TR" sz="3200" dirty="0">
                <a:latin typeface="Times New Roman" pitchFamily="18" charset="0"/>
              </a:rPr>
              <a:t>, (çev. İskender Savaşır), 8.b., Metis Yayınları, İstanbul 2015.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 err="1">
                <a:latin typeface="Times New Roman" pitchFamily="18" charset="0"/>
              </a:rPr>
              <a:t>Hagen</a:t>
            </a:r>
            <a:r>
              <a:rPr lang="tr-TR" sz="3200" dirty="0">
                <a:latin typeface="Times New Roman" pitchFamily="18" charset="0"/>
              </a:rPr>
              <a:t> </a:t>
            </a:r>
            <a:r>
              <a:rPr lang="tr-TR" sz="3200" dirty="0" err="1">
                <a:latin typeface="Times New Roman" pitchFamily="18" charset="0"/>
              </a:rPr>
              <a:t>Schulze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Avrupa’da Ulus ve Devlet</a:t>
            </a:r>
            <a:r>
              <a:rPr lang="tr-TR" sz="3200" dirty="0">
                <a:latin typeface="Times New Roman" pitchFamily="18" charset="0"/>
              </a:rPr>
              <a:t>, (çev. Timuçin </a:t>
            </a:r>
            <a:r>
              <a:rPr lang="tr-TR" sz="3200" dirty="0" err="1">
                <a:latin typeface="Times New Roman" pitchFamily="18" charset="0"/>
              </a:rPr>
              <a:t>Binder</a:t>
            </a:r>
            <a:r>
              <a:rPr lang="tr-TR" sz="3200" dirty="0">
                <a:latin typeface="Times New Roman" pitchFamily="18" charset="0"/>
              </a:rPr>
              <a:t>), Literatür Yayıncılık, İstanbul 2005.</a:t>
            </a:r>
            <a:endParaRPr lang="en-US" sz="3200" dirty="0">
              <a:latin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1705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>
                <a:latin typeface="Times New Roman" pitchFamily="18" charset="0"/>
              </a:rPr>
              <a:t>			SEÇİLMİŞ KAYNAKÇA</a:t>
            </a:r>
            <a:r>
              <a:rPr lang="tr-TR" sz="2200" b="1" dirty="0">
                <a:latin typeface="Times New Roman" pitchFamily="18" charset="0"/>
              </a:rPr>
              <a:t>				</a:t>
            </a:r>
            <a:endParaRPr lang="tr-TR" sz="2200" b="1" dirty="0" smtClean="0">
              <a:latin typeface="Times New Roman" pitchFamily="18" charset="0"/>
            </a:endParaRPr>
          </a:p>
          <a:p>
            <a:r>
              <a:rPr lang="tr-TR" sz="2200" b="1" dirty="0">
                <a:latin typeface="Times New Roman" pitchFamily="18" charset="0"/>
              </a:rPr>
              <a:t> </a:t>
            </a:r>
            <a:r>
              <a:rPr lang="tr-TR" sz="2200" dirty="0" smtClean="0">
                <a:latin typeface="Times New Roman" pitchFamily="18" charset="0"/>
              </a:rPr>
              <a:t>Murat </a:t>
            </a:r>
            <a:r>
              <a:rPr lang="tr-TR" sz="2200" dirty="0">
                <a:latin typeface="Times New Roman" pitchFamily="18" charset="0"/>
              </a:rPr>
              <a:t>Sarıca, </a:t>
            </a:r>
            <a:r>
              <a:rPr lang="tr-TR" sz="2200" b="1" dirty="0">
                <a:latin typeface="Times New Roman" pitchFamily="18" charset="0"/>
              </a:rPr>
              <a:t>100 Soruda Siyasi Düşünce Tarihi, </a:t>
            </a:r>
            <a:r>
              <a:rPr lang="tr-TR" sz="2200" dirty="0">
                <a:latin typeface="Times New Roman" pitchFamily="18" charset="0"/>
              </a:rPr>
              <a:t>Dördüncü Baskı, Gerçek Yayınevi, İstanbul 1983.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H. Birsen Örs (der.), </a:t>
            </a:r>
            <a:r>
              <a:rPr lang="tr-TR" sz="2200" b="1" dirty="0">
                <a:latin typeface="Times New Roman" pitchFamily="18" charset="0"/>
              </a:rPr>
              <a:t>19. Yüzyıldan 20 Yüzyıla Modern Siyasal İdeolojiler, </a:t>
            </a:r>
            <a:r>
              <a:rPr lang="tr-TR" sz="2200" dirty="0">
                <a:latin typeface="Times New Roman" pitchFamily="18" charset="0"/>
              </a:rPr>
              <a:t>Sekizinci Baskı, İstanbul Bilgi Üniversitesi Yayınları, İstanbul 2015.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Server </a:t>
            </a:r>
            <a:r>
              <a:rPr lang="tr-TR" sz="2200" dirty="0" err="1">
                <a:latin typeface="Times New Roman" pitchFamily="18" charset="0"/>
              </a:rPr>
              <a:t>Tanilli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Devlet ve Demokrasi, </a:t>
            </a:r>
            <a:r>
              <a:rPr lang="tr-TR" sz="2200" dirty="0">
                <a:latin typeface="Times New Roman" pitchFamily="18" charset="0"/>
              </a:rPr>
              <a:t>Alkım Yayınevi, İstanbul 2007.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Mümtaz Soysal, </a:t>
            </a:r>
            <a:r>
              <a:rPr lang="tr-TR" sz="2200" b="1" dirty="0">
                <a:latin typeface="Times New Roman" pitchFamily="18" charset="0"/>
              </a:rPr>
              <a:t>Anayasaya Giriş, </a:t>
            </a:r>
            <a:r>
              <a:rPr lang="tr-TR" sz="2200" dirty="0">
                <a:latin typeface="Times New Roman" pitchFamily="18" charset="0"/>
              </a:rPr>
              <a:t>Üçüncü Baskı,</a:t>
            </a:r>
            <a:r>
              <a:rPr lang="tr-TR" sz="2200" b="1" dirty="0">
                <a:latin typeface="Times New Roman" pitchFamily="18" charset="0"/>
              </a:rPr>
              <a:t> </a:t>
            </a:r>
            <a:r>
              <a:rPr lang="tr-TR" sz="2200" dirty="0">
                <a:latin typeface="Times New Roman" pitchFamily="18" charset="0"/>
              </a:rPr>
              <a:t>İmge Yayınları, Ankara 2011.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Atilla Yayla, </a:t>
            </a:r>
            <a:r>
              <a:rPr lang="tr-TR" sz="2200" b="1" dirty="0">
                <a:latin typeface="Times New Roman" pitchFamily="18" charset="0"/>
              </a:rPr>
              <a:t>Siyaset Teorisine Giriş, </a:t>
            </a:r>
            <a:r>
              <a:rPr lang="tr-TR" sz="2200" dirty="0">
                <a:latin typeface="Times New Roman" pitchFamily="18" charset="0"/>
              </a:rPr>
              <a:t>Beşinci Baskı, Kesit Yayınları, İstanbul 2012.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Gencay </a:t>
            </a:r>
            <a:r>
              <a:rPr lang="tr-TR" sz="2200" dirty="0" err="1">
                <a:latin typeface="Times New Roman" pitchFamily="18" charset="0"/>
              </a:rPr>
              <a:t>Şaylan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Postmodernizm, </a:t>
            </a:r>
            <a:r>
              <a:rPr lang="tr-TR" sz="2200" dirty="0">
                <a:latin typeface="Times New Roman" pitchFamily="18" charset="0"/>
              </a:rPr>
              <a:t>Beşinci Baskı, İmge Yayınları, Ankara 2016.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Bülent </a:t>
            </a:r>
            <a:r>
              <a:rPr lang="tr-TR" sz="2200" dirty="0" err="1">
                <a:latin typeface="Times New Roman" pitchFamily="18" charset="0"/>
              </a:rPr>
              <a:t>Tanör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Türkiye’nin İnsan Hakları Sorunu, </a:t>
            </a:r>
            <a:r>
              <a:rPr lang="tr-TR" sz="2200" dirty="0">
                <a:latin typeface="Times New Roman" pitchFamily="18" charset="0"/>
              </a:rPr>
              <a:t>Üçüncü Baskı, BDS Yayınları, İstanbul 1994.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Ö. İbrahim Kaboğlu, </a:t>
            </a:r>
            <a:r>
              <a:rPr lang="tr-TR" sz="2200" b="1" dirty="0">
                <a:latin typeface="Times New Roman" pitchFamily="18" charset="0"/>
              </a:rPr>
              <a:t>Özgürlükler Hukuku, </a:t>
            </a:r>
            <a:r>
              <a:rPr lang="tr-TR" sz="2200" dirty="0">
                <a:latin typeface="Times New Roman" pitchFamily="18" charset="0"/>
              </a:rPr>
              <a:t>Yedinci Baskı, İmge Yayınları, Ankara 2013.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Zafer Gören, “Sosyal Devlet”, </a:t>
            </a:r>
            <a:r>
              <a:rPr lang="tr-TR" sz="2200" b="1" dirty="0">
                <a:latin typeface="Times New Roman" pitchFamily="18" charset="0"/>
              </a:rPr>
              <a:t>Prof. Dr. Seyfullah </a:t>
            </a:r>
            <a:r>
              <a:rPr lang="tr-TR" sz="2200" b="1" dirty="0" err="1">
                <a:latin typeface="Times New Roman" pitchFamily="18" charset="0"/>
              </a:rPr>
              <a:t>Edis’e</a:t>
            </a:r>
            <a:r>
              <a:rPr lang="tr-TR" sz="2200" b="1" dirty="0">
                <a:latin typeface="Times New Roman" pitchFamily="18" charset="0"/>
              </a:rPr>
              <a:t> Armağan, </a:t>
            </a:r>
            <a:r>
              <a:rPr lang="tr-TR" sz="2200" dirty="0">
                <a:latin typeface="Times New Roman" pitchFamily="18" charset="0"/>
              </a:rPr>
              <a:t>DEÜ Yayınları, İzmir 2000.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 err="1">
                <a:latin typeface="Times New Roman" pitchFamily="18" charset="0"/>
              </a:rPr>
              <a:t>Ayferi</a:t>
            </a:r>
            <a:r>
              <a:rPr lang="tr-TR" sz="2200" dirty="0">
                <a:latin typeface="Times New Roman" pitchFamily="18" charset="0"/>
              </a:rPr>
              <a:t> Göze, </a:t>
            </a:r>
            <a:r>
              <a:rPr lang="tr-TR" sz="2200" b="1" dirty="0">
                <a:latin typeface="Times New Roman" pitchFamily="18" charset="0"/>
              </a:rPr>
              <a:t>Sosyal Devlet Sistemi, </a:t>
            </a:r>
            <a:r>
              <a:rPr lang="tr-TR" sz="2200" dirty="0">
                <a:latin typeface="Times New Roman" pitchFamily="18" charset="0"/>
              </a:rPr>
              <a:t>Fakülteler Matbaası, İstanbul 1976.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Yusuf </a:t>
            </a:r>
            <a:r>
              <a:rPr lang="tr-TR" sz="2200" dirty="0" err="1">
                <a:latin typeface="Times New Roman" pitchFamily="18" charset="0"/>
              </a:rPr>
              <a:t>Sarınay</a:t>
            </a:r>
            <a:r>
              <a:rPr lang="tr-TR" sz="2200" dirty="0">
                <a:latin typeface="Times New Roman" pitchFamily="18" charset="0"/>
              </a:rPr>
              <a:t>, </a:t>
            </a:r>
            <a:r>
              <a:rPr lang="tr-TR" sz="2200" b="1" dirty="0">
                <a:latin typeface="Times New Roman" pitchFamily="18" charset="0"/>
              </a:rPr>
              <a:t>Atatürk’ün Millet ve Milliyetçilik Anlayışı, </a:t>
            </a:r>
            <a:r>
              <a:rPr lang="tr-TR" sz="2200" dirty="0">
                <a:latin typeface="Times New Roman" pitchFamily="18" charset="0"/>
              </a:rPr>
              <a:t>Türk Kültürünü Araştırma Enstitüsü, Ankara 1990.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Kolektif, </a:t>
            </a:r>
            <a:r>
              <a:rPr lang="tr-TR" sz="2200" b="1" dirty="0">
                <a:latin typeface="Times New Roman" pitchFamily="18" charset="0"/>
              </a:rPr>
              <a:t>Modern Türkiye’de Siyasi Düşünce Cilt 4: Milliyetçilik, </a:t>
            </a:r>
            <a:r>
              <a:rPr lang="tr-TR" sz="2200" dirty="0">
                <a:latin typeface="Times New Roman" pitchFamily="18" charset="0"/>
              </a:rPr>
              <a:t>İletişim Yayınları, İstanbul 2002. </a:t>
            </a:r>
            <a:endParaRPr lang="en-US" sz="2200" dirty="0">
              <a:latin typeface="Times New Roman" pitchFamily="18" charset="0"/>
            </a:endParaRPr>
          </a:p>
          <a:p>
            <a:r>
              <a:rPr lang="tr-TR" sz="2200" dirty="0">
                <a:latin typeface="Times New Roman" pitchFamily="18" charset="0"/>
              </a:rPr>
              <a:t>Tanıl Bora, </a:t>
            </a:r>
            <a:r>
              <a:rPr lang="tr-TR" sz="2200" b="1" dirty="0">
                <a:latin typeface="Times New Roman" pitchFamily="18" charset="0"/>
              </a:rPr>
              <a:t>Cereyanlar: Türkiye’de Siyasi İdeolojiler, </a:t>
            </a:r>
            <a:r>
              <a:rPr lang="tr-TR" sz="2200" dirty="0">
                <a:latin typeface="Times New Roman" pitchFamily="18" charset="0"/>
              </a:rPr>
              <a:t>İletişim Yayınları, İstanbul 2017.</a:t>
            </a:r>
            <a:endParaRPr lang="en-US" sz="2200" dirty="0">
              <a:latin typeface="Times New Roman" pitchFamily="18" charset="0"/>
            </a:endParaRP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1705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 ‘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Sosyalist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Model’in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unsurlarını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Merkezi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Planlama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“Liberal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sosyalist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modellerdeki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ekonomik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tercihleri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hakkında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bilgi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veriniz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 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Milliyetçilik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anayasalar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arasındaki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ilişkiyi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9857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75907"/>
            <a:ext cx="108330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</a:rPr>
              <a:t>Anayasacılık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908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73741" y="558069"/>
            <a:ext cx="985173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f. Liberalizm ve Demokrasi İlişkisi</a:t>
            </a: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endParaRPr lang="tr-TR" sz="4000" b="1" dirty="0" smtClean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</a:t>
            </a:r>
            <a:r>
              <a:rPr lang="tr-TR" sz="4000" dirty="0">
                <a:latin typeface="Times New Roman" pitchFamily="18" charset="0"/>
              </a:rPr>
              <a:t>. Tarihsel Süreç</a:t>
            </a:r>
          </a:p>
          <a:p>
            <a:r>
              <a:rPr lang="tr-TR" sz="4000" dirty="0">
                <a:latin typeface="Times New Roman" pitchFamily="18" charset="0"/>
              </a:rPr>
              <a:t>		</a:t>
            </a:r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ii</a:t>
            </a:r>
            <a:r>
              <a:rPr lang="tr-TR" sz="4000" dirty="0">
                <a:latin typeface="Times New Roman" pitchFamily="18" charset="0"/>
              </a:rPr>
              <a:t>. Anayasalcılık Kavramı ve Boyutları</a:t>
            </a:r>
          </a:p>
          <a:p>
            <a:r>
              <a:rPr lang="tr-TR" sz="4000" dirty="0">
                <a:latin typeface="Times New Roman" pitchFamily="18" charset="0"/>
              </a:rPr>
              <a:t>		</a:t>
            </a:r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</a:rPr>
              <a:t>aa</a:t>
            </a:r>
            <a:r>
              <a:rPr lang="tr-TR" sz="4000" dirty="0">
                <a:latin typeface="Times New Roman" pitchFamily="18" charset="0"/>
              </a:rPr>
              <a:t>. Kuvvetler Ayrılığı</a:t>
            </a:r>
          </a:p>
          <a:p>
            <a:r>
              <a:rPr lang="tr-TR" sz="4000" dirty="0">
                <a:latin typeface="Times New Roman" pitchFamily="18" charset="0"/>
              </a:rPr>
              <a:t>			</a:t>
            </a:r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</a:t>
            </a:r>
            <a:r>
              <a:rPr lang="tr-TR" sz="4000" dirty="0" err="1" smtClean="0">
                <a:latin typeface="Times New Roman" pitchFamily="18" charset="0"/>
              </a:rPr>
              <a:t>bb</a:t>
            </a:r>
            <a:r>
              <a:rPr lang="tr-TR" sz="4000" dirty="0">
                <a:latin typeface="Times New Roman" pitchFamily="18" charset="0"/>
              </a:rPr>
              <a:t>. Hukuk Devleti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92700" y="712019"/>
            <a:ext cx="11063957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4000" b="1" dirty="0">
                <a:latin typeface="Times New Roman" pitchFamily="18" charset="0"/>
              </a:rPr>
              <a:t>g. Liberal Anayasal </a:t>
            </a:r>
            <a:r>
              <a:rPr lang="tr-TR" sz="4000" b="1" dirty="0" smtClean="0">
                <a:latin typeface="Times New Roman" pitchFamily="18" charset="0"/>
              </a:rPr>
              <a:t>Model</a:t>
            </a:r>
            <a:endParaRPr lang="tr-TR" sz="4000" b="1" dirty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</a:t>
            </a:r>
            <a:r>
              <a:rPr lang="tr-TR" sz="4000" dirty="0">
                <a:latin typeface="Times New Roman" pitchFamily="18" charset="0"/>
              </a:rPr>
              <a:t>. Siyasi İktidarın Kaynağı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ii</a:t>
            </a:r>
            <a:r>
              <a:rPr lang="tr-TR" sz="4000" dirty="0">
                <a:latin typeface="Times New Roman" pitchFamily="18" charset="0"/>
              </a:rPr>
              <a:t>. </a:t>
            </a:r>
            <a:r>
              <a:rPr lang="tr-TR" sz="4000" dirty="0" smtClean="0">
                <a:latin typeface="Times New Roman" pitchFamily="18" charset="0"/>
              </a:rPr>
              <a:t>Birey-Devlet </a:t>
            </a:r>
            <a:r>
              <a:rPr lang="tr-TR" sz="4000" dirty="0">
                <a:latin typeface="Times New Roman" pitchFamily="18" charset="0"/>
              </a:rPr>
              <a:t>İlişkilerinde Geçerli Olan </a:t>
            </a:r>
            <a:r>
              <a:rPr lang="tr-TR" sz="4000" dirty="0" smtClean="0">
                <a:latin typeface="Times New Roman" pitchFamily="18" charset="0"/>
              </a:rPr>
              <a:t>		İlkeler</a:t>
            </a:r>
            <a:endParaRPr lang="tr-TR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iii</a:t>
            </a:r>
            <a:r>
              <a:rPr lang="tr-TR" sz="4000" dirty="0">
                <a:latin typeface="Times New Roman" pitchFamily="18" charset="0"/>
              </a:rPr>
              <a:t>. Siyasi İktidarın Kullanılmasına İlişkin İlkeler</a:t>
            </a: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iv</a:t>
            </a:r>
            <a:r>
              <a:rPr lang="tr-TR" sz="4000" dirty="0">
                <a:latin typeface="Times New Roman" pitchFamily="18" charset="0"/>
              </a:rPr>
              <a:t>. Ekonomik Sistem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1448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61800" y="153951"/>
            <a:ext cx="10294291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2. Sosyalizm</a:t>
            </a:r>
            <a:endParaRPr lang="en-US" sz="4000" b="1" dirty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>
                <a:latin typeface="Times New Roman" pitchFamily="18" charset="0"/>
              </a:rPr>
              <a:t>a. Eleştiri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 smtClean="0">
                <a:latin typeface="Times New Roman" pitchFamily="18" charset="0"/>
              </a:rPr>
              <a:t>	b</a:t>
            </a:r>
            <a:r>
              <a:rPr lang="tr-TR" sz="4000" dirty="0">
                <a:latin typeface="Times New Roman" pitchFamily="18" charset="0"/>
              </a:rPr>
              <a:t>. Değerler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 smtClean="0">
                <a:latin typeface="Times New Roman" pitchFamily="18" charset="0"/>
              </a:rPr>
              <a:t>	c</a:t>
            </a:r>
            <a:r>
              <a:rPr lang="tr-TR" sz="4000" dirty="0">
                <a:latin typeface="Times New Roman" pitchFamily="18" charset="0"/>
              </a:rPr>
              <a:t>. Strateji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 smtClean="0">
                <a:latin typeface="Times New Roman" pitchFamily="18" charset="0"/>
              </a:rPr>
              <a:t>	d</a:t>
            </a:r>
            <a:r>
              <a:rPr lang="tr-TR" sz="4000" dirty="0">
                <a:latin typeface="Times New Roman" pitchFamily="18" charset="0"/>
              </a:rPr>
              <a:t>. Sosyalizmin Serüveni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i</a:t>
            </a:r>
            <a:r>
              <a:rPr lang="tr-TR" sz="4000" dirty="0">
                <a:latin typeface="Times New Roman" pitchFamily="18" charset="0"/>
              </a:rPr>
              <a:t>. Ütopik Sosyalizm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ii</a:t>
            </a:r>
            <a:r>
              <a:rPr lang="tr-TR" sz="4000" dirty="0">
                <a:latin typeface="Times New Roman" pitchFamily="18" charset="0"/>
              </a:rPr>
              <a:t>. Bilimsel Sosyalizm (Marksizm)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iii</a:t>
            </a:r>
            <a:r>
              <a:rPr lang="tr-TR" sz="4000" dirty="0">
                <a:latin typeface="Times New Roman" pitchFamily="18" charset="0"/>
              </a:rPr>
              <a:t>. Ortodoks Marksizm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	iv</a:t>
            </a:r>
            <a:r>
              <a:rPr lang="tr-TR" sz="4000" dirty="0">
                <a:latin typeface="Times New Roman" pitchFamily="18" charset="0"/>
              </a:rPr>
              <a:t>. Revizyonist (Reformist Marksizm)</a:t>
            </a:r>
            <a:endParaRPr lang="en-US" sz="4000" dirty="0">
              <a:latin typeface="Times New Roman" pitchFamily="18" charset="0"/>
            </a:endParaRPr>
          </a:p>
          <a:p>
            <a:r>
              <a:rPr lang="tr-TR" sz="4000" dirty="0" smtClean="0">
                <a:latin typeface="Times New Roman" pitchFamily="18" charset="0"/>
              </a:rPr>
              <a:t>	e</a:t>
            </a:r>
            <a:r>
              <a:rPr lang="tr-TR" sz="4000" dirty="0">
                <a:latin typeface="Times New Roman" pitchFamily="18" charset="0"/>
              </a:rPr>
              <a:t>. Sosyalizm ve Demokrasi İlişkisi</a:t>
            </a:r>
            <a:endParaRPr lang="en-US" sz="4000" dirty="0">
              <a:latin typeface="Times New Roman" pitchFamily="18" charset="0"/>
            </a:endParaRP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6138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A. ANAYASANIN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İDEOLOJİK MANİFESTO </a:t>
            </a:r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BOYUTU (III)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8767" y="538826"/>
            <a:ext cx="1104471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f. Sosyalist Anayasal </a:t>
            </a:r>
            <a:r>
              <a:rPr lang="tr-TR" sz="4000" b="1" dirty="0" smtClean="0">
                <a:latin typeface="Times New Roman" pitchFamily="18" charset="0"/>
              </a:rPr>
              <a:t>Model</a:t>
            </a:r>
          </a:p>
          <a:p>
            <a:endParaRPr lang="tr-TR" sz="4000" b="1" dirty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</a:t>
            </a:r>
            <a:r>
              <a:rPr lang="tr-TR" sz="4000" dirty="0">
                <a:latin typeface="Times New Roman" pitchFamily="18" charset="0"/>
              </a:rPr>
              <a:t>. Siyasi İktidarın Kaynağı</a:t>
            </a:r>
          </a:p>
          <a:p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ii</a:t>
            </a:r>
            <a:r>
              <a:rPr lang="tr-TR" sz="4000" dirty="0">
                <a:latin typeface="Times New Roman" pitchFamily="18" charset="0"/>
              </a:rPr>
              <a:t>. </a:t>
            </a:r>
            <a:r>
              <a:rPr lang="tr-TR" sz="4000" dirty="0" err="1">
                <a:latin typeface="Times New Roman" pitchFamily="18" charset="0"/>
              </a:rPr>
              <a:t>Birey.Devlet</a:t>
            </a:r>
            <a:r>
              <a:rPr lang="tr-TR" sz="4000" dirty="0">
                <a:latin typeface="Times New Roman" pitchFamily="18" charset="0"/>
              </a:rPr>
              <a:t> İlişkilerinde Geçerli Olan İlkeler</a:t>
            </a:r>
          </a:p>
          <a:p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iii</a:t>
            </a:r>
            <a:r>
              <a:rPr lang="tr-TR" sz="4000" dirty="0">
                <a:latin typeface="Times New Roman" pitchFamily="18" charset="0"/>
              </a:rPr>
              <a:t>. Siyasi İktidarın Kullanılmasına İlişkin İlkeler</a:t>
            </a:r>
          </a:p>
          <a:p>
            <a:endParaRPr lang="tr-TR" sz="4000" dirty="0" smtClean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</a:t>
            </a:r>
            <a:r>
              <a:rPr lang="tr-TR" sz="4000" dirty="0" smtClean="0">
                <a:latin typeface="Times New Roman" pitchFamily="18" charset="0"/>
              </a:rPr>
              <a:t>iv</a:t>
            </a:r>
            <a:r>
              <a:rPr lang="tr-TR" sz="4000" dirty="0">
                <a:latin typeface="Times New Roman" pitchFamily="18" charset="0"/>
              </a:rPr>
              <a:t>. Ekonomik Sistem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7295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6" y="153950"/>
            <a:ext cx="11333341" cy="6886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3600" b="1" dirty="0">
                <a:latin typeface="Times New Roman" pitchFamily="18" charset="0"/>
              </a:rPr>
              <a:t>3. Milliyetçilik</a:t>
            </a:r>
          </a:p>
          <a:p>
            <a:pPr>
              <a:lnSpc>
                <a:spcPct val="150000"/>
              </a:lnSpc>
            </a:pPr>
            <a:r>
              <a:rPr lang="tr-TR" sz="3600" b="1" dirty="0">
                <a:latin typeface="Times New Roman" pitchFamily="18" charset="0"/>
              </a:rPr>
              <a:t>	</a:t>
            </a:r>
            <a:r>
              <a:rPr lang="tr-TR" sz="3600" dirty="0">
                <a:latin typeface="Times New Roman" pitchFamily="18" charset="0"/>
              </a:rPr>
              <a:t>a. Milliyetçilik Kavramı</a:t>
            </a:r>
          </a:p>
          <a:p>
            <a:pPr>
              <a:lnSpc>
                <a:spcPct val="150000"/>
              </a:lnSpc>
            </a:pPr>
            <a:r>
              <a:rPr lang="tr-TR" sz="3600" dirty="0">
                <a:latin typeface="Times New Roman" pitchFamily="18" charset="0"/>
              </a:rPr>
              <a:t>	b. Anayasalarla Milliyetçilik Arasındaki İlişki</a:t>
            </a:r>
          </a:p>
          <a:p>
            <a:pPr>
              <a:lnSpc>
                <a:spcPct val="150000"/>
              </a:lnSpc>
            </a:pPr>
            <a:r>
              <a:rPr lang="tr-TR" sz="3600" dirty="0">
                <a:latin typeface="Times New Roman" pitchFamily="18" charset="0"/>
              </a:rPr>
              <a:t>		i. Millet Anlayışları</a:t>
            </a:r>
          </a:p>
          <a:p>
            <a:pPr>
              <a:lnSpc>
                <a:spcPct val="150000"/>
              </a:lnSpc>
            </a:pPr>
            <a:r>
              <a:rPr lang="tr-TR" sz="3600" dirty="0">
                <a:latin typeface="Times New Roman" pitchFamily="18" charset="0"/>
              </a:rPr>
              <a:t>			</a:t>
            </a:r>
            <a:r>
              <a:rPr lang="tr-TR" sz="3600" dirty="0" err="1">
                <a:latin typeface="Times New Roman" pitchFamily="18" charset="0"/>
              </a:rPr>
              <a:t>aa</a:t>
            </a:r>
            <a:r>
              <a:rPr lang="tr-TR" sz="3600" dirty="0">
                <a:latin typeface="Times New Roman" pitchFamily="18" charset="0"/>
              </a:rPr>
              <a:t>. Objektif Millet Anlayışı</a:t>
            </a:r>
          </a:p>
          <a:p>
            <a:pPr>
              <a:lnSpc>
                <a:spcPct val="150000"/>
              </a:lnSpc>
            </a:pPr>
            <a:r>
              <a:rPr lang="tr-TR" sz="3600" dirty="0">
                <a:latin typeface="Times New Roman" pitchFamily="18" charset="0"/>
              </a:rPr>
              <a:t>			</a:t>
            </a:r>
            <a:r>
              <a:rPr lang="tr-TR" sz="3600" dirty="0" err="1">
                <a:latin typeface="Times New Roman" pitchFamily="18" charset="0"/>
              </a:rPr>
              <a:t>bb</a:t>
            </a:r>
            <a:r>
              <a:rPr lang="tr-TR" sz="3600" dirty="0">
                <a:latin typeface="Times New Roman" pitchFamily="18" charset="0"/>
              </a:rPr>
              <a:t>. Sübjektif Millet Anlayışı</a:t>
            </a:r>
          </a:p>
          <a:p>
            <a:pPr>
              <a:lnSpc>
                <a:spcPct val="150000"/>
              </a:lnSpc>
            </a:pPr>
            <a:r>
              <a:rPr lang="tr-TR" sz="3600" dirty="0">
                <a:latin typeface="Times New Roman" pitchFamily="18" charset="0"/>
              </a:rPr>
              <a:t>			cc. Anayasal Vatandaşlık</a:t>
            </a:r>
          </a:p>
          <a:p>
            <a:pPr>
              <a:lnSpc>
                <a:spcPct val="150000"/>
              </a:lnSpc>
            </a:pPr>
            <a:r>
              <a:rPr lang="tr-TR" sz="3600" dirty="0">
                <a:latin typeface="Times New Roman" pitchFamily="18" charset="0"/>
              </a:rPr>
              <a:t>	c. Günümüzde </a:t>
            </a:r>
            <a:r>
              <a:rPr lang="tr-TR" sz="3600" dirty="0" smtClean="0">
                <a:latin typeface="Times New Roman" pitchFamily="18" charset="0"/>
              </a:rPr>
              <a:t>Milliyetçilik</a:t>
            </a:r>
            <a:endParaRPr lang="tr-TR" sz="36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144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23601" y="885214"/>
            <a:ext cx="10352016" cy="3766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b="1" dirty="0">
                <a:latin typeface="Times New Roman" pitchFamily="18" charset="0"/>
              </a:rPr>
              <a:t>4. Sosyal </a:t>
            </a:r>
            <a:r>
              <a:rPr lang="tr-TR" sz="4800" b="1" dirty="0" smtClean="0">
                <a:latin typeface="Times New Roman" pitchFamily="18" charset="0"/>
              </a:rPr>
              <a:t>Devlet</a:t>
            </a:r>
          </a:p>
          <a:p>
            <a:endParaRPr lang="tr-TR" sz="4800" b="1" dirty="0">
              <a:latin typeface="Times New Roman" pitchFamily="18" charset="0"/>
            </a:endParaRPr>
          </a:p>
          <a:p>
            <a:r>
              <a:rPr lang="tr-TR" sz="4800" b="1" dirty="0" smtClean="0">
                <a:latin typeface="Times New Roman" pitchFamily="18" charset="0"/>
              </a:rPr>
              <a:t>5</a:t>
            </a:r>
            <a:r>
              <a:rPr lang="tr-TR" sz="4800" b="1" dirty="0">
                <a:latin typeface="Times New Roman" pitchFamily="18" charset="0"/>
              </a:rPr>
              <a:t>. İdeolojilerin Sonu Tartışması</a:t>
            </a:r>
          </a:p>
          <a:p>
            <a:endParaRPr lang="tr-TR" sz="4800" b="1" dirty="0" smtClean="0">
              <a:latin typeface="Times New Roman" pitchFamily="18" charset="0"/>
            </a:endParaRPr>
          </a:p>
          <a:p>
            <a:r>
              <a:rPr lang="tr-TR" sz="4800" b="1" dirty="0" smtClean="0">
                <a:latin typeface="Times New Roman" pitchFamily="18" charset="0"/>
              </a:rPr>
              <a:t>6</a:t>
            </a:r>
            <a:r>
              <a:rPr lang="tr-TR" sz="4800" b="1" dirty="0">
                <a:latin typeface="Times New Roman" pitchFamily="18" charset="0"/>
              </a:rPr>
              <a:t>. Modernizm ve Postmodernizm</a:t>
            </a:r>
          </a:p>
        </p:txBody>
      </p:sp>
    </p:spTree>
    <p:extLst>
      <p:ext uri="{BB962C8B-B14F-4D97-AF65-F5344CB8AC3E}">
        <p14:creationId xmlns:p14="http://schemas.microsoft.com/office/powerpoint/2010/main" xmlns="" val="4163922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1577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76</Words>
  <Application>Microsoft Office PowerPoint</Application>
  <PresentationFormat>Özel</PresentationFormat>
  <Paragraphs>81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33</cp:revision>
  <dcterms:created xsi:type="dcterms:W3CDTF">2017-10-23T13:21:40Z</dcterms:created>
  <dcterms:modified xsi:type="dcterms:W3CDTF">2018-04-18T09:07:07Z</dcterms:modified>
</cp:coreProperties>
</file>