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2" r:id="rId4"/>
    <p:sldId id="270" r:id="rId5"/>
    <p:sldId id="257" r:id="rId6"/>
    <p:sldId id="258" r:id="rId7"/>
    <p:sldId id="273" r:id="rId8"/>
    <p:sldId id="274" r:id="rId9"/>
    <p:sldId id="259" r:id="rId10"/>
    <p:sldId id="265" r:id="rId11"/>
    <p:sldId id="260" r:id="rId12"/>
    <p:sldId id="266" r:id="rId13"/>
    <p:sldId id="261" r:id="rId14"/>
    <p:sldId id="267" r:id="rId15"/>
    <p:sldId id="262" r:id="rId16"/>
    <p:sldId id="263" r:id="rId17"/>
    <p:sldId id="264" r:id="rId18"/>
    <p:sldId id="268" r:id="rId19"/>
    <p:sldId id="269"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EA39538-3F18-409D-B304-5F5CA8E4F0EA}"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509462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A39538-3F18-409D-B304-5F5CA8E4F0EA}"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278675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A39538-3F18-409D-B304-5F5CA8E4F0EA}"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31072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A39538-3F18-409D-B304-5F5CA8E4F0EA}"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416402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EA39538-3F18-409D-B304-5F5CA8E4F0EA}" type="datetimeFigureOut">
              <a:rPr lang="tr-TR" smtClean="0"/>
              <a:t>30.10.2017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286053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EA39538-3F18-409D-B304-5F5CA8E4F0EA}"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283302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EA39538-3F18-409D-B304-5F5CA8E4F0EA}" type="datetimeFigureOut">
              <a:rPr lang="tr-TR" smtClean="0"/>
              <a:t>30.10.2017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2683245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EA39538-3F18-409D-B304-5F5CA8E4F0EA}" type="datetimeFigureOut">
              <a:rPr lang="tr-TR" smtClean="0"/>
              <a:t>30.10.2017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85697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39538-3F18-409D-B304-5F5CA8E4F0EA}" type="datetimeFigureOut">
              <a:rPr lang="tr-TR" smtClean="0"/>
              <a:t>30.10.2017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144034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EA39538-3F18-409D-B304-5F5CA8E4F0EA}"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117426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EA39538-3F18-409D-B304-5F5CA8E4F0EA}" type="datetimeFigureOut">
              <a:rPr lang="tr-TR" smtClean="0"/>
              <a:t>30.10.2017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90AD90-F660-4E34-A0D5-EE5905E0C147}" type="slidenum">
              <a:rPr lang="tr-TR" smtClean="0"/>
              <a:t>‹#›</a:t>
            </a:fld>
            <a:endParaRPr lang="tr-TR"/>
          </a:p>
        </p:txBody>
      </p:sp>
    </p:spTree>
    <p:extLst>
      <p:ext uri="{BB962C8B-B14F-4D97-AF65-F5344CB8AC3E}">
        <p14:creationId xmlns:p14="http://schemas.microsoft.com/office/powerpoint/2010/main" val="346407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39538-3F18-409D-B304-5F5CA8E4F0EA}" type="datetimeFigureOut">
              <a:rPr lang="tr-TR" smtClean="0"/>
              <a:t>30.10.2017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0AD90-F660-4E34-A0D5-EE5905E0C147}" type="slidenum">
              <a:rPr lang="tr-TR" smtClean="0"/>
              <a:t>‹#›</a:t>
            </a:fld>
            <a:endParaRPr lang="tr-TR"/>
          </a:p>
        </p:txBody>
      </p:sp>
    </p:spTree>
    <p:extLst>
      <p:ext uri="{BB962C8B-B14F-4D97-AF65-F5344CB8AC3E}">
        <p14:creationId xmlns:p14="http://schemas.microsoft.com/office/powerpoint/2010/main" val="152228826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533" y="239547"/>
            <a:ext cx="7021322" cy="3976193"/>
          </a:xfrm>
          <a:prstGeom prst="rect">
            <a:avLst/>
          </a:prstGeom>
        </p:spPr>
      </p:pic>
      <p:sp>
        <p:nvSpPr>
          <p:cNvPr id="2" name="Metin kutusu 1"/>
          <p:cNvSpPr txBox="1"/>
          <p:nvPr/>
        </p:nvSpPr>
        <p:spPr>
          <a:xfrm>
            <a:off x="7576457" y="2861953"/>
            <a:ext cx="4275117" cy="3693319"/>
          </a:xfrm>
          <a:prstGeom prst="rect">
            <a:avLst/>
          </a:prstGeom>
          <a:noFill/>
          <a:ln>
            <a:solidFill>
              <a:schemeClr val="tx1"/>
            </a:solidFill>
          </a:ln>
        </p:spPr>
        <p:txBody>
          <a:bodyPr wrap="square" rtlCol="0">
            <a:spAutoFit/>
          </a:bodyPr>
          <a:lstStyle/>
          <a:p>
            <a:r>
              <a:rPr lang="tr-TR" b="1" dirty="0"/>
              <a:t>5 kez yılın öğretmeni seçildi...'Müdür, </a:t>
            </a:r>
            <a:r>
              <a:rPr lang="tr-TR" b="1" dirty="0" err="1"/>
              <a:t>mobbing</a:t>
            </a:r>
            <a:r>
              <a:rPr lang="tr-TR" b="1" dirty="0"/>
              <a:t> uyguluyor' şikayetiyle hayatı alt üst oldu</a:t>
            </a:r>
          </a:p>
          <a:p>
            <a:r>
              <a:rPr lang="tr-TR" dirty="0"/>
              <a:t>Denizli'deki Gazi İlkokulu'nda sınıf öğretmeni olan 51 yaşındaki Ali Karlık, okul müdürü </a:t>
            </a:r>
            <a:r>
              <a:rPr lang="tr-TR" dirty="0" err="1"/>
              <a:t>R.Ö.'nün</a:t>
            </a:r>
            <a:r>
              <a:rPr lang="tr-TR" dirty="0"/>
              <a:t>, kendisine </a:t>
            </a:r>
            <a:r>
              <a:rPr lang="tr-TR" dirty="0" err="1"/>
              <a:t>mobbing</a:t>
            </a:r>
            <a:r>
              <a:rPr lang="tr-TR" dirty="0"/>
              <a:t> uyguladığını iddia ederek, İl Milli Eğitim Müdürlüğü, Valilik İnsan Hakları Kurulu ve savcılığa suç duyurusunda bulundu. Bu gelişmenin ardından, öğretmen Ali Karlık hakkında çeşitli nedenlerle soruşturmalar açıldı. </a:t>
            </a:r>
          </a:p>
          <a:p>
            <a:endParaRPr lang="tr-TR" dirty="0"/>
          </a:p>
        </p:txBody>
      </p:sp>
    </p:spTree>
    <p:extLst>
      <p:ext uri="{BB962C8B-B14F-4D97-AF65-F5344CB8AC3E}">
        <p14:creationId xmlns:p14="http://schemas.microsoft.com/office/powerpoint/2010/main" val="2104832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Yıldırma (</a:t>
            </a:r>
            <a:r>
              <a:rPr lang="tr-TR" b="1" dirty="0" err="1"/>
              <a:t>mobbing</a:t>
            </a:r>
            <a:r>
              <a:rPr lang="tr-TR" b="1" dirty="0"/>
              <a:t>) Davranışları</a:t>
            </a:r>
            <a:endParaRPr lang="tr-TR" dirty="0"/>
          </a:p>
        </p:txBody>
      </p:sp>
      <p:sp>
        <p:nvSpPr>
          <p:cNvPr id="3" name="İçerik Yer Tutucusu 2"/>
          <p:cNvSpPr>
            <a:spLocks noGrp="1"/>
          </p:cNvSpPr>
          <p:nvPr>
            <p:ph idx="1"/>
          </p:nvPr>
        </p:nvSpPr>
        <p:spPr/>
        <p:txBody>
          <a:bodyPr/>
          <a:lstStyle/>
          <a:p>
            <a:r>
              <a:rPr lang="tr-TR" dirty="0"/>
              <a:t>Kişi birilerine yaklaştığında, görmezlikten gelinmesi, hiçe sayılması ya da düşmanca karşılanması,</a:t>
            </a:r>
          </a:p>
          <a:p>
            <a:r>
              <a:rPr lang="tr-TR" dirty="0"/>
              <a:t>Kişiye sürekli sataşılması ve alay edilmesi,</a:t>
            </a:r>
          </a:p>
          <a:p>
            <a:r>
              <a:rPr lang="tr-TR" dirty="0"/>
              <a:t>Kişiden mantıklı olmayan ya da imkânsız olan görevlerin istenmesi,</a:t>
            </a:r>
          </a:p>
          <a:p>
            <a:r>
              <a:rPr lang="tr-TR" dirty="0"/>
              <a:t>Kişinin üstesinden gelinemeyecek şekilde aşırı iş yüküyle karşı karşıya bırakılması,</a:t>
            </a:r>
          </a:p>
          <a:p>
            <a:r>
              <a:rPr lang="tr-TR" dirty="0"/>
              <a:t>Kişinin görüş, fikir ve önerilerinin dikkate alınmaması,</a:t>
            </a:r>
          </a:p>
          <a:p>
            <a:r>
              <a:rPr lang="tr-TR" dirty="0"/>
              <a:t>Kişinin başarısını veya performansını etkileyecek bilgilerin saklanması</a:t>
            </a:r>
          </a:p>
          <a:p>
            <a:pPr marL="0" indent="0">
              <a:buNone/>
            </a:pPr>
            <a:endParaRPr lang="tr-TR" dirty="0"/>
          </a:p>
        </p:txBody>
      </p:sp>
    </p:spTree>
    <p:extLst>
      <p:ext uri="{BB962C8B-B14F-4D97-AF65-F5344CB8AC3E}">
        <p14:creationId xmlns:p14="http://schemas.microsoft.com/office/powerpoint/2010/main" val="231984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75120"/>
            <a:ext cx="10515600" cy="1325563"/>
          </a:xfrm>
        </p:spPr>
        <p:txBody>
          <a:bodyPr/>
          <a:lstStyle/>
          <a:p>
            <a:pPr algn="ctr"/>
            <a:r>
              <a:rPr lang="tr-TR" b="1" dirty="0" smtClean="0"/>
              <a:t>Yıldırma (</a:t>
            </a:r>
            <a:r>
              <a:rPr lang="tr-TR" b="1" dirty="0" err="1" smtClean="0"/>
              <a:t>mobbing</a:t>
            </a:r>
            <a:r>
              <a:rPr lang="tr-TR" b="1" dirty="0" smtClean="0"/>
              <a:t>) Davranışları</a:t>
            </a:r>
            <a:endParaRPr lang="tr-TR" dirty="0"/>
          </a:p>
        </p:txBody>
      </p:sp>
      <p:sp>
        <p:nvSpPr>
          <p:cNvPr id="3" name="İçerik Yer Tutucusu 2"/>
          <p:cNvSpPr>
            <a:spLocks noGrp="1"/>
          </p:cNvSpPr>
          <p:nvPr>
            <p:ph idx="1"/>
          </p:nvPr>
        </p:nvSpPr>
        <p:spPr>
          <a:xfrm>
            <a:off x="838200" y="1825625"/>
            <a:ext cx="10835244" cy="4800806"/>
          </a:xfrm>
        </p:spPr>
        <p:txBody>
          <a:bodyPr>
            <a:normAutofit/>
          </a:bodyPr>
          <a:lstStyle/>
          <a:p>
            <a:r>
              <a:rPr lang="tr-TR" sz="3200" dirty="0" smtClean="0"/>
              <a:t>Kişi hakkında söylenti ve dedikodu çıkarılması,</a:t>
            </a:r>
          </a:p>
          <a:p>
            <a:r>
              <a:rPr lang="tr-TR" sz="3200" dirty="0" smtClean="0"/>
              <a:t>Kişinin göz ardı edilmesi, dışlanması veya olayların dışında bırakılması,</a:t>
            </a:r>
          </a:p>
          <a:p>
            <a:r>
              <a:rPr lang="tr-TR" sz="3200" dirty="0" smtClean="0"/>
              <a:t>Kişinin alışkanlıkları, geçmişi, tutum ya da özel yaşantısı ile ilgili hakaret ya da aşağılanma içeren yorumlarda bulunulması,</a:t>
            </a:r>
          </a:p>
          <a:p>
            <a:r>
              <a:rPr lang="tr-TR" sz="3200" dirty="0" smtClean="0"/>
              <a:t>Kişinin çalışmalarıyla ilgili kendisiyle dalga geçilmesi ve aşağılanması,</a:t>
            </a:r>
          </a:p>
        </p:txBody>
      </p:sp>
    </p:spTree>
    <p:extLst>
      <p:ext uri="{BB962C8B-B14F-4D97-AF65-F5344CB8AC3E}">
        <p14:creationId xmlns:p14="http://schemas.microsoft.com/office/powerpoint/2010/main" val="29194704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Yıldırma (</a:t>
            </a:r>
            <a:r>
              <a:rPr lang="tr-TR" b="1" dirty="0" err="1"/>
              <a:t>mobbing</a:t>
            </a:r>
            <a:r>
              <a:rPr lang="tr-TR" b="1" dirty="0"/>
              <a:t>) Davranışları</a:t>
            </a:r>
            <a:endParaRPr lang="tr-TR" dirty="0"/>
          </a:p>
        </p:txBody>
      </p:sp>
      <p:sp>
        <p:nvSpPr>
          <p:cNvPr id="3" name="İçerik Yer Tutucusu 2"/>
          <p:cNvSpPr>
            <a:spLocks noGrp="1"/>
          </p:cNvSpPr>
          <p:nvPr>
            <p:ph idx="1"/>
          </p:nvPr>
        </p:nvSpPr>
        <p:spPr/>
        <p:txBody>
          <a:bodyPr/>
          <a:lstStyle/>
          <a:p>
            <a:r>
              <a:rPr lang="tr-TR" sz="3200" dirty="0"/>
              <a:t>Kişiye bağırılması veya anlık öfkenin hedefi olması,</a:t>
            </a:r>
          </a:p>
          <a:p>
            <a:r>
              <a:rPr lang="tr-TR" sz="3200" dirty="0"/>
              <a:t>Kişinin yeterlilik düzeyinin altında görevler verilmesi,</a:t>
            </a:r>
          </a:p>
          <a:p>
            <a:r>
              <a:rPr lang="tr-TR" sz="3200" dirty="0"/>
              <a:t>Kişiye işten ayrılması gerektiğinin ima edilmesi ya da söylenmesi,</a:t>
            </a:r>
          </a:p>
          <a:p>
            <a:r>
              <a:rPr lang="tr-TR" sz="3200" dirty="0"/>
              <a:t>Kişinin yaptığı işlerin abartılı bir şekilde kontrol edilmesi,</a:t>
            </a:r>
          </a:p>
          <a:p>
            <a:endParaRPr lang="tr-TR" dirty="0"/>
          </a:p>
        </p:txBody>
      </p:sp>
    </p:spTree>
    <p:extLst>
      <p:ext uri="{BB962C8B-B14F-4D97-AF65-F5344CB8AC3E}">
        <p14:creationId xmlns:p14="http://schemas.microsoft.com/office/powerpoint/2010/main" val="3531061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Yıldırma (</a:t>
            </a:r>
            <a:r>
              <a:rPr lang="tr-TR" b="1" dirty="0" err="1" smtClean="0"/>
              <a:t>mobbing</a:t>
            </a:r>
            <a:r>
              <a:rPr lang="tr-TR" b="1" dirty="0" smtClean="0"/>
              <a:t>) Türleri</a:t>
            </a:r>
            <a:endParaRPr lang="tr-TR" dirty="0"/>
          </a:p>
        </p:txBody>
      </p:sp>
      <p:sp>
        <p:nvSpPr>
          <p:cNvPr id="3" name="İçerik Yer Tutucusu 2"/>
          <p:cNvSpPr>
            <a:spLocks noGrp="1"/>
          </p:cNvSpPr>
          <p:nvPr>
            <p:ph idx="1"/>
          </p:nvPr>
        </p:nvSpPr>
        <p:spPr>
          <a:xfrm>
            <a:off x="838200" y="1825625"/>
            <a:ext cx="10835244" cy="4800806"/>
          </a:xfrm>
        </p:spPr>
        <p:txBody>
          <a:bodyPr>
            <a:normAutofit/>
          </a:bodyPr>
          <a:lstStyle/>
          <a:p>
            <a:pPr marL="0" indent="0">
              <a:buNone/>
            </a:pPr>
            <a:r>
              <a:rPr lang="tr-TR" dirty="0" smtClean="0"/>
              <a:t>“</a:t>
            </a:r>
            <a:r>
              <a:rPr lang="tr-TR" dirty="0" err="1" smtClean="0"/>
              <a:t>Mobbing</a:t>
            </a:r>
            <a:r>
              <a:rPr lang="tr-TR" dirty="0" smtClean="0"/>
              <a:t>” örgütsel yapıda </a:t>
            </a:r>
            <a:r>
              <a:rPr lang="tr-TR" b="1" dirty="0" smtClean="0"/>
              <a:t>dikey</a:t>
            </a:r>
            <a:r>
              <a:rPr lang="tr-TR" dirty="0" smtClean="0"/>
              <a:t> ya da </a:t>
            </a:r>
            <a:r>
              <a:rPr lang="tr-TR" b="1" dirty="0" smtClean="0"/>
              <a:t>yatay</a:t>
            </a:r>
            <a:r>
              <a:rPr lang="tr-TR" dirty="0" smtClean="0"/>
              <a:t> olmak üzere iki şekilde gerçekleşebilmektedir. </a:t>
            </a:r>
          </a:p>
          <a:p>
            <a:pPr marL="0" indent="0">
              <a:buNone/>
            </a:pPr>
            <a:r>
              <a:rPr lang="tr-TR" b="1" dirty="0" smtClean="0"/>
              <a:t>Dikey “</a:t>
            </a:r>
            <a:r>
              <a:rPr lang="tr-TR" b="1" dirty="0" err="1" smtClean="0"/>
              <a:t>mobbing</a:t>
            </a:r>
            <a:r>
              <a:rPr lang="tr-TR" b="1" dirty="0" smtClean="0"/>
              <a:t>” </a:t>
            </a:r>
            <a:r>
              <a:rPr lang="tr-TR" dirty="0" smtClean="0"/>
              <a:t>sadece üst yönetimden alt kademelere yöneltilmiş bir “</a:t>
            </a:r>
            <a:r>
              <a:rPr lang="tr-TR" dirty="0" err="1" smtClean="0"/>
              <a:t>mobbing</a:t>
            </a:r>
            <a:r>
              <a:rPr lang="tr-TR" dirty="0" smtClean="0"/>
              <a:t>” değil, çift yönlü, başka bir deyişle yukarıdan aşağıya ve aşağıdan yukarıya görülebilen “</a:t>
            </a:r>
            <a:r>
              <a:rPr lang="tr-TR" dirty="0" err="1" smtClean="0"/>
              <a:t>mobbing</a:t>
            </a:r>
            <a:r>
              <a:rPr lang="tr-TR" dirty="0" smtClean="0"/>
              <a:t>” şeklidir. Buna göre, dikey “</a:t>
            </a:r>
            <a:r>
              <a:rPr lang="tr-TR" dirty="0" err="1" smtClean="0"/>
              <a:t>mobbing</a:t>
            </a:r>
            <a:r>
              <a:rPr lang="tr-TR" dirty="0" smtClean="0"/>
              <a:t>” çalışanların bağlı oldukları üstlerine karşı uyguladıkları “</a:t>
            </a:r>
            <a:r>
              <a:rPr lang="tr-TR" dirty="0" err="1" smtClean="0"/>
              <a:t>mobbing</a:t>
            </a:r>
            <a:r>
              <a:rPr lang="tr-TR" dirty="0" smtClean="0"/>
              <a:t>” biçiminde de olabilmektedir.</a:t>
            </a:r>
          </a:p>
        </p:txBody>
      </p:sp>
    </p:spTree>
    <p:extLst>
      <p:ext uri="{BB962C8B-B14F-4D97-AF65-F5344CB8AC3E}">
        <p14:creationId xmlns:p14="http://schemas.microsoft.com/office/powerpoint/2010/main" val="3606426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Yıldırma (</a:t>
            </a:r>
            <a:r>
              <a:rPr lang="tr-TR" b="1" dirty="0" err="1"/>
              <a:t>mobbing</a:t>
            </a:r>
            <a:r>
              <a:rPr lang="tr-TR" b="1" dirty="0"/>
              <a:t>) Türleri</a:t>
            </a:r>
            <a:endParaRPr lang="tr-TR" dirty="0"/>
          </a:p>
        </p:txBody>
      </p:sp>
      <p:sp>
        <p:nvSpPr>
          <p:cNvPr id="3" name="İçerik Yer Tutucusu 2"/>
          <p:cNvSpPr>
            <a:spLocks noGrp="1"/>
          </p:cNvSpPr>
          <p:nvPr>
            <p:ph idx="1"/>
          </p:nvPr>
        </p:nvSpPr>
        <p:spPr/>
        <p:txBody>
          <a:bodyPr/>
          <a:lstStyle/>
          <a:p>
            <a:r>
              <a:rPr lang="tr-TR" dirty="0"/>
              <a:t>Eşit statüde bulunanlar arasında söz konusu olan “</a:t>
            </a:r>
            <a:r>
              <a:rPr lang="tr-TR" dirty="0" err="1"/>
              <a:t>mobbing”e</a:t>
            </a:r>
            <a:r>
              <a:rPr lang="tr-TR" dirty="0"/>
              <a:t> ise, </a:t>
            </a:r>
            <a:r>
              <a:rPr lang="tr-TR" b="1" dirty="0"/>
              <a:t>yatay “</a:t>
            </a:r>
            <a:r>
              <a:rPr lang="tr-TR" b="1" dirty="0" err="1"/>
              <a:t>mobbing</a:t>
            </a:r>
            <a:r>
              <a:rPr lang="tr-TR" b="1" dirty="0"/>
              <a:t>” </a:t>
            </a:r>
            <a:r>
              <a:rPr lang="tr-TR" dirty="0"/>
              <a:t>denmektedir. </a:t>
            </a:r>
            <a:endParaRPr lang="tr-TR" dirty="0" smtClean="0"/>
          </a:p>
          <a:p>
            <a:r>
              <a:rPr lang="tr-TR" dirty="0" smtClean="0"/>
              <a:t>Bu </a:t>
            </a:r>
            <a:r>
              <a:rPr lang="tr-TR" dirty="0"/>
              <a:t>tür “</a:t>
            </a:r>
            <a:r>
              <a:rPr lang="tr-TR" dirty="0" err="1"/>
              <a:t>mobbing</a:t>
            </a:r>
            <a:r>
              <a:rPr lang="tr-TR" dirty="0"/>
              <a:t>, ” kıskançlık, yarışma, </a:t>
            </a:r>
            <a:r>
              <a:rPr lang="tr-TR" dirty="0" err="1"/>
              <a:t>çekemezlik</a:t>
            </a:r>
            <a:r>
              <a:rPr lang="tr-TR" dirty="0"/>
              <a:t> gibi nedenlerden kaynaklanmakta ve örgüt yönetiminin yatay “</a:t>
            </a:r>
            <a:r>
              <a:rPr lang="tr-TR" dirty="0" err="1"/>
              <a:t>mobbing”de</a:t>
            </a:r>
            <a:r>
              <a:rPr lang="tr-TR" dirty="0"/>
              <a:t> taraf olması “</a:t>
            </a:r>
            <a:r>
              <a:rPr lang="tr-TR" dirty="0" err="1"/>
              <a:t>mobbing</a:t>
            </a:r>
            <a:r>
              <a:rPr lang="tr-TR" dirty="0"/>
              <a:t>” uygulamalarını örgüt politikası haline getirmektedir. Bu durumda mağdur sadece eşit statüdekilerle değil, aynı zamanda yönetimle de mücadele etmek durumunda kalmaktadır.</a:t>
            </a:r>
          </a:p>
          <a:p>
            <a:pPr marL="0" indent="0">
              <a:buNone/>
            </a:pPr>
            <a:endParaRPr lang="tr-TR" dirty="0"/>
          </a:p>
        </p:txBody>
      </p:sp>
    </p:spTree>
    <p:extLst>
      <p:ext uri="{BB962C8B-B14F-4D97-AF65-F5344CB8AC3E}">
        <p14:creationId xmlns:p14="http://schemas.microsoft.com/office/powerpoint/2010/main" val="2641237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9908969" cy="1325563"/>
          </a:xfrm>
        </p:spPr>
        <p:txBody>
          <a:bodyPr/>
          <a:lstStyle/>
          <a:p>
            <a:r>
              <a:rPr lang="tr-TR" dirty="0" smtClean="0"/>
              <a:t>“</a:t>
            </a:r>
            <a:r>
              <a:rPr lang="tr-TR" dirty="0" err="1" smtClean="0"/>
              <a:t>Mobbing”le</a:t>
            </a:r>
            <a:r>
              <a:rPr lang="tr-TR" dirty="0" smtClean="0"/>
              <a:t> </a:t>
            </a:r>
            <a:r>
              <a:rPr lang="tr-TR" b="1" u="sng" dirty="0" smtClean="0"/>
              <a:t>Yönetsel</a:t>
            </a:r>
            <a:r>
              <a:rPr lang="tr-TR" dirty="0" smtClean="0"/>
              <a:t> Başa Çıkma Yolları</a:t>
            </a:r>
            <a:endParaRPr lang="tr-TR" dirty="0"/>
          </a:p>
        </p:txBody>
      </p:sp>
      <p:sp>
        <p:nvSpPr>
          <p:cNvPr id="3" name="İçerik Yer Tutucusu 2"/>
          <p:cNvSpPr>
            <a:spLocks noGrp="1"/>
          </p:cNvSpPr>
          <p:nvPr>
            <p:ph idx="1"/>
          </p:nvPr>
        </p:nvSpPr>
        <p:spPr/>
        <p:txBody>
          <a:bodyPr>
            <a:normAutofit/>
          </a:bodyPr>
          <a:lstStyle/>
          <a:p>
            <a:r>
              <a:rPr lang="tr-TR" dirty="0" smtClean="0"/>
              <a:t>Kaçınma</a:t>
            </a:r>
          </a:p>
          <a:p>
            <a:r>
              <a:rPr lang="tr-TR" dirty="0" smtClean="0"/>
              <a:t>Dondurma</a:t>
            </a:r>
          </a:p>
          <a:p>
            <a:r>
              <a:rPr lang="tr-TR" dirty="0" smtClean="0"/>
              <a:t>Güç ve Otorite Kullanma</a:t>
            </a:r>
          </a:p>
          <a:p>
            <a:r>
              <a:rPr lang="tr-TR" dirty="0" smtClean="0"/>
              <a:t>Ödün Verme</a:t>
            </a:r>
          </a:p>
          <a:p>
            <a:r>
              <a:rPr lang="tr-TR" dirty="0" smtClean="0"/>
              <a:t>Kişileri Değiştirme</a:t>
            </a:r>
          </a:p>
          <a:p>
            <a:r>
              <a:rPr lang="tr-TR" dirty="0" smtClean="0"/>
              <a:t>Cezalandırma</a:t>
            </a:r>
          </a:p>
          <a:p>
            <a:r>
              <a:rPr lang="tr-TR" dirty="0" smtClean="0"/>
              <a:t>İşbirliği</a:t>
            </a:r>
            <a:endParaRPr lang="tr-TR" dirty="0"/>
          </a:p>
        </p:txBody>
      </p:sp>
    </p:spTree>
    <p:extLst>
      <p:ext uri="{BB962C8B-B14F-4D97-AF65-F5344CB8AC3E}">
        <p14:creationId xmlns:p14="http://schemas.microsoft.com/office/powerpoint/2010/main" val="3430428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t>
            </a:r>
            <a:r>
              <a:rPr lang="tr-TR" dirty="0" err="1" smtClean="0"/>
              <a:t>Mobbing”le</a:t>
            </a:r>
            <a:r>
              <a:rPr lang="tr-TR" dirty="0" smtClean="0"/>
              <a:t> </a:t>
            </a:r>
            <a:r>
              <a:rPr lang="tr-TR" b="1" u="sng" dirty="0" smtClean="0"/>
              <a:t>Bireysel</a:t>
            </a:r>
            <a:r>
              <a:rPr lang="tr-TR" dirty="0" smtClean="0"/>
              <a:t> Başa Çıkma Yolları</a:t>
            </a:r>
            <a:endParaRPr lang="tr-TR" dirty="0"/>
          </a:p>
        </p:txBody>
      </p:sp>
      <p:sp>
        <p:nvSpPr>
          <p:cNvPr id="3" name="İçerik Yer Tutucusu 2"/>
          <p:cNvSpPr>
            <a:spLocks noGrp="1"/>
          </p:cNvSpPr>
          <p:nvPr>
            <p:ph idx="1"/>
          </p:nvPr>
        </p:nvSpPr>
        <p:spPr/>
        <p:txBody>
          <a:bodyPr>
            <a:normAutofit fontScale="92500"/>
          </a:bodyPr>
          <a:lstStyle/>
          <a:p>
            <a:r>
              <a:rPr lang="tr-TR" b="1" dirty="0" err="1" smtClean="0"/>
              <a:t>Mobbinge</a:t>
            </a:r>
            <a:r>
              <a:rPr lang="tr-TR" b="1" dirty="0" smtClean="0"/>
              <a:t> anlayış gösterme</a:t>
            </a:r>
            <a:r>
              <a:rPr lang="tr-TR" dirty="0" smtClean="0"/>
              <a:t>: tekrarlanma sıklığı veya şiddetine göre değişmektedir. “</a:t>
            </a:r>
            <a:r>
              <a:rPr lang="tr-TR" dirty="0" err="1" smtClean="0"/>
              <a:t>Mobbing</a:t>
            </a:r>
            <a:r>
              <a:rPr lang="tr-TR" dirty="0" smtClean="0"/>
              <a:t>” sistematik olarak tekrar ediyor ve şiddetinde artma eğilimi gözleniyorsa, anlayış gösterme doğru bir yaklaşım değildir. </a:t>
            </a:r>
          </a:p>
          <a:p>
            <a:r>
              <a:rPr lang="tr-TR" b="1" dirty="0" err="1" smtClean="0"/>
              <a:t>Mobbinge</a:t>
            </a:r>
            <a:r>
              <a:rPr lang="tr-TR" b="1" dirty="0" smtClean="0"/>
              <a:t> karşı savaş verme</a:t>
            </a:r>
            <a:r>
              <a:rPr lang="tr-TR" dirty="0" smtClean="0"/>
              <a:t>: Mağdur, </a:t>
            </a:r>
            <a:r>
              <a:rPr lang="tr-TR" dirty="0" err="1" smtClean="0"/>
              <a:t>mobbing</a:t>
            </a:r>
            <a:r>
              <a:rPr lang="tr-TR" dirty="0" smtClean="0"/>
              <a:t> yapanın yöntemiyle, onunla başa çıkamayacağını bilmelidir. Burada ortaya konacak temel strateji, kendini “</a:t>
            </a:r>
            <a:r>
              <a:rPr lang="tr-TR" dirty="0" err="1" smtClean="0"/>
              <a:t>mobbing”e</a:t>
            </a:r>
            <a:r>
              <a:rPr lang="tr-TR" dirty="0" smtClean="0"/>
              <a:t> maruz bırakan değerlerini sorgulamadan, onlara daha fazla sarılmak ve istikrarlı bir kişilik ortaya koymaktır. Bu aşamada onurlu ve sağduyulu tepkiler gösterilmelidir. Mağdur, ahlak ilkeleri ve yasaya uygun davranışlar sergileyerek “</a:t>
            </a:r>
            <a:r>
              <a:rPr lang="tr-TR" dirty="0" err="1" smtClean="0"/>
              <a:t>mobbing</a:t>
            </a:r>
            <a:r>
              <a:rPr lang="tr-TR" dirty="0" smtClean="0"/>
              <a:t>” yapanı sıkıştırmalıdır. </a:t>
            </a:r>
          </a:p>
          <a:p>
            <a:r>
              <a:rPr lang="tr-TR" b="1" dirty="0" smtClean="0"/>
              <a:t>Geri çekilme</a:t>
            </a:r>
            <a:r>
              <a:rPr lang="tr-TR" dirty="0" smtClean="0"/>
              <a:t>: “</a:t>
            </a:r>
            <a:r>
              <a:rPr lang="tr-TR" dirty="0" err="1" smtClean="0"/>
              <a:t>mobbing</a:t>
            </a:r>
            <a:r>
              <a:rPr lang="tr-TR" dirty="0" smtClean="0"/>
              <a:t>” yapanla mağdurun gücü arasında farkın fazla olması durumunda istenmeden seçilen yol olmalıdır. </a:t>
            </a:r>
            <a:endParaRPr lang="tr-TR" dirty="0"/>
          </a:p>
        </p:txBody>
      </p:sp>
    </p:spTree>
    <p:extLst>
      <p:ext uri="{BB962C8B-B14F-4D97-AF65-F5344CB8AC3E}">
        <p14:creationId xmlns:p14="http://schemas.microsoft.com/office/powerpoint/2010/main" val="13002616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9297" y="0"/>
            <a:ext cx="4393406" cy="6858000"/>
          </a:xfrm>
          <a:prstGeom prst="rect">
            <a:avLst/>
          </a:prstGeom>
        </p:spPr>
      </p:pic>
      <p:sp>
        <p:nvSpPr>
          <p:cNvPr id="5" name="Metin kutusu 4"/>
          <p:cNvSpPr txBox="1"/>
          <p:nvPr/>
        </p:nvSpPr>
        <p:spPr>
          <a:xfrm>
            <a:off x="356261" y="878773"/>
            <a:ext cx="2968830" cy="5016758"/>
          </a:xfrm>
          <a:prstGeom prst="rect">
            <a:avLst/>
          </a:prstGeom>
          <a:noFill/>
        </p:spPr>
        <p:txBody>
          <a:bodyPr wrap="square" rtlCol="0">
            <a:spAutoFit/>
          </a:bodyPr>
          <a:lstStyle/>
          <a:p>
            <a:r>
              <a:rPr lang="tr-TR" sz="4000" b="1" dirty="0"/>
              <a:t>Çözümün </a:t>
            </a:r>
            <a:endParaRPr lang="tr-TR" sz="4000" b="1" dirty="0" smtClean="0"/>
          </a:p>
          <a:p>
            <a:r>
              <a:rPr lang="tr-TR" sz="4000" b="1" dirty="0" smtClean="0"/>
              <a:t>bir </a:t>
            </a:r>
          </a:p>
          <a:p>
            <a:r>
              <a:rPr lang="tr-TR" sz="4000" b="1" dirty="0" smtClean="0"/>
              <a:t>parçası </a:t>
            </a:r>
          </a:p>
          <a:p>
            <a:r>
              <a:rPr lang="tr-TR" sz="4000" b="1" dirty="0" smtClean="0"/>
              <a:t>değilsen,</a:t>
            </a:r>
          </a:p>
          <a:p>
            <a:r>
              <a:rPr lang="tr-TR" sz="4000" b="1" dirty="0" smtClean="0"/>
              <a:t>sorunun </a:t>
            </a:r>
          </a:p>
          <a:p>
            <a:r>
              <a:rPr lang="tr-TR" sz="4000" b="1" dirty="0" smtClean="0"/>
              <a:t>bir </a:t>
            </a:r>
          </a:p>
          <a:p>
            <a:r>
              <a:rPr lang="tr-TR" sz="4000" b="1" dirty="0" smtClean="0"/>
              <a:t>parçasısındır</a:t>
            </a:r>
            <a:r>
              <a:rPr lang="tr-TR" sz="4000" b="1" dirty="0"/>
              <a:t>.</a:t>
            </a:r>
          </a:p>
          <a:p>
            <a:endParaRPr lang="tr-TR" sz="4000" dirty="0"/>
          </a:p>
        </p:txBody>
      </p:sp>
      <p:sp>
        <p:nvSpPr>
          <p:cNvPr id="6" name="Metin kutusu 5"/>
          <p:cNvSpPr txBox="1"/>
          <p:nvPr/>
        </p:nvSpPr>
        <p:spPr>
          <a:xfrm>
            <a:off x="10010898" y="3443843"/>
            <a:ext cx="1531918" cy="1569660"/>
          </a:xfrm>
          <a:prstGeom prst="rect">
            <a:avLst/>
          </a:prstGeom>
          <a:noFill/>
        </p:spPr>
        <p:txBody>
          <a:bodyPr wrap="square" rtlCol="0">
            <a:spAutoFit/>
          </a:bodyPr>
          <a:lstStyle/>
          <a:p>
            <a:r>
              <a:rPr lang="tr-TR" sz="9600" dirty="0" smtClean="0">
                <a:solidFill>
                  <a:srgbClr val="00B050"/>
                </a:solidFill>
              </a:rPr>
              <a:t>?</a:t>
            </a:r>
            <a:endParaRPr lang="tr-TR" sz="9600" dirty="0">
              <a:solidFill>
                <a:srgbClr val="00B050"/>
              </a:solidFill>
            </a:endParaRPr>
          </a:p>
        </p:txBody>
      </p:sp>
    </p:spTree>
    <p:extLst>
      <p:ext uri="{BB962C8B-B14F-4D97-AF65-F5344CB8AC3E}">
        <p14:creationId xmlns:p14="http://schemas.microsoft.com/office/powerpoint/2010/main" val="198289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a:t>Mobbing'e</a:t>
            </a:r>
            <a:r>
              <a:rPr lang="tr-TR" b="1" i="1" dirty="0"/>
              <a:t> maruz kalan ne yapmalı</a:t>
            </a:r>
            <a:r>
              <a:rPr lang="tr-TR" dirty="0" smtClean="0"/>
              <a:t>?</a:t>
            </a:r>
            <a:endParaRPr lang="tr-TR" dirty="0"/>
          </a:p>
        </p:txBody>
      </p:sp>
      <p:sp>
        <p:nvSpPr>
          <p:cNvPr id="3" name="İçerik Yer Tutucusu 2"/>
          <p:cNvSpPr>
            <a:spLocks noGrp="1"/>
          </p:cNvSpPr>
          <p:nvPr>
            <p:ph idx="1"/>
          </p:nvPr>
        </p:nvSpPr>
        <p:spPr>
          <a:xfrm>
            <a:off x="695696" y="1690687"/>
            <a:ext cx="10942122" cy="4805115"/>
          </a:xfrm>
        </p:spPr>
        <p:txBody>
          <a:bodyPr>
            <a:normAutofit fontScale="92500" lnSpcReduction="10000"/>
          </a:bodyPr>
          <a:lstStyle/>
          <a:p>
            <a:pPr marL="0" indent="0">
              <a:buNone/>
            </a:pPr>
            <a:r>
              <a:rPr lang="tr-TR" i="1" dirty="0"/>
              <a:t>Çalışma ve Sosyal Güvenlik </a:t>
            </a:r>
            <a:r>
              <a:rPr lang="tr-TR" i="1" dirty="0" smtClean="0"/>
              <a:t>Bakanlığı ÇASGEM </a:t>
            </a:r>
            <a:r>
              <a:rPr lang="tr-TR" i="1" dirty="0"/>
              <a:t>(Çalışma ve Sosyal Güvenlik Eğitim ve Araştırma Merkezi) </a:t>
            </a:r>
            <a:r>
              <a:rPr lang="tr-TR" i="1" dirty="0" smtClean="0"/>
              <a:t> </a:t>
            </a:r>
          </a:p>
          <a:p>
            <a:r>
              <a:rPr lang="tr-TR" dirty="0"/>
              <a:t>ÇSGB, </a:t>
            </a:r>
            <a:endParaRPr lang="tr-TR" dirty="0" smtClean="0"/>
          </a:p>
          <a:p>
            <a:r>
              <a:rPr lang="tr-TR" dirty="0" smtClean="0"/>
              <a:t>TBMM</a:t>
            </a:r>
            <a:r>
              <a:rPr lang="tr-TR" dirty="0"/>
              <a:t>, </a:t>
            </a:r>
            <a:endParaRPr lang="tr-TR" dirty="0" smtClean="0"/>
          </a:p>
          <a:p>
            <a:r>
              <a:rPr lang="tr-TR" dirty="0" smtClean="0"/>
              <a:t>Anayasa </a:t>
            </a:r>
            <a:r>
              <a:rPr lang="tr-TR" dirty="0"/>
              <a:t>Mahkemesi, </a:t>
            </a:r>
            <a:endParaRPr lang="tr-TR" dirty="0" smtClean="0"/>
          </a:p>
          <a:p>
            <a:r>
              <a:rPr lang="tr-TR" dirty="0" smtClean="0"/>
              <a:t>BİMER</a:t>
            </a:r>
            <a:r>
              <a:rPr lang="tr-TR" dirty="0"/>
              <a:t>, </a:t>
            </a:r>
            <a:endParaRPr lang="tr-TR" dirty="0" smtClean="0"/>
          </a:p>
          <a:p>
            <a:r>
              <a:rPr lang="tr-TR" dirty="0" smtClean="0"/>
              <a:t>Alo </a:t>
            </a:r>
            <a:r>
              <a:rPr lang="tr-TR" dirty="0"/>
              <a:t>170, </a:t>
            </a:r>
            <a:endParaRPr lang="tr-TR" dirty="0" smtClean="0"/>
          </a:p>
          <a:p>
            <a:r>
              <a:rPr lang="tr-TR" dirty="0" smtClean="0"/>
              <a:t>Kamu </a:t>
            </a:r>
            <a:r>
              <a:rPr lang="tr-TR" dirty="0"/>
              <a:t>Görevlileri Etik Kurulu, </a:t>
            </a:r>
            <a:endParaRPr lang="tr-TR" dirty="0" smtClean="0"/>
          </a:p>
          <a:p>
            <a:r>
              <a:rPr lang="tr-TR" dirty="0" smtClean="0"/>
              <a:t>Kamu </a:t>
            </a:r>
            <a:r>
              <a:rPr lang="tr-TR" dirty="0"/>
              <a:t>Denetçiliği Kurumu, </a:t>
            </a:r>
            <a:endParaRPr lang="tr-TR" dirty="0" smtClean="0"/>
          </a:p>
          <a:p>
            <a:r>
              <a:rPr lang="tr-TR" dirty="0" smtClean="0"/>
              <a:t>Türkiye </a:t>
            </a:r>
            <a:r>
              <a:rPr lang="tr-TR" dirty="0"/>
              <a:t>İnsan Hakları Kurumu ve </a:t>
            </a:r>
            <a:endParaRPr lang="tr-TR" dirty="0" smtClean="0"/>
          </a:p>
          <a:p>
            <a:r>
              <a:rPr lang="tr-TR" dirty="0" smtClean="0"/>
              <a:t>İl</a:t>
            </a:r>
            <a:r>
              <a:rPr lang="tr-TR" dirty="0"/>
              <a:t>, İlçe İnsan Hakları </a:t>
            </a:r>
            <a:r>
              <a:rPr lang="tr-TR" dirty="0" err="1"/>
              <a:t>Kurulları'na</a:t>
            </a:r>
            <a:r>
              <a:rPr lang="tr-TR" dirty="0"/>
              <a:t> </a:t>
            </a:r>
            <a:r>
              <a:rPr lang="tr-TR" dirty="0" smtClean="0"/>
              <a:t>                                başvuru </a:t>
            </a:r>
            <a:r>
              <a:rPr lang="tr-TR" dirty="0"/>
              <a:t>yapabilirler.</a:t>
            </a:r>
          </a:p>
          <a:p>
            <a:pPr marL="0" indent="0">
              <a:buNone/>
            </a:pPr>
            <a:endParaRPr lang="tr-TR" dirty="0"/>
          </a:p>
        </p:txBody>
      </p:sp>
    </p:spTree>
    <p:extLst>
      <p:ext uri="{BB962C8B-B14F-4D97-AF65-F5344CB8AC3E}">
        <p14:creationId xmlns:p14="http://schemas.microsoft.com/office/powerpoint/2010/main" val="2261154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574" y="1409989"/>
            <a:ext cx="10515600" cy="4351338"/>
          </a:xfrm>
        </p:spPr>
        <p:txBody>
          <a:bodyPr/>
          <a:lstStyle/>
          <a:p>
            <a:pPr marL="0" indent="0">
              <a:buNone/>
            </a:pPr>
            <a:r>
              <a:rPr lang="tr-TR" dirty="0"/>
              <a:t>Yapılan şikayet sonucu </a:t>
            </a:r>
            <a:r>
              <a:rPr lang="tr-TR" dirty="0" err="1"/>
              <a:t>Mobbing</a:t>
            </a:r>
            <a:r>
              <a:rPr lang="tr-TR" dirty="0"/>
              <a:t> yapıldığını kanıtlamak için </a:t>
            </a:r>
            <a:endParaRPr lang="tr-TR" dirty="0" smtClean="0"/>
          </a:p>
          <a:p>
            <a:r>
              <a:rPr lang="tr-TR" dirty="0" smtClean="0"/>
              <a:t>kamera </a:t>
            </a:r>
            <a:r>
              <a:rPr lang="tr-TR" dirty="0"/>
              <a:t>kayıtları, </a:t>
            </a:r>
            <a:endParaRPr lang="tr-TR" dirty="0" smtClean="0"/>
          </a:p>
          <a:p>
            <a:r>
              <a:rPr lang="tr-TR" dirty="0" smtClean="0"/>
              <a:t>e- </a:t>
            </a:r>
            <a:r>
              <a:rPr lang="tr-TR" dirty="0"/>
              <a:t>mailler, </a:t>
            </a:r>
            <a:endParaRPr lang="tr-TR" dirty="0" smtClean="0"/>
          </a:p>
          <a:p>
            <a:r>
              <a:rPr lang="tr-TR" dirty="0" smtClean="0"/>
              <a:t>kullanılan </a:t>
            </a:r>
            <a:r>
              <a:rPr lang="tr-TR" dirty="0"/>
              <a:t>ilaç faturaları, </a:t>
            </a:r>
            <a:endParaRPr lang="tr-TR" dirty="0" smtClean="0"/>
          </a:p>
          <a:p>
            <a:r>
              <a:rPr lang="tr-TR" dirty="0" smtClean="0"/>
              <a:t>verilen </a:t>
            </a:r>
            <a:r>
              <a:rPr lang="tr-TR" dirty="0"/>
              <a:t>işlerle ilgili belge ve örnekler </a:t>
            </a:r>
            <a:endParaRPr lang="tr-TR" dirty="0" smtClean="0"/>
          </a:p>
          <a:p>
            <a:pPr marL="0" indent="0">
              <a:buNone/>
            </a:pPr>
            <a:r>
              <a:rPr lang="tr-TR" dirty="0"/>
              <a:t> </a:t>
            </a:r>
            <a:r>
              <a:rPr lang="tr-TR" dirty="0" smtClean="0"/>
              <a:t>                                                                 alınarak </a:t>
            </a:r>
            <a:r>
              <a:rPr lang="tr-TR" dirty="0"/>
              <a:t>delil olarak sunulabilir. </a:t>
            </a:r>
          </a:p>
          <a:p>
            <a:endParaRPr lang="tr-TR" dirty="0"/>
          </a:p>
        </p:txBody>
      </p:sp>
    </p:spTree>
    <p:extLst>
      <p:ext uri="{BB962C8B-B14F-4D97-AF65-F5344CB8AC3E}">
        <p14:creationId xmlns:p14="http://schemas.microsoft.com/office/powerpoint/2010/main" val="2818421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49381" y="28730"/>
            <a:ext cx="10711544" cy="649408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1600" dirty="0">
                <a:latin typeface="custom_font_1"/>
              </a:rPr>
              <a:t>O</a:t>
            </a:r>
            <a:r>
              <a:rPr kumimoji="0" lang="tr-TR" altLang="tr-TR" sz="1600" b="0" i="0" u="none" strike="noStrike" cap="none" normalizeH="0" baseline="0" dirty="0" smtClean="0">
                <a:ln>
                  <a:noFill/>
                </a:ln>
                <a:effectLst/>
                <a:latin typeface="custom_font_1"/>
              </a:rPr>
              <a:t>kul müdürü tarafından tacize maruz kaldığını söyleyen öğretmenlerden biri şikayet dilekçesinde yaşadıklarını şöyle anlattı: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600" b="0" i="0" u="none" strike="noStrike" cap="none" normalizeH="0" baseline="0" dirty="0" smtClean="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effectLst/>
              </a:rPr>
              <a:t>Yeni göreve başladığım okulumda, okul müdürünün, bana müdür ve öğretmen ilişkisinin dışında davrandığını hissettim. Dışarıda alkol alıp eğlenmek gibi ahlaksız tekliflere maruz kaldım. Korktum dile getiremedim. Şiirler yazarak psikolojik tacizlerde bulundu. Vakitli vakitsiz telefon aramaları başladı. Tüm tekliflerini reddettiğim için bana cezai işlem olarak ders programımı her defasında berbat düzenledi. Okulda yeni olduğum için kimseyle paylaşamadım yaşadıklarımı. Fakat sonradan öğrendim ki diğer kadın öğretmen arkadaşlara da bana yaptığı baskı, taciz ve aşağılıkları yapıyormuş.</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effectLst/>
                <a:latin typeface="custom_font_1"/>
              </a:rPr>
              <a:t>Okul müdürü R.E. hakkında şikayette bulunan başka bir öğretmen ise okula astığı sendika afişinin R.E. tarafından indirildiğini ve hakkında soruşturma açıldığını belirtti. Bu eğitimci, </a:t>
            </a:r>
            <a:r>
              <a:rPr kumimoji="0" lang="tr-TR" altLang="tr-TR" sz="1600" b="0" i="0" u="none" strike="noStrike" cap="none" normalizeH="0" baseline="0" dirty="0" err="1" smtClean="0">
                <a:ln>
                  <a:noFill/>
                </a:ln>
                <a:effectLst/>
                <a:latin typeface="custom_font_1"/>
              </a:rPr>
              <a:t>R.E’nin</a:t>
            </a:r>
            <a:r>
              <a:rPr kumimoji="0" lang="tr-TR" altLang="tr-TR" sz="1600" b="0" i="0" u="none" strike="noStrike" cap="none" normalizeH="0" baseline="0" dirty="0" smtClean="0">
                <a:ln>
                  <a:noFill/>
                </a:ln>
                <a:effectLst/>
                <a:latin typeface="custom_font_1"/>
              </a:rPr>
              <a:t> okulla ilgili uygulamalardaki aksaklıklara ilişkin hem sözlü hem de telefon mesajı yoluyla tehdit içerikli ifadeler kullandığını da ifade etti.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effectLst/>
                <a:latin typeface="custom_font_1"/>
              </a:rPr>
              <a:t>Ancak kadın öğretmenlerinin şikayetlerine rağmen R.E. hakkında herhangi bir soruşturma açılmadı.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effectLst/>
                <a:latin typeface="custom_font_1"/>
              </a:rPr>
              <a:t>Şikayetçi öğretmenlerden biri soruşturmaya bakan müfettişin ‘herhangi bir işlem yapmaya gerek olmadığına karar verdiğini’ belirtti.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effectLst/>
                <a:latin typeface="custom_font_1"/>
              </a:rPr>
              <a:t>Şikayetleri sonuçsuz kalan kadın öğretmenler savcılığa suç duyurusunda bulunacaklar.</a:t>
            </a:r>
            <a:endParaRPr kumimoji="0" lang="tr-TR" altLang="tr-TR" sz="1600" b="0" i="0" u="none" strike="noStrike" cap="none" normalizeH="0" baseline="0" dirty="0" smtClean="0">
              <a:ln>
                <a:noFill/>
              </a:ln>
              <a:effectLst/>
            </a:endParaRPr>
          </a:p>
        </p:txBody>
      </p:sp>
    </p:spTree>
    <p:extLst>
      <p:ext uri="{BB962C8B-B14F-4D97-AF65-F5344CB8AC3E}">
        <p14:creationId xmlns:p14="http://schemas.microsoft.com/office/powerpoint/2010/main" val="19771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56467" y="2928156"/>
            <a:ext cx="3384467" cy="1325563"/>
          </a:xfrm>
        </p:spPr>
        <p:txBody>
          <a:bodyPr>
            <a:noAutofit/>
          </a:bodyPr>
          <a:lstStyle/>
          <a:p>
            <a:r>
              <a:rPr lang="tr-TR" sz="2400" dirty="0" smtClean="0"/>
              <a:t>- 38 </a:t>
            </a:r>
            <a:r>
              <a:rPr lang="tr-TR" sz="2400" dirty="0"/>
              <a:t>bin 262 </a:t>
            </a:r>
            <a:r>
              <a:rPr lang="tr-TR" sz="2400" dirty="0" smtClean="0"/>
              <a:t> başvuru, </a:t>
            </a:r>
            <a:r>
              <a:rPr lang="tr-TR" sz="2400" dirty="0"/>
              <a:t>31 bin 113 kişinin özel sektörden, </a:t>
            </a:r>
            <a:r>
              <a:rPr lang="tr-TR" sz="2400" dirty="0" smtClean="0"/>
              <a:t/>
            </a:r>
            <a:br>
              <a:rPr lang="tr-TR" sz="2400" dirty="0" smtClean="0"/>
            </a:br>
            <a:r>
              <a:rPr lang="tr-TR" sz="2400" dirty="0" smtClean="0"/>
              <a:t>7 </a:t>
            </a:r>
            <a:r>
              <a:rPr lang="tr-TR" sz="2400" dirty="0"/>
              <a:t>bin 149 </a:t>
            </a:r>
            <a:r>
              <a:rPr lang="tr-TR" sz="2400" dirty="0" smtClean="0"/>
              <a:t>kişi </a:t>
            </a:r>
            <a:r>
              <a:rPr lang="tr-TR" sz="2400" dirty="0"/>
              <a:t>kamu </a:t>
            </a:r>
            <a:r>
              <a:rPr lang="tr-TR" sz="2400" dirty="0" smtClean="0"/>
              <a:t>sektöründen</a:t>
            </a:r>
            <a:br>
              <a:rPr lang="tr-TR" sz="2400" dirty="0" smtClean="0"/>
            </a:br>
            <a:r>
              <a:rPr lang="tr-TR" sz="2400" dirty="0" smtClean="0"/>
              <a:t>- </a:t>
            </a:r>
            <a:r>
              <a:rPr lang="de-DE" sz="2400" dirty="0" smtClean="0"/>
              <a:t>21 </a:t>
            </a:r>
            <a:r>
              <a:rPr lang="de-DE" sz="2400" dirty="0"/>
              <a:t>bin </a:t>
            </a:r>
            <a:r>
              <a:rPr lang="de-DE" sz="2400" dirty="0" smtClean="0"/>
              <a:t>922'si </a:t>
            </a:r>
            <a:r>
              <a:rPr lang="de-DE" sz="2400" dirty="0" err="1"/>
              <a:t>erkek</a:t>
            </a:r>
            <a:r>
              <a:rPr lang="de-DE" sz="2400" dirty="0"/>
              <a:t>, 16 bin </a:t>
            </a:r>
            <a:r>
              <a:rPr lang="de-DE" sz="2400" dirty="0" smtClean="0"/>
              <a:t>340'ı </a:t>
            </a:r>
            <a:r>
              <a:rPr lang="de-DE" sz="2400" dirty="0" err="1" smtClean="0"/>
              <a:t>kadın</a:t>
            </a:r>
            <a:r>
              <a:rPr lang="tr-TR" sz="2400" dirty="0" smtClean="0"/>
              <a:t/>
            </a:r>
            <a:br>
              <a:rPr lang="tr-TR" sz="2400" dirty="0" smtClean="0"/>
            </a:br>
            <a:r>
              <a:rPr lang="tr-TR" sz="2400" dirty="0" smtClean="0"/>
              <a:t>- </a:t>
            </a:r>
            <a:r>
              <a:rPr lang="tr-TR" sz="2400" dirty="0"/>
              <a:t>Kamu da ise 3 bin 353 kişi çalıştığı kurumu belirtmezken, </a:t>
            </a:r>
            <a:r>
              <a:rPr lang="tr-TR" sz="2400" dirty="0" smtClean="0"/>
              <a:t>1142 </a:t>
            </a:r>
            <a:r>
              <a:rPr lang="tr-TR" sz="2400" dirty="0"/>
              <a:t>kişi ile sağlık sektörü ikinci sırada, 647 kişi ile </a:t>
            </a:r>
            <a:r>
              <a:rPr lang="tr-TR" sz="2400" dirty="0" smtClean="0"/>
              <a:t>MEB </a:t>
            </a:r>
            <a:r>
              <a:rPr lang="tr-TR" sz="2400" dirty="0"/>
              <a:t>üçüncü sırada, 378 kişi ile üniversite dördüncü sırada, 237 kişi ile </a:t>
            </a:r>
            <a:r>
              <a:rPr lang="tr-TR" sz="2400" dirty="0" smtClean="0"/>
              <a:t>TSK  </a:t>
            </a:r>
            <a:r>
              <a:rPr lang="tr-TR" sz="2400" dirty="0"/>
              <a:t>beşinci sırada ve 136 kişi ile </a:t>
            </a:r>
            <a:r>
              <a:rPr lang="tr-TR" sz="2400" dirty="0" smtClean="0"/>
              <a:t>EGM </a:t>
            </a:r>
            <a:r>
              <a:rPr lang="tr-TR" sz="2400" dirty="0"/>
              <a:t>altıncı sırada</a:t>
            </a:r>
            <a:endParaRPr lang="tr-TR" sz="2400" dirty="0"/>
          </a:p>
        </p:txBody>
      </p:sp>
      <p:pic>
        <p:nvPicPr>
          <p:cNvPr id="3074" name="Picture 2" descr="https://i.cnnturk.com/ps/cnnturk/75/700x0/59a7e3a061361f1290eac23d"/>
          <p:cNvPicPr>
            <a:picLocks noChangeAspect="1" noChangeArrowheads="1"/>
          </p:cNvPicPr>
          <p:nvPr/>
        </p:nvPicPr>
        <p:blipFill rotWithShape="1">
          <a:blip r:embed="rId2">
            <a:extLst>
              <a:ext uri="{28A0092B-C50C-407E-A947-70E740481C1C}">
                <a14:useLocalDpi xmlns:a14="http://schemas.microsoft.com/office/drawing/2010/main" val="0"/>
              </a:ext>
            </a:extLst>
          </a:blip>
          <a:srcRect l="31863" b="11748"/>
          <a:stretch/>
        </p:blipFill>
        <p:spPr bwMode="auto">
          <a:xfrm>
            <a:off x="327558" y="1975696"/>
            <a:ext cx="7035143" cy="4556046"/>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439388" y="273133"/>
            <a:ext cx="4690753" cy="1200329"/>
          </a:xfrm>
          <a:prstGeom prst="rect">
            <a:avLst/>
          </a:prstGeom>
          <a:noFill/>
        </p:spPr>
        <p:txBody>
          <a:bodyPr wrap="square" rtlCol="0">
            <a:spAutoFit/>
          </a:bodyPr>
          <a:lstStyle/>
          <a:p>
            <a:r>
              <a:rPr lang="tr-TR" sz="3600" dirty="0" smtClean="0"/>
              <a:t>Ülkemizde YILDIRMA (</a:t>
            </a:r>
            <a:r>
              <a:rPr lang="tr-TR" sz="3600" dirty="0" err="1" smtClean="0"/>
              <a:t>mobbing</a:t>
            </a:r>
            <a:r>
              <a:rPr lang="tr-TR" sz="3600" dirty="0" smtClean="0"/>
              <a:t>)  tablosu:</a:t>
            </a:r>
            <a:endParaRPr lang="tr-TR" sz="3600" dirty="0"/>
          </a:p>
        </p:txBody>
      </p:sp>
    </p:spTree>
    <p:extLst>
      <p:ext uri="{BB962C8B-B14F-4D97-AF65-F5344CB8AC3E}">
        <p14:creationId xmlns:p14="http://schemas.microsoft.com/office/powerpoint/2010/main" val="2674399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432" y="1196705"/>
            <a:ext cx="2819399" cy="3280292"/>
          </a:xfrm>
        </p:spPr>
        <p:txBody>
          <a:bodyPr>
            <a:noAutofit/>
          </a:bodyPr>
          <a:lstStyle/>
          <a:p>
            <a:r>
              <a:rPr lang="tr-TR" sz="2400" dirty="0"/>
              <a:t>Ö</a:t>
            </a:r>
            <a:r>
              <a:rPr lang="tr-TR" sz="2400" dirty="0" smtClean="0"/>
              <a:t>ğrencileriyle </a:t>
            </a:r>
            <a:r>
              <a:rPr lang="tr-TR" sz="2400" dirty="0"/>
              <a:t>hiç bir piknik, gezi ve sosyal faaliyetine izin </a:t>
            </a:r>
            <a:r>
              <a:rPr lang="tr-TR" sz="2400" dirty="0" smtClean="0"/>
              <a:t>verilmemesi</a:t>
            </a:r>
          </a:p>
          <a:p>
            <a:r>
              <a:rPr lang="tr-TR" sz="2400" dirty="0"/>
              <a:t>Okul idari personeline "bu adamın dilekçelerini almayacaksınız" </a:t>
            </a:r>
            <a:endParaRPr lang="tr-TR" sz="2400" dirty="0" smtClean="0"/>
          </a:p>
          <a:p>
            <a:r>
              <a:rPr lang="tr-TR" sz="2400" dirty="0"/>
              <a:t>S</a:t>
            </a:r>
            <a:r>
              <a:rPr lang="tr-TR" sz="2400" dirty="0" smtClean="0"/>
              <a:t>ağlık raporlarında zorluk çıkarma</a:t>
            </a:r>
          </a:p>
          <a:p>
            <a:r>
              <a:rPr lang="tr-TR" sz="2400" dirty="0"/>
              <a:t>"Öğretmenizin paraya ihtiyacı varsa başka okulda kurs açsın'' </a:t>
            </a:r>
            <a:r>
              <a:rPr lang="tr-TR" sz="2400" dirty="0"/>
              <a:t/>
            </a:r>
            <a:br>
              <a:rPr lang="tr-TR" sz="2400" dirty="0"/>
            </a:br>
            <a:r>
              <a:rPr lang="tr-TR" sz="2400" dirty="0"/>
              <a:t/>
            </a:r>
            <a:br>
              <a:rPr lang="tr-TR" sz="2400" dirty="0"/>
            </a:br>
            <a:endParaRPr lang="tr-TR" sz="2400" dirty="0"/>
          </a:p>
        </p:txBody>
      </p:sp>
      <p:pic>
        <p:nvPicPr>
          <p:cNvPr id="1026" name="Picture 2" descr="http://www.memurlar.net/common/news/documents/561223/ahme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6306" y="225197"/>
            <a:ext cx="7794285" cy="5676839"/>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890649" y="308758"/>
            <a:ext cx="2220686" cy="369332"/>
          </a:xfrm>
          <a:prstGeom prst="rect">
            <a:avLst/>
          </a:prstGeom>
          <a:noFill/>
        </p:spPr>
        <p:txBody>
          <a:bodyPr wrap="square" rtlCol="0">
            <a:spAutoFit/>
          </a:bodyPr>
          <a:lstStyle/>
          <a:p>
            <a:r>
              <a:rPr lang="tr-TR" dirty="0" smtClean="0"/>
              <a:t>Başka bir örnek: </a:t>
            </a:r>
            <a:endParaRPr lang="tr-TR" dirty="0"/>
          </a:p>
        </p:txBody>
      </p:sp>
    </p:spTree>
    <p:extLst>
      <p:ext uri="{BB962C8B-B14F-4D97-AF65-F5344CB8AC3E}">
        <p14:creationId xmlns:p14="http://schemas.microsoft.com/office/powerpoint/2010/main" val="712440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Yıldırma (</a:t>
            </a:r>
            <a:r>
              <a:rPr lang="tr-TR" dirty="0" err="1" smtClean="0"/>
              <a:t>mobbing</a:t>
            </a:r>
            <a:r>
              <a:rPr lang="tr-TR" dirty="0" smtClean="0"/>
              <a:t>)</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İşgücü, örgütler için en önemli kaynaklardan biridir. Bunun nedeni, örgüt verimliliğini etkileyen birçok faktörün başında gelmesidir.</a:t>
            </a:r>
          </a:p>
          <a:p>
            <a:pPr marL="0" indent="0">
              <a:buNone/>
            </a:pPr>
            <a:r>
              <a:rPr lang="tr-TR" dirty="0" smtClean="0"/>
              <a:t>İsveçli psikologlar yıldırma (</a:t>
            </a:r>
            <a:r>
              <a:rPr lang="tr-TR" dirty="0" err="1" smtClean="0"/>
              <a:t>mobbing</a:t>
            </a:r>
            <a:r>
              <a:rPr lang="tr-TR" dirty="0" smtClean="0"/>
              <a:t>) kavramını, okul çocukları arasında görülen zorbaca davranışların tanımlanması ve adlandırılmasında kullanmışlardır. </a:t>
            </a:r>
          </a:p>
          <a:p>
            <a:pPr marL="0" indent="0">
              <a:buNone/>
            </a:pPr>
            <a:r>
              <a:rPr lang="tr-TR" dirty="0" smtClean="0"/>
              <a:t>Daha sonra bu kavram, hayvanlar ve okul çocukları arasında görülen benzer davranışların iş yerinde de yaşandığı fark edilmiş ve </a:t>
            </a:r>
            <a:r>
              <a:rPr lang="tr-TR" sz="4800" dirty="0" smtClean="0">
                <a:solidFill>
                  <a:srgbClr val="7030A0"/>
                </a:solidFill>
              </a:rPr>
              <a:t>iş yerinde yaşanan zorbaca davranışlar</a:t>
            </a:r>
            <a:r>
              <a:rPr lang="tr-TR" dirty="0" smtClean="0"/>
              <a:t>ın adlandırılmasında kullanılmıştır. </a:t>
            </a:r>
            <a:endParaRPr lang="tr-TR" dirty="0"/>
          </a:p>
        </p:txBody>
      </p:sp>
    </p:spTree>
    <p:extLst>
      <p:ext uri="{BB962C8B-B14F-4D97-AF65-F5344CB8AC3E}">
        <p14:creationId xmlns:p14="http://schemas.microsoft.com/office/powerpoint/2010/main" val="2749295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Yıldırma (</a:t>
            </a:r>
            <a:r>
              <a:rPr lang="tr-TR" b="1" dirty="0" err="1" smtClean="0"/>
              <a:t>mobbing</a:t>
            </a:r>
            <a:r>
              <a:rPr lang="tr-TR" b="1" dirty="0" smtClean="0"/>
              <a:t>)</a:t>
            </a:r>
            <a:endParaRPr lang="tr-TR" b="1" dirty="0"/>
          </a:p>
        </p:txBody>
      </p:sp>
      <p:sp>
        <p:nvSpPr>
          <p:cNvPr id="3" name="İçerik Yer Tutucusu 2"/>
          <p:cNvSpPr>
            <a:spLocks noGrp="1"/>
          </p:cNvSpPr>
          <p:nvPr>
            <p:ph idx="1"/>
          </p:nvPr>
        </p:nvSpPr>
        <p:spPr/>
        <p:txBody>
          <a:bodyPr/>
          <a:lstStyle/>
          <a:p>
            <a:pPr marL="0" indent="0">
              <a:buNone/>
            </a:pPr>
            <a:r>
              <a:rPr lang="tr-TR" dirty="0" smtClean="0"/>
              <a:t>Bilim adamları, </a:t>
            </a:r>
          </a:p>
          <a:p>
            <a:pPr marL="0" indent="0">
              <a:buNone/>
            </a:pPr>
            <a:r>
              <a:rPr lang="tr-TR" sz="4400" dirty="0" smtClean="0"/>
              <a:t>çalışanlar arasında meydana gelen, hem çalışanların hem de örgütün verimsizliğine neden olan, bu davranışsal problemi </a:t>
            </a:r>
          </a:p>
          <a:p>
            <a:pPr marL="0" indent="0">
              <a:buNone/>
            </a:pPr>
            <a:r>
              <a:rPr lang="tr-TR" dirty="0" smtClean="0"/>
              <a:t>“</a:t>
            </a:r>
            <a:r>
              <a:rPr lang="tr-TR" dirty="0" smtClean="0">
                <a:solidFill>
                  <a:srgbClr val="7030A0"/>
                </a:solidFill>
                <a:latin typeface="Algerian" panose="04020705040A02060702" pitchFamily="82" charset="0"/>
              </a:rPr>
              <a:t>Yıldırma Davranışları</a:t>
            </a:r>
            <a:r>
              <a:rPr lang="tr-TR" dirty="0" smtClean="0"/>
              <a:t>” olarak adlandırmaktadır. Bu davranış ve etkileri örgütlerde </a:t>
            </a:r>
            <a:r>
              <a:rPr lang="tr-TR" b="1" dirty="0" smtClean="0">
                <a:solidFill>
                  <a:srgbClr val="FF0000"/>
                </a:solidFill>
              </a:rPr>
              <a:t>1970</a:t>
            </a:r>
            <a:r>
              <a:rPr lang="tr-TR" dirty="0" smtClean="0"/>
              <a:t>’li yıllarda bilim adamları tarafından saptanmıştır.</a:t>
            </a:r>
            <a:endParaRPr lang="tr-TR" dirty="0"/>
          </a:p>
        </p:txBody>
      </p:sp>
    </p:spTree>
    <p:extLst>
      <p:ext uri="{BB962C8B-B14F-4D97-AF65-F5344CB8AC3E}">
        <p14:creationId xmlns:p14="http://schemas.microsoft.com/office/powerpoint/2010/main" val="9032844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Yasal düzenlemeler</a:t>
            </a:r>
            <a:endParaRPr lang="tr-TR" dirty="0"/>
          </a:p>
        </p:txBody>
      </p:sp>
      <p:sp>
        <p:nvSpPr>
          <p:cNvPr id="3" name="İçerik Yer Tutucusu 2"/>
          <p:cNvSpPr>
            <a:spLocks noGrp="1"/>
          </p:cNvSpPr>
          <p:nvPr>
            <p:ph idx="1"/>
          </p:nvPr>
        </p:nvSpPr>
        <p:spPr/>
        <p:txBody>
          <a:bodyPr/>
          <a:lstStyle/>
          <a:p>
            <a:r>
              <a:rPr lang="tr-TR" dirty="0" smtClean="0"/>
              <a:t>1993 yılında İsveç</a:t>
            </a:r>
          </a:p>
          <a:p>
            <a:r>
              <a:rPr lang="tr-TR" dirty="0" smtClean="0"/>
              <a:t>2001 yılında Fransa</a:t>
            </a:r>
          </a:p>
          <a:p>
            <a:r>
              <a:rPr lang="tr-TR" dirty="0" smtClean="0"/>
              <a:t>1997 yılında Almanya</a:t>
            </a:r>
          </a:p>
          <a:p>
            <a:r>
              <a:rPr lang="tr-TR" dirty="0" smtClean="0"/>
              <a:t>2000 yılında Belçika-postacı olayı</a:t>
            </a:r>
          </a:p>
          <a:p>
            <a:r>
              <a:rPr lang="tr-TR" dirty="0" smtClean="0"/>
              <a:t>ABD ve İngiltere çeşitli düzenlemeler var ancak doğrudan yasal düzenleme yok</a:t>
            </a:r>
          </a:p>
        </p:txBody>
      </p:sp>
    </p:spTree>
    <p:extLst>
      <p:ext uri="{BB962C8B-B14F-4D97-AF65-F5344CB8AC3E}">
        <p14:creationId xmlns:p14="http://schemas.microsoft.com/office/powerpoint/2010/main" val="206703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325" y="-193015"/>
            <a:ext cx="10515600" cy="1325563"/>
          </a:xfrm>
        </p:spPr>
        <p:txBody>
          <a:bodyPr>
            <a:normAutofit/>
          </a:bodyPr>
          <a:lstStyle/>
          <a:p>
            <a:r>
              <a:rPr lang="tr-TR" sz="3200" i="1" dirty="0"/>
              <a:t>Bu konuya ilişkin ülkemizde adli yargıda ilk karar, </a:t>
            </a:r>
          </a:p>
        </p:txBody>
      </p:sp>
      <p:sp>
        <p:nvSpPr>
          <p:cNvPr id="3" name="İçerik Yer Tutucusu 2"/>
          <p:cNvSpPr>
            <a:spLocks noGrp="1"/>
          </p:cNvSpPr>
          <p:nvPr>
            <p:ph idx="1"/>
          </p:nvPr>
        </p:nvSpPr>
        <p:spPr>
          <a:xfrm>
            <a:off x="344383" y="768747"/>
            <a:ext cx="11519065" cy="4646401"/>
          </a:xfrm>
        </p:spPr>
        <p:txBody>
          <a:bodyPr>
            <a:noAutofit/>
          </a:bodyPr>
          <a:lstStyle/>
          <a:p>
            <a:pPr marL="0" indent="0" algn="just">
              <a:buNone/>
            </a:pPr>
            <a:r>
              <a:rPr lang="tr-TR" sz="2400" dirty="0" smtClean="0"/>
              <a:t>Ankara </a:t>
            </a:r>
            <a:r>
              <a:rPr lang="tr-TR" sz="2400" dirty="0"/>
              <a:t>8’inci İş Mahkemesinin 20.12.</a:t>
            </a:r>
            <a:r>
              <a:rPr lang="tr-TR" sz="2400" b="1" dirty="0"/>
              <a:t>2006</a:t>
            </a:r>
            <a:r>
              <a:rPr lang="tr-TR" sz="2400" dirty="0"/>
              <a:t> tarihli ve E.2006/19, K.2006/625 sayılı kararıdır. Söz konusu kararda, işyerinde psikolojik tacizin tanımının yapılmış olması önemlidir. Bu kararda, işyerinde psikolojik taciz, işverenin gözetme ve eşit davranma borcuna aykırılık teşkil eden, kişilik hakkının çiğnendiği bir durum olarak ele alınmıştır. Belirtmek gerekir ki, son yıllarda idari yargıda da işyerinde psikolojik tacize dayandırılan kararlar </a:t>
            </a:r>
            <a:r>
              <a:rPr lang="tr-TR" sz="2400" dirty="0" smtClean="0"/>
              <a:t>artmaktadır.</a:t>
            </a:r>
          </a:p>
          <a:p>
            <a:pPr marL="0" indent="0" algn="just">
              <a:buNone/>
            </a:pPr>
            <a:r>
              <a:rPr lang="tr-TR" sz="2400" dirty="0"/>
              <a:t>Ülkemizde, </a:t>
            </a:r>
            <a:r>
              <a:rPr lang="tr-TR" sz="2400" u="sng" dirty="0"/>
              <a:t>Türk Borçlar Kanunu’nun 417’nci </a:t>
            </a:r>
            <a:r>
              <a:rPr lang="tr-TR" sz="2400" dirty="0"/>
              <a:t>maddesinde, işyerinde psikolojik taciz kavramına mevzuatımızda ilk kez yer verilmiş ve çalışanların işyerinde psikolojik tacizden korunması, işverenin bir sorumluluğu olarak düzenlenmiştir. </a:t>
            </a:r>
            <a:r>
              <a:rPr lang="tr-TR" sz="2400" u="sng" dirty="0"/>
              <a:t>Yine, 2011/2 sayılı “İşyerinde Psikolojik Tacizin (</a:t>
            </a:r>
            <a:r>
              <a:rPr lang="tr-TR" sz="2400" u="sng" dirty="0" err="1"/>
              <a:t>Mobbing</a:t>
            </a:r>
            <a:r>
              <a:rPr lang="tr-TR" sz="2400" u="sng" dirty="0"/>
              <a:t>) Önlenmesi” adlı Başbakanlık Genelgesi </a:t>
            </a:r>
            <a:r>
              <a:rPr lang="tr-TR" sz="2400" dirty="0"/>
              <a:t>de konuyla ilgili düzenlemeler getirmiştir. </a:t>
            </a:r>
            <a:endParaRPr lang="tr-TR" sz="2400" dirty="0" smtClean="0"/>
          </a:p>
          <a:p>
            <a:pPr marL="0" indent="0" algn="just">
              <a:buNone/>
            </a:pPr>
            <a:r>
              <a:rPr lang="tr-TR" sz="2400" b="1" u="sng" dirty="0" smtClean="0"/>
              <a:t>İşyerinde </a:t>
            </a:r>
            <a:r>
              <a:rPr lang="tr-TR" sz="2400" b="1" u="sng" dirty="0"/>
              <a:t>psikolojik taciz Türk Ceza Kanunu kapsamında düzenlenmiş bir suç değildir. </a:t>
            </a:r>
            <a:r>
              <a:rPr lang="tr-TR" sz="2400" dirty="0"/>
              <a:t>Ancak, işyerinde psikolojik taciz sürecinde gerçekleştirilen bazı davranışların, eğer suç teşkil edecek bir boyuta ulaşmışsa, Türk Ceza Kanunu açısından da değerlendirilmeleri söz konusu olabilir. Yine, </a:t>
            </a:r>
            <a:r>
              <a:rPr lang="tr-TR" sz="2400" u="sng" dirty="0"/>
              <a:t>Devlet Memurları Kanunu’nda da işyerinde psikolojik tacize ilişkin doğrudan bir düzenleme henüz olmamakla birlikte</a:t>
            </a:r>
            <a:r>
              <a:rPr lang="tr-TR" sz="2400" dirty="0"/>
              <a:t>, söz konusu Kanunda yer alan ve memurları koruyucu daha genel nitelikli hükümlere, psikolojik taciz durumunda da başvurulabileceği düşünülmektedir. </a:t>
            </a:r>
          </a:p>
        </p:txBody>
      </p:sp>
    </p:spTree>
    <p:extLst>
      <p:ext uri="{BB962C8B-B14F-4D97-AF65-F5344CB8AC3E}">
        <p14:creationId xmlns:p14="http://schemas.microsoft.com/office/powerpoint/2010/main" val="2051727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1993"/>
            <a:ext cx="10515600" cy="1325563"/>
          </a:xfrm>
        </p:spPr>
        <p:txBody>
          <a:bodyPr/>
          <a:lstStyle/>
          <a:p>
            <a:pPr algn="ctr"/>
            <a:r>
              <a:rPr lang="tr-TR" b="1" dirty="0" smtClean="0"/>
              <a:t>Yıldırma (</a:t>
            </a:r>
            <a:r>
              <a:rPr lang="tr-TR" b="1" dirty="0" err="1" smtClean="0"/>
              <a:t>mobbing</a:t>
            </a:r>
            <a:r>
              <a:rPr lang="tr-TR" b="1" dirty="0" smtClean="0"/>
              <a:t>) Davranışları</a:t>
            </a:r>
            <a:endParaRPr lang="tr-TR" dirty="0"/>
          </a:p>
        </p:txBody>
      </p:sp>
      <p:sp>
        <p:nvSpPr>
          <p:cNvPr id="3" name="İçerik Yer Tutucusu 2"/>
          <p:cNvSpPr>
            <a:spLocks noGrp="1"/>
          </p:cNvSpPr>
          <p:nvPr>
            <p:ph idx="1"/>
          </p:nvPr>
        </p:nvSpPr>
        <p:spPr>
          <a:xfrm>
            <a:off x="368135" y="1282535"/>
            <a:ext cx="10985665" cy="4952011"/>
          </a:xfrm>
        </p:spPr>
        <p:txBody>
          <a:bodyPr>
            <a:normAutofit lnSpcReduction="10000"/>
          </a:bodyPr>
          <a:lstStyle/>
          <a:p>
            <a:r>
              <a:rPr lang="tr-TR" sz="3200" dirty="0" smtClean="0"/>
              <a:t>Kişinin çalışmaları ve çabaları sürekli olarak eleştirilmesi,  </a:t>
            </a:r>
          </a:p>
          <a:p>
            <a:r>
              <a:rPr lang="tr-TR" sz="3200" dirty="0" smtClean="0"/>
              <a:t>Kişinin göreviyle ilgili sorumluluklarının elinden alınması ve bunun yerine kendisine, hoşuna gitmeyen görevler verilmesi, </a:t>
            </a:r>
          </a:p>
          <a:p>
            <a:r>
              <a:rPr lang="tr-TR" sz="3200" dirty="0" smtClean="0"/>
              <a:t>Kişinin yanlışlığının ya da hatalarının sürekli olarak hatırlatılması, </a:t>
            </a:r>
          </a:p>
          <a:p>
            <a:r>
              <a:rPr lang="tr-TR" sz="3200" dirty="0" smtClean="0"/>
              <a:t>Kişinin parmakla tehdit, özel alanına müdahale, itilip kakılması ve yolunun kesilmesi gibi tehdit içeren davranışlara maruz bırakılması, </a:t>
            </a:r>
          </a:p>
          <a:p>
            <a:r>
              <a:rPr lang="tr-TR" sz="3200" dirty="0" smtClean="0"/>
              <a:t>Kişinin geçinemediği kişilerden gelen ağır şakalara maruz kalması, </a:t>
            </a:r>
          </a:p>
        </p:txBody>
      </p:sp>
    </p:spTree>
    <p:extLst>
      <p:ext uri="{BB962C8B-B14F-4D97-AF65-F5344CB8AC3E}">
        <p14:creationId xmlns:p14="http://schemas.microsoft.com/office/powerpoint/2010/main" val="1510610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1175</Words>
  <Application>Microsoft Office PowerPoint</Application>
  <PresentationFormat>Geniş ekran</PresentationFormat>
  <Paragraphs>104</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Algerian</vt:lpstr>
      <vt:lpstr>Arial</vt:lpstr>
      <vt:lpstr>Calibri</vt:lpstr>
      <vt:lpstr>Calibri Light</vt:lpstr>
      <vt:lpstr>custom_font_1</vt:lpstr>
      <vt:lpstr>Office Theme</vt:lpstr>
      <vt:lpstr>PowerPoint Sunusu</vt:lpstr>
      <vt:lpstr>PowerPoint Sunusu</vt:lpstr>
      <vt:lpstr>- 38 bin 262  başvuru, 31 bin 113 kişinin özel sektörden,  7 bin 149 kişi kamu sektöründen - 21 bin 922'si erkek, 16 bin 340'ı kadın - Kamu da ise 3 bin 353 kişi çalıştığı kurumu belirtmezken, 1142 kişi ile sağlık sektörü ikinci sırada, 647 kişi ile MEB üçüncü sırada, 378 kişi ile üniversite dördüncü sırada, 237 kişi ile TSK  beşinci sırada ve 136 kişi ile EGM altıncı sırada</vt:lpstr>
      <vt:lpstr>PowerPoint Sunusu</vt:lpstr>
      <vt:lpstr>Yıldırma (mobbing)</vt:lpstr>
      <vt:lpstr>Yıldırma (mobbing)</vt:lpstr>
      <vt:lpstr>Yasal düzenlemeler</vt:lpstr>
      <vt:lpstr>Bu konuya ilişkin ülkemizde adli yargıda ilk karar, </vt:lpstr>
      <vt:lpstr>Yıldırma (mobbing) Davranışları</vt:lpstr>
      <vt:lpstr>Yıldırma (mobbing) Davranışları</vt:lpstr>
      <vt:lpstr>Yıldırma (mobbing) Davranışları</vt:lpstr>
      <vt:lpstr>Yıldırma (mobbing) Davranışları</vt:lpstr>
      <vt:lpstr>Yıldırma (mobbing) Türleri</vt:lpstr>
      <vt:lpstr>Yıldırma (mobbing) Türleri</vt:lpstr>
      <vt:lpstr>“Mobbing”le Yönetsel Başa Çıkma Yolları</vt:lpstr>
      <vt:lpstr>“Mobbing”le Bireysel Başa Çıkma Yolları</vt:lpstr>
      <vt:lpstr>PowerPoint Sunusu</vt:lpstr>
      <vt:lpstr>Mobbing'e maruz kalan ne yapmalı?</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Bd2_bb3</dc:creator>
  <cp:lastModifiedBy>Bd2_bb3</cp:lastModifiedBy>
  <cp:revision>16</cp:revision>
  <dcterms:created xsi:type="dcterms:W3CDTF">2017-10-16T06:49:25Z</dcterms:created>
  <dcterms:modified xsi:type="dcterms:W3CDTF">2017-10-30T08:29:24Z</dcterms:modified>
</cp:coreProperties>
</file>