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6" r:id="rId4"/>
    <p:sldId id="259" r:id="rId5"/>
    <p:sldId id="267" r:id="rId6"/>
    <p:sldId id="263" r:id="rId7"/>
    <p:sldId id="268" r:id="rId8"/>
    <p:sldId id="264" r:id="rId9"/>
    <p:sldId id="269" r:id="rId10"/>
    <p:sldId id="265" r:id="rId11"/>
    <p:sldId id="26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95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97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003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2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21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5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5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7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98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15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1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SOSYOLOJİDE NİCEL VE NİTEL ARAŞTIRMA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827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66730" y="557549"/>
            <a:ext cx="82296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YÖNTEMSEL </a:t>
            </a:r>
            <a:r>
              <a:rPr lang="tr-TR" sz="2400" b="1" dirty="0" smtClean="0">
                <a:solidFill>
                  <a:prstClr val="black"/>
                </a:solidFill>
              </a:rPr>
              <a:t>ÇOĞULCULUK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Nicel ve nitel veri toplama araç ve tekniklerinin </a:t>
            </a:r>
            <a:r>
              <a:rPr lang="tr-TR" sz="2400" dirty="0" err="1" smtClean="0">
                <a:solidFill>
                  <a:prstClr val="black"/>
                </a:solidFill>
              </a:rPr>
              <a:t>birarada</a:t>
            </a:r>
            <a:r>
              <a:rPr lang="tr-TR" sz="2400" dirty="0" smtClean="0">
                <a:solidFill>
                  <a:prstClr val="black"/>
                </a:solidFill>
              </a:rPr>
              <a:t> kullanılmasını ifade eder (Gönç-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2009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67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39348" y="557549"/>
            <a:ext cx="86569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T. (2009). Sosyolojide Nicel ve Nitel Araştırma Yöntemleri. İçinde Nadir </a:t>
            </a:r>
            <a:r>
              <a:rPr lang="tr-TR" sz="2400" dirty="0" err="1" smtClean="0">
                <a:solidFill>
                  <a:prstClr val="black"/>
                </a:solidFill>
              </a:rPr>
              <a:t>Suğur</a:t>
            </a:r>
            <a:r>
              <a:rPr lang="tr-TR" sz="2400" dirty="0" smtClean="0">
                <a:solidFill>
                  <a:prstClr val="black"/>
                </a:solidFill>
              </a:rPr>
              <a:t> (</a:t>
            </a:r>
            <a:r>
              <a:rPr lang="tr-TR" sz="2400" dirty="0" err="1" smtClean="0">
                <a:solidFill>
                  <a:prstClr val="black"/>
                </a:solidFill>
              </a:rPr>
              <a:t>Edt</a:t>
            </a:r>
            <a:r>
              <a:rPr lang="tr-TR" sz="2400" dirty="0" smtClean="0">
                <a:solidFill>
                  <a:prstClr val="black"/>
                </a:solidFill>
              </a:rPr>
              <a:t>.), Sosyolojide Araştırma Yöntem ve Teknikleri (s. 78-96). Eskişehir: Anadolu Üniversitesi.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Yıldırım, A. </a:t>
            </a:r>
            <a:r>
              <a:rPr lang="tr-TR" sz="2400" dirty="0">
                <a:solidFill>
                  <a:prstClr val="black"/>
                </a:solidFill>
              </a:rPr>
              <a:t>ve Şimşek</a:t>
            </a:r>
            <a:r>
              <a:rPr lang="tr-TR" sz="2400" dirty="0" smtClean="0">
                <a:solidFill>
                  <a:prstClr val="black"/>
                </a:solidFill>
              </a:rPr>
              <a:t>, H. (2006). Sosyal Bilimlerde Nitel Araştırma Yöntemleri.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33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955115"/>
            <a:ext cx="91539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NİCEL ARAŞTIRMA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Varsayım: </a:t>
            </a:r>
            <a:r>
              <a:rPr lang="tr-TR" sz="2400" dirty="0" smtClean="0">
                <a:solidFill>
                  <a:prstClr val="black"/>
                </a:solidFill>
              </a:rPr>
              <a:t>Gerçeklik nesnel, asıl olan yöntem, değişkenler kesin sınırlarıyla saptanabilir ve bunlar arasındaki ilişkiler ölçülebilir. Araştırmacı olay ve olgulara dışardan bakar.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Amaç:  </a:t>
            </a:r>
            <a:r>
              <a:rPr lang="tr-TR" sz="2400" dirty="0" smtClean="0">
                <a:solidFill>
                  <a:prstClr val="black"/>
                </a:solidFill>
              </a:rPr>
              <a:t>Genelleme, tahmin ve nedensellik ilişkisini açıklamak hedeflenir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Glesne</a:t>
            </a:r>
            <a:r>
              <a:rPr lang="tr-TR" sz="2400" dirty="0" smtClean="0">
                <a:solidFill>
                  <a:prstClr val="black"/>
                </a:solidFill>
              </a:rPr>
              <a:t> ve </a:t>
            </a:r>
            <a:r>
              <a:rPr lang="tr-TR" sz="2400" dirty="0" err="1" smtClean="0">
                <a:solidFill>
                  <a:prstClr val="black"/>
                </a:solidFill>
              </a:rPr>
              <a:t>Peskin</a:t>
            </a:r>
            <a:r>
              <a:rPr lang="tr-TR" sz="2400" dirty="0" smtClean="0">
                <a:solidFill>
                  <a:prstClr val="black"/>
                </a:solidFill>
              </a:rPr>
              <a:t> (1992)’den aktaran Yıldırım </a:t>
            </a:r>
            <a:r>
              <a:rPr lang="tr-TR" sz="2400" dirty="0" smtClean="0">
                <a:solidFill>
                  <a:prstClr val="black"/>
                </a:solidFill>
              </a:rPr>
              <a:t>ve Şimşek, 2006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489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955115"/>
            <a:ext cx="91539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NİCEL ARAŞTIRMA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Yaklaşım: </a:t>
            </a:r>
            <a:r>
              <a:rPr lang="tr-TR" sz="2400" dirty="0">
                <a:solidFill>
                  <a:prstClr val="black"/>
                </a:solidFill>
              </a:rPr>
              <a:t>Kuram ve denence ile başlar; deney, manipülasyon ve kontrol vardır. Standardize edilmiş veri toplama araçları kullanılır. Parçaların analizi söz konusudur. Uzlaşma ve norm arayışı vardır. Verilerin sayısal göstergelere indirgenmesi söz konusudur. 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Araştırmacı Rolü:  </a:t>
            </a:r>
            <a:r>
              <a:rPr lang="tr-TR" sz="2400" dirty="0">
                <a:solidFill>
                  <a:prstClr val="black"/>
                </a:solidFill>
              </a:rPr>
              <a:t>Olay ve olguların dışında, yansız ve </a:t>
            </a:r>
            <a:r>
              <a:rPr lang="tr-TR" sz="2400" dirty="0" smtClean="0">
                <a:solidFill>
                  <a:prstClr val="black"/>
                </a:solidFill>
              </a:rPr>
              <a:t>nesneldir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Glesne</a:t>
            </a:r>
            <a:r>
              <a:rPr lang="tr-TR" sz="2400" dirty="0" smtClean="0">
                <a:solidFill>
                  <a:prstClr val="black"/>
                </a:solidFill>
              </a:rPr>
              <a:t> ve </a:t>
            </a:r>
            <a:r>
              <a:rPr lang="tr-TR" sz="2400" dirty="0" err="1" smtClean="0">
                <a:solidFill>
                  <a:prstClr val="black"/>
                </a:solidFill>
              </a:rPr>
              <a:t>Peskin</a:t>
            </a:r>
            <a:r>
              <a:rPr lang="tr-TR" sz="2400" dirty="0" smtClean="0">
                <a:solidFill>
                  <a:prstClr val="black"/>
                </a:solidFill>
              </a:rPr>
              <a:t> (1992)’den aktaran Yıldırım </a:t>
            </a:r>
            <a:r>
              <a:rPr lang="tr-TR" sz="2400" dirty="0" smtClean="0">
                <a:solidFill>
                  <a:prstClr val="black"/>
                </a:solidFill>
              </a:rPr>
              <a:t>ve Şimşek, 2006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555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00430" y="1163836"/>
            <a:ext cx="78200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NİTEL ARAŞTIRMA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Varsayım</a:t>
            </a:r>
            <a:r>
              <a:rPr lang="tr-TR" sz="2400" dirty="0" smtClean="0">
                <a:solidFill>
                  <a:prstClr val="black"/>
                </a:solidFill>
              </a:rPr>
              <a:t>: Gerçeklik oluşturulur. Asıl olan çalışılan durumdur. Değişkenler karmaşık ve iç içe geçmiştir ve bunlar arasındaki ilişkileri ölçmek zordur. Araştırmacı olay ve olguları yakından izler, katılımcı bir tavır geliştirir.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Amaç</a:t>
            </a:r>
            <a:r>
              <a:rPr lang="tr-TR" sz="2400" dirty="0" smtClean="0">
                <a:solidFill>
                  <a:prstClr val="black"/>
                </a:solidFill>
              </a:rPr>
              <a:t>: Derinlemesine betimlemek, yorumlamak ve katılımcıların bakış açılarını anlamak hedeflenir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Glesne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ve </a:t>
            </a:r>
            <a:r>
              <a:rPr lang="tr-TR" sz="2400" dirty="0" err="1">
                <a:solidFill>
                  <a:prstClr val="black"/>
                </a:solidFill>
              </a:rPr>
              <a:t>Peskin</a:t>
            </a:r>
            <a:r>
              <a:rPr lang="tr-TR" sz="2400" dirty="0">
                <a:solidFill>
                  <a:prstClr val="black"/>
                </a:solidFill>
              </a:rPr>
              <a:t> (1992)’den aktaran Yıldırım ve Şimşek, 2006).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2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00430" y="1163836"/>
            <a:ext cx="78200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NİTEL ARAŞTIRMA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Yaklaşım: </a:t>
            </a:r>
            <a:r>
              <a:rPr lang="tr-TR" sz="2400" dirty="0">
                <a:solidFill>
                  <a:prstClr val="black"/>
                </a:solidFill>
              </a:rPr>
              <a:t>Kuram ve denence ile son bulur. Kendi bütünlüğü içinde ve doğal bir araştırma süreci söz konusudur. Araştırmacı kendisi de veri toplama aracıdır. Örüntülerin ortaya çıkarılması önemlidir. </a:t>
            </a:r>
            <a:r>
              <a:rPr lang="tr-TR" sz="2400" dirty="0" err="1" smtClean="0">
                <a:solidFill>
                  <a:prstClr val="black"/>
                </a:solidFill>
              </a:rPr>
              <a:t>Çokluluk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ve farklılık arayışı dikkati çeker. Verinin derinliği ve zenginliği içinde betimlenmesi söz konusudur. 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Araştırmacı Rolü: </a:t>
            </a:r>
            <a:r>
              <a:rPr lang="tr-TR" sz="2400" dirty="0" smtClean="0">
                <a:solidFill>
                  <a:prstClr val="black"/>
                </a:solidFill>
              </a:rPr>
              <a:t>Olay ve olgulara dahil, öznel bakış açısı olan ve </a:t>
            </a:r>
            <a:r>
              <a:rPr lang="tr-TR" sz="2400" dirty="0" err="1" smtClean="0">
                <a:solidFill>
                  <a:prstClr val="black"/>
                </a:solidFill>
              </a:rPr>
              <a:t>empatiktir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(</a:t>
            </a:r>
            <a:r>
              <a:rPr lang="tr-TR" sz="2400" dirty="0" err="1">
                <a:solidFill>
                  <a:prstClr val="black"/>
                </a:solidFill>
              </a:rPr>
              <a:t>Glesne</a:t>
            </a:r>
            <a:r>
              <a:rPr lang="tr-TR" sz="2400" dirty="0">
                <a:solidFill>
                  <a:prstClr val="black"/>
                </a:solidFill>
              </a:rPr>
              <a:t> ve </a:t>
            </a:r>
            <a:r>
              <a:rPr lang="tr-TR" sz="2400" dirty="0" err="1">
                <a:solidFill>
                  <a:prstClr val="black"/>
                </a:solidFill>
              </a:rPr>
              <a:t>Peskin</a:t>
            </a:r>
            <a:r>
              <a:rPr lang="tr-TR" sz="2400" dirty="0">
                <a:solidFill>
                  <a:prstClr val="black"/>
                </a:solidFill>
              </a:rPr>
              <a:t> (1992)’den aktaran Yıldırım ve Şimşek, 2006).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18252" y="557549"/>
            <a:ext cx="84780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NİCEL ARAŞTIRMA </a:t>
            </a:r>
            <a:r>
              <a:rPr lang="tr-TR" sz="2400" b="1" dirty="0" smtClean="0">
                <a:solidFill>
                  <a:prstClr val="black"/>
                </a:solidFill>
              </a:rPr>
              <a:t>TEKNİKLERİ</a:t>
            </a: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Yapılandırılmış (Denetimli) </a:t>
            </a:r>
            <a:r>
              <a:rPr lang="tr-TR" sz="2400" b="1" dirty="0" smtClean="0">
                <a:solidFill>
                  <a:prstClr val="black"/>
                </a:solidFill>
              </a:rPr>
              <a:t>Gözlem</a:t>
            </a:r>
            <a:r>
              <a:rPr lang="tr-TR" sz="2400" dirty="0" smtClean="0">
                <a:solidFill>
                  <a:prstClr val="black"/>
                </a:solidFill>
              </a:rPr>
              <a:t>: Yapılandırılmış gözlem </a:t>
            </a:r>
            <a:r>
              <a:rPr lang="tr-TR" sz="2400" dirty="0">
                <a:solidFill>
                  <a:prstClr val="black"/>
                </a:solidFill>
              </a:rPr>
              <a:t>ve  </a:t>
            </a:r>
            <a:r>
              <a:rPr lang="tr-TR" sz="2400" dirty="0" smtClean="0">
                <a:solidFill>
                  <a:prstClr val="black"/>
                </a:solidFill>
              </a:rPr>
              <a:t>standartlaştırılmış veri toplama aracılığıyla yapılan, bilgi toplama yolunun denetim altında tutulduğu gözlem türü.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err="1" smtClean="0">
                <a:solidFill>
                  <a:prstClr val="black"/>
                </a:solidFill>
              </a:rPr>
              <a:t>Survey</a:t>
            </a:r>
            <a:r>
              <a:rPr lang="tr-TR" sz="2400" dirty="0" smtClean="0">
                <a:solidFill>
                  <a:prstClr val="black"/>
                </a:solidFill>
              </a:rPr>
              <a:t>: Araştırma evrenini temsil edecek bir </a:t>
            </a:r>
            <a:r>
              <a:rPr lang="tr-TR" sz="2400" dirty="0" smtClean="0">
                <a:solidFill>
                  <a:prstClr val="black"/>
                </a:solidFill>
              </a:rPr>
              <a:t>örnekleme, </a:t>
            </a:r>
            <a:r>
              <a:rPr lang="tr-TR" sz="2400" dirty="0">
                <a:solidFill>
                  <a:prstClr val="black"/>
                </a:solidFill>
              </a:rPr>
              <a:t>standart bir veri toplama </a:t>
            </a:r>
            <a:r>
              <a:rPr lang="tr-TR" sz="2400" dirty="0" smtClean="0">
                <a:solidFill>
                  <a:prstClr val="black"/>
                </a:solidFill>
              </a:rPr>
              <a:t>aracına sahip olan ve verilerin sistemli bir şekilde toplandığı araştırmalarda kullanılan araştırma deseni.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Anket</a:t>
            </a:r>
            <a:r>
              <a:rPr lang="tr-TR" sz="2400" dirty="0" smtClean="0">
                <a:solidFill>
                  <a:prstClr val="black"/>
                </a:solidFill>
              </a:rPr>
              <a:t>: Önceden hazırlanmış olan soruların katılımcılara posta ile gönderilmesi, telefonla, internet üzerinden ya da yüz yüze sorulmasını kapsayan bir veri toplama tekniği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2009)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38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18252" y="557549"/>
            <a:ext cx="847807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NİCEL ARAŞTIRMA </a:t>
            </a:r>
            <a:r>
              <a:rPr lang="tr-TR" sz="2400" b="1" dirty="0" smtClean="0">
                <a:solidFill>
                  <a:prstClr val="black"/>
                </a:solidFill>
              </a:rPr>
              <a:t>TEKNİKLERİ</a:t>
            </a: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Yapılandırılmış Görüşme</a:t>
            </a:r>
            <a:r>
              <a:rPr lang="tr-TR" sz="2400" dirty="0">
                <a:solidFill>
                  <a:prstClr val="black"/>
                </a:solidFill>
              </a:rPr>
              <a:t>: </a:t>
            </a:r>
            <a:r>
              <a:rPr lang="tr-TR" sz="2400" dirty="0" smtClean="0">
                <a:solidFill>
                  <a:prstClr val="black"/>
                </a:solidFill>
              </a:rPr>
              <a:t>Araştırmacının standart bir görüşme formunu izleyerek görüşmecilere önceden belirlenmiş soruları yüz yüze sorduğu görüşme türü.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Deney</a:t>
            </a:r>
            <a:r>
              <a:rPr lang="tr-TR" sz="2400" dirty="0" smtClean="0">
                <a:solidFill>
                  <a:prstClr val="black"/>
                </a:solidFill>
              </a:rPr>
              <a:t>: Önceden belirlenen hipotezlerin sınanması amacıyla değişkenler arasındaki ilişkilerin kontrollü bir ortamda incelenmesi.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Yarı </a:t>
            </a:r>
            <a:r>
              <a:rPr lang="tr-TR" sz="2400" b="1" dirty="0" smtClean="0">
                <a:solidFill>
                  <a:prstClr val="black"/>
                </a:solidFill>
              </a:rPr>
              <a:t>Deney</a:t>
            </a:r>
            <a:r>
              <a:rPr lang="tr-TR" sz="2400" dirty="0" smtClean="0">
                <a:solidFill>
                  <a:prstClr val="black"/>
                </a:solidFill>
              </a:rPr>
              <a:t>: Deneylerin </a:t>
            </a:r>
            <a:r>
              <a:rPr lang="tr-TR" sz="2400" dirty="0" err="1" smtClean="0">
                <a:solidFill>
                  <a:prstClr val="black"/>
                </a:solidFill>
              </a:rPr>
              <a:t>labaratuvar</a:t>
            </a:r>
            <a:r>
              <a:rPr lang="tr-TR" sz="2400" dirty="0" smtClean="0">
                <a:solidFill>
                  <a:prstClr val="black"/>
                </a:solidFill>
              </a:rPr>
              <a:t> ortamında yapılmadığı, dış faktörlerin tamamen kontrol edilmediği; ancak hipotez sınamayı amaçlayan, geçerliği değerlendirilen ve genelleme amacı taşıyan çalışmalar yarı deney ya da yarı deneysel çalışmalar olarak tanımlanır (</a:t>
            </a:r>
            <a:r>
              <a:rPr lang="tr-TR" sz="2400" dirty="0" smtClean="0">
                <a:solidFill>
                  <a:prstClr val="black"/>
                </a:solidFill>
              </a:rPr>
              <a:t>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2009)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69165" y="319010"/>
            <a:ext cx="884582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NİTEL ARAŞTIRMA TEKNİKLERİ</a:t>
            </a:r>
          </a:p>
          <a:p>
            <a:pPr algn="just"/>
            <a:endParaRPr lang="tr-TR" sz="2400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Derinlemesine </a:t>
            </a:r>
            <a:r>
              <a:rPr lang="tr-TR" sz="2400" b="1" dirty="0" smtClean="0">
                <a:solidFill>
                  <a:prstClr val="black"/>
                </a:solidFill>
              </a:rPr>
              <a:t>Görüşme</a:t>
            </a:r>
            <a:r>
              <a:rPr lang="tr-TR" sz="2400" dirty="0" smtClean="0">
                <a:solidFill>
                  <a:prstClr val="black"/>
                </a:solidFill>
              </a:rPr>
              <a:t>: Katılımcıların düşünce, görüş ve deneyimleriyle ilgili bilgi toplanmak istendiğinde kullanılır.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Odak Grup </a:t>
            </a:r>
            <a:r>
              <a:rPr lang="tr-TR" sz="2400" b="1" dirty="0" smtClean="0">
                <a:solidFill>
                  <a:prstClr val="black"/>
                </a:solidFill>
              </a:rPr>
              <a:t>Görüşmesi</a:t>
            </a:r>
            <a:r>
              <a:rPr lang="tr-TR" sz="2400" dirty="0" smtClean="0">
                <a:solidFill>
                  <a:prstClr val="black"/>
                </a:solidFill>
              </a:rPr>
              <a:t>: Belirli kriterlere göre seçilerek önceden belirlenmiş bir konuyu tartışmak üzere </a:t>
            </a:r>
            <a:r>
              <a:rPr lang="tr-TR" sz="2400" dirty="0" err="1" smtClean="0">
                <a:solidFill>
                  <a:prstClr val="black"/>
                </a:solidFill>
              </a:rPr>
              <a:t>biraraya</a:t>
            </a:r>
            <a:r>
              <a:rPr lang="tr-TR" sz="2400" dirty="0" smtClean="0">
                <a:solidFill>
                  <a:prstClr val="black"/>
                </a:solidFill>
              </a:rPr>
              <a:t> gelmiş olan 6-12 kişiden oluşan görüşmelerdir.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Yapılandırılmamış (Denetimsiz) </a:t>
            </a:r>
            <a:r>
              <a:rPr lang="tr-TR" sz="2400" b="1" dirty="0" smtClean="0">
                <a:solidFill>
                  <a:prstClr val="black"/>
                </a:solidFill>
              </a:rPr>
              <a:t>Gözlem</a:t>
            </a:r>
            <a:r>
              <a:rPr lang="tr-TR" sz="2400" dirty="0" smtClean="0">
                <a:solidFill>
                  <a:prstClr val="black"/>
                </a:solidFill>
              </a:rPr>
              <a:t>: Gözlem çizelgesi gibi standart bir veri toplama aracının kullanılmadığı gözlemdir.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Katılımlı Gözlem</a:t>
            </a:r>
            <a:r>
              <a:rPr lang="tr-TR" sz="2400" dirty="0" smtClean="0">
                <a:solidFill>
                  <a:prstClr val="black"/>
                </a:solidFill>
              </a:rPr>
              <a:t>: Araştırmacının, çalıştığı konuyla ilgili kültürün içine dahil olmaya, bu kültürün bir parçası olmaya çalışarak herhangi bir gözlem aracı kullanmadığı gözlemdir.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Katılımsız </a:t>
            </a:r>
            <a:r>
              <a:rPr lang="tr-TR" sz="2400" b="1" dirty="0" smtClean="0">
                <a:solidFill>
                  <a:prstClr val="black"/>
                </a:solidFill>
              </a:rPr>
              <a:t>Gözlem</a:t>
            </a:r>
            <a:r>
              <a:rPr lang="tr-TR" sz="2400" dirty="0" smtClean="0">
                <a:solidFill>
                  <a:prstClr val="black"/>
                </a:solidFill>
              </a:rPr>
              <a:t>: Standart bir veri toplama aracının kullanılmadığı; ancak araştırmacının da gözlemlediği bir grubun üyesi haline gelmeyerek dışarıdan gözlemlediği gözlem tekniğidir (Gönç-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</a:t>
            </a:r>
            <a:r>
              <a:rPr lang="tr-TR" sz="2400" dirty="0">
                <a:solidFill>
                  <a:prstClr val="black"/>
                </a:solidFill>
              </a:rPr>
              <a:t>2009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i="1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58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58009" y="319010"/>
            <a:ext cx="847807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NİTEL ARAŞTIRMA TEKNİKLERİ</a:t>
            </a:r>
          </a:p>
          <a:p>
            <a:pPr algn="just"/>
            <a:endParaRPr lang="tr-TR" sz="2400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Yarı-Yapılandırılmış </a:t>
            </a:r>
            <a:r>
              <a:rPr lang="tr-TR" sz="2400" b="1" dirty="0" smtClean="0">
                <a:solidFill>
                  <a:prstClr val="black"/>
                </a:solidFill>
              </a:rPr>
              <a:t>Gözlem: </a:t>
            </a:r>
            <a:r>
              <a:rPr lang="tr-TR" sz="2400" dirty="0" smtClean="0">
                <a:solidFill>
                  <a:prstClr val="black"/>
                </a:solidFill>
              </a:rPr>
              <a:t>Genellikle bir veri toplama aracının kullanıldığı, yapılandırılmamış çalışmalarda elde edilen verilerin doğal ortamda sınanmasına yönelik gözlemlerdir.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Yaşam </a:t>
            </a:r>
            <a:r>
              <a:rPr lang="tr-TR" sz="2400" b="1" dirty="0" smtClean="0">
                <a:solidFill>
                  <a:prstClr val="black"/>
                </a:solidFill>
              </a:rPr>
              <a:t>Öyküsü: </a:t>
            </a:r>
            <a:r>
              <a:rPr lang="tr-TR" sz="2400" dirty="0" smtClean="0">
                <a:solidFill>
                  <a:prstClr val="black"/>
                </a:solidFill>
              </a:rPr>
              <a:t>Bireyin yaşamının bütüncül ve güncel haline odaklanır.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Örnek Olay (Vaka) </a:t>
            </a:r>
            <a:r>
              <a:rPr lang="tr-TR" sz="2400" b="1" dirty="0" smtClean="0">
                <a:solidFill>
                  <a:prstClr val="black"/>
                </a:solidFill>
              </a:rPr>
              <a:t>İncelemesi: </a:t>
            </a:r>
            <a:r>
              <a:rPr lang="tr-TR" sz="2400" dirty="0" smtClean="0">
                <a:solidFill>
                  <a:prstClr val="black"/>
                </a:solidFill>
              </a:rPr>
              <a:t>Bir sosyal olgunun kendi bağlamı içinde, çeşitli veri toplama teknikleriyle bilgi toplanarak ampirik olarak incelenmesidir.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Doküman İncelemesi </a:t>
            </a:r>
            <a:r>
              <a:rPr lang="tr-TR" sz="2400" b="1" dirty="0" smtClean="0">
                <a:solidFill>
                  <a:prstClr val="black"/>
                </a:solidFill>
              </a:rPr>
              <a:t>: </a:t>
            </a:r>
            <a:r>
              <a:rPr lang="tr-TR" sz="2400" dirty="0" smtClean="0">
                <a:solidFill>
                  <a:prstClr val="black"/>
                </a:solidFill>
              </a:rPr>
              <a:t>Araştırma konusu hakkında bilgi içeren yazılı materyallerin çözümlenmesini içerir.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697</Words>
  <Application>Microsoft Office PowerPoint</Application>
  <PresentationFormat>Geniş ekran</PresentationFormat>
  <Paragraphs>96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SHB-101 SOSYOLOJİ SOSYOLOJİDE NİCEL VE NİTEL ARAŞTIRMA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SOSYOLOJİDE NİCEL VE NİTEL ARAŞTIRMA DOÇ.DR.FİLİZ YILDIRIM</dc:title>
  <dc:creator>C</dc:creator>
  <cp:lastModifiedBy>C</cp:lastModifiedBy>
  <cp:revision>22</cp:revision>
  <dcterms:created xsi:type="dcterms:W3CDTF">2017-11-01T20:49:03Z</dcterms:created>
  <dcterms:modified xsi:type="dcterms:W3CDTF">2018-02-04T19:16:02Z</dcterms:modified>
</cp:coreProperties>
</file>