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A8A69-2FF1-4257-BCCF-6CA279EBC8A1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E0008-29C2-409F-A5ED-41E14EEE546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DERS 9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Pigouvan</a:t>
            </a:r>
            <a:r>
              <a:rPr lang="tr-TR" dirty="0" smtClean="0"/>
              <a:t> Vergilendirme ve Sübvansiyon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Pigouvan</a:t>
            </a:r>
            <a:r>
              <a:rPr lang="tr-TR" dirty="0" smtClean="0"/>
              <a:t> Vergilendirme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Pigouvan</a:t>
            </a:r>
            <a:r>
              <a:rPr lang="tr-TR" dirty="0" smtClean="0"/>
              <a:t> vergiler, negatif dışsallıkların topluma olan etkisini azaltmak veya ortadan kaldırmak için uygulanan vergilerdir.</a:t>
            </a:r>
          </a:p>
          <a:p>
            <a:r>
              <a:rPr lang="tr-TR" dirty="0" smtClean="0"/>
              <a:t>Negatif dışsallığın varlığında piyasada ortaya çıkan üretim miktarı sosyal optimum üretim miktarından daha yüksek ve fiyat, sosyal optimum düzeyinden daha düşük olmaktaydı. </a:t>
            </a:r>
          </a:p>
          <a:p>
            <a:r>
              <a:rPr lang="tr-TR" dirty="0" smtClean="0"/>
              <a:t>Bir mala vergi konulduğunda ise arz eğrisi sağa kayar ve üretim miktarı düşer.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tr-TR" dirty="0" smtClean="0"/>
              <a:t>O halde devlet üretiminde negatif dışsallığın olduğu bir mala vergi uygulayıp malın üretim seviyesini azaltarak sosyal optimum seviyeye getirebilir. Bu tip vergilendirmeye </a:t>
            </a:r>
            <a:r>
              <a:rPr lang="tr-TR" dirty="0" err="1" smtClean="0"/>
              <a:t>Pigouvan</a:t>
            </a:r>
            <a:r>
              <a:rPr lang="tr-TR" dirty="0" smtClean="0"/>
              <a:t> vergilendirme adı verilir. </a:t>
            </a:r>
            <a:r>
              <a:rPr lang="tr-TR" i="1" dirty="0" smtClean="0"/>
              <a:t>(</a:t>
            </a:r>
            <a:r>
              <a:rPr lang="tr-TR" i="1" dirty="0" err="1" smtClean="0"/>
              <a:t>Pigou</a:t>
            </a:r>
            <a:r>
              <a:rPr lang="tr-TR" i="1" dirty="0" smtClean="0"/>
              <a:t>, A.C. 1920.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Economics</a:t>
            </a:r>
            <a:r>
              <a:rPr lang="tr-TR" i="1" dirty="0" smtClean="0"/>
              <a:t> of </a:t>
            </a:r>
            <a:r>
              <a:rPr lang="tr-TR" i="1" dirty="0" err="1" smtClean="0"/>
              <a:t>Welfare</a:t>
            </a:r>
            <a:r>
              <a:rPr lang="tr-TR" i="1" dirty="0" smtClean="0"/>
              <a:t>. </a:t>
            </a:r>
            <a:r>
              <a:rPr lang="tr-TR" i="1" dirty="0" err="1" smtClean="0"/>
              <a:t>London</a:t>
            </a:r>
            <a:r>
              <a:rPr lang="tr-TR" i="1" dirty="0" smtClean="0"/>
              <a:t>: </a:t>
            </a:r>
            <a:r>
              <a:rPr lang="tr-TR" i="1" dirty="0" err="1" smtClean="0"/>
              <a:t>Macmillan</a:t>
            </a:r>
            <a:r>
              <a:rPr lang="tr-TR" i="1" dirty="0" smtClean="0"/>
              <a:t>)</a:t>
            </a:r>
          </a:p>
          <a:p>
            <a:r>
              <a:rPr lang="tr-TR" dirty="0" smtClean="0"/>
              <a:t>Aşağıdaki şekilde negatif dışsallığın olduğu bir piyasada, sosyal olarak etkin miktarın üretilmesini sağlamak için devletin uygulaması gereken vergi miktarı gösterilmektedir.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857232"/>
            <a:ext cx="8652233" cy="511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/>
              <a:t>    Örnek:</a:t>
            </a:r>
            <a:r>
              <a:rPr lang="tr-TR" dirty="0" smtClean="0"/>
              <a:t> Bir mal piyasasında fiyat p olduğunda mala olan talep q(p)= 54-p olmaktadır. Üretimin marjinal maliyeti MÖM(q)=2q ve üretimin çevreye verdiği marjinal dışsallık MDM(q)= 10+q fonksiyonları tarafından gösteriliyorsa, dışsallığın etkisini yok etmek için bu mala ne kadar vergi uygulanmalıdır?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MSM(q</a:t>
            </a:r>
            <a:r>
              <a:rPr lang="tr-TR" dirty="0"/>
              <a:t>)=30+q</a:t>
            </a:r>
          </a:p>
          <a:p>
            <a:pPr>
              <a:buNone/>
            </a:pPr>
            <a:r>
              <a:rPr lang="tr-TR" dirty="0" err="1"/>
              <a:t>q</a:t>
            </a:r>
            <a:r>
              <a:rPr lang="tr-TR" baseline="30000" dirty="0" err="1"/>
              <a:t>piyasa</a:t>
            </a:r>
            <a:r>
              <a:rPr lang="tr-TR" dirty="0"/>
              <a:t>=18</a:t>
            </a:r>
          </a:p>
          <a:p>
            <a:pPr>
              <a:buNone/>
            </a:pPr>
            <a:r>
              <a:rPr lang="tr-TR" dirty="0" err="1"/>
              <a:t>q</a:t>
            </a:r>
            <a:r>
              <a:rPr lang="tr-TR" baseline="30000" dirty="0" err="1"/>
              <a:t>etkin</a:t>
            </a:r>
            <a:r>
              <a:rPr lang="tr-TR" dirty="0"/>
              <a:t>=11</a:t>
            </a:r>
          </a:p>
          <a:p>
            <a:pPr>
              <a:buNone/>
            </a:pPr>
            <a:r>
              <a:rPr lang="tr-TR" dirty="0" smtClean="0"/>
              <a:t>2.11+t=10+3*11 </a:t>
            </a:r>
            <a:r>
              <a:rPr lang="tr-TR" dirty="0"/>
              <a:t>ise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t=43-22 = 21</a:t>
            </a:r>
          </a:p>
          <a:p>
            <a:pPr>
              <a:buNone/>
            </a:pPr>
            <a:r>
              <a:rPr lang="tr-TR" dirty="0" smtClean="0"/>
              <a:t>    Etkin seviyede üretimin gerçekleşmesi </a:t>
            </a:r>
            <a:r>
              <a:rPr lang="tr-TR" dirty="0" smtClean="0"/>
              <a:t>(yani, </a:t>
            </a:r>
            <a:r>
              <a:rPr lang="tr-TR" dirty="0" smtClean="0"/>
              <a:t>dışsallığın etkisini yok </a:t>
            </a:r>
            <a:r>
              <a:rPr lang="tr-TR" dirty="0" smtClean="0"/>
              <a:t>etmek) </a:t>
            </a:r>
            <a:r>
              <a:rPr lang="tr-TR" dirty="0" smtClean="0"/>
              <a:t>için 21 lira (</a:t>
            </a:r>
            <a:r>
              <a:rPr lang="tr-TR" dirty="0" err="1" smtClean="0"/>
              <a:t>Pigouvan</a:t>
            </a:r>
            <a:r>
              <a:rPr lang="tr-TR" dirty="0" smtClean="0"/>
              <a:t>) spesifik vergi uygulanmalıdır. 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Pigouvan</a:t>
            </a:r>
            <a:r>
              <a:rPr lang="tr-TR" dirty="0" smtClean="0"/>
              <a:t> Sübvansiyon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err="1" smtClean="0"/>
              <a:t>Pigouvan</a:t>
            </a:r>
            <a:r>
              <a:rPr lang="tr-TR" dirty="0" smtClean="0"/>
              <a:t> vergilendirme negatif dışsallıkların topluma olan etkisini azaltmak veya ortadan kaldırmak için uygulanmaktaydı. </a:t>
            </a:r>
            <a:r>
              <a:rPr lang="tr-TR" dirty="0" err="1" smtClean="0"/>
              <a:t>Pigovan</a:t>
            </a:r>
            <a:r>
              <a:rPr lang="tr-TR" dirty="0" smtClean="0"/>
              <a:t> </a:t>
            </a:r>
            <a:r>
              <a:rPr lang="tr-TR" dirty="0" err="1" smtClean="0"/>
              <a:t>sübnansiyon</a:t>
            </a:r>
            <a:r>
              <a:rPr lang="tr-TR" dirty="0" smtClean="0"/>
              <a:t> ise pozitif dışsallıkların topluma olan etkisini azaltmak veya yok etmek amacıyla uygulanır.</a:t>
            </a:r>
          </a:p>
          <a:p>
            <a:r>
              <a:rPr lang="tr-TR" dirty="0" smtClean="0"/>
              <a:t>Pozitif dışsallığın varlığında piyasada ortaya çıkan üretim miktarı sosyal optimum üretim miktarından daha düşük ve fiyat sosyal optimum düzeyinden daha yüksektir. </a:t>
            </a:r>
          </a:p>
          <a:p>
            <a:r>
              <a:rPr lang="tr-TR" dirty="0" smtClean="0"/>
              <a:t>Bir mala sübvansiyon uygulandığında ise arz eğrisi sola kayar ve üretim miktarı yükselir.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r>
              <a:rPr lang="tr-TR" dirty="0" smtClean="0"/>
              <a:t>Dolayısıyla devlet üretiminde pozitif dışsallığın olduğu bir mala sübvansiyon uygulayıp malın üretim seviyesini artırarak sosyal optimum seviyeye getirebilir. </a:t>
            </a:r>
          </a:p>
          <a:p>
            <a:endParaRPr lang="tr-TR" i="1" dirty="0" smtClean="0"/>
          </a:p>
          <a:p>
            <a:r>
              <a:rPr lang="tr-TR" dirty="0" smtClean="0"/>
              <a:t>Aşağıdaki şekilde pozitif dışsallığın olduğu bir piyasada, sosyal olarak etkin miktarın üretilmesini sağlamak için devletin uygulaması gereken sübvansiyon miktarı gösterilmektedir.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857232"/>
            <a:ext cx="7777991" cy="4597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b="1" dirty="0" smtClean="0"/>
              <a:t>    Örnek:</a:t>
            </a:r>
            <a:r>
              <a:rPr lang="tr-TR" dirty="0" smtClean="0"/>
              <a:t> Bir mal piyasasında fiyat p olduğunda mala olan talep q(p)= 54-p olmaktadır. Üretimin marjinal maliyeti MÖM(q)=2q ve üretimin çevreye verdiği marjinal dışsallık MDM(q)= -10 fonksiyonları tarafından gösteriliyorsa, dışsallığın etkisini yok etmek için bu mala ne kadar sübvansiyon uygulanmalıdır?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Etkin seviyede üretimin gerçekleşmesi </a:t>
            </a:r>
            <a:r>
              <a:rPr lang="tr-TR" smtClean="0"/>
              <a:t>(yani, </a:t>
            </a:r>
            <a:r>
              <a:rPr lang="tr-TR" dirty="0" smtClean="0"/>
              <a:t>dışsallığın etkisini yok </a:t>
            </a:r>
            <a:r>
              <a:rPr lang="tr-TR" dirty="0" smtClean="0"/>
              <a:t>etmek) </a:t>
            </a:r>
            <a:r>
              <a:rPr lang="tr-TR" dirty="0" smtClean="0"/>
              <a:t>için 10 lira (</a:t>
            </a:r>
            <a:r>
              <a:rPr lang="tr-TR" dirty="0" err="1" smtClean="0"/>
              <a:t>Pigouvan</a:t>
            </a:r>
            <a:r>
              <a:rPr lang="tr-TR" dirty="0" smtClean="0"/>
              <a:t>) sübvansiyon uygulanmalıdır. </a:t>
            </a:r>
          </a:p>
          <a:p>
            <a:endParaRPr lang="tr-TR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857224" y="2357430"/>
          <a:ext cx="2566918" cy="23082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3" imgW="1638000" imgH="1473120" progId="Equation.DSMT4">
                  <p:embed/>
                </p:oleObj>
              </mc:Choice>
              <mc:Fallback>
                <p:oleObj name="Equation" r:id="rId3" imgW="1638000" imgH="14731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24" y="2357430"/>
                        <a:ext cx="2566918" cy="23082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388</Words>
  <Application>Microsoft Office PowerPoint</Application>
  <PresentationFormat>Ekran Gösterisi (4:3)</PresentationFormat>
  <Paragraphs>32</Paragraphs>
  <Slides>9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Ofis Teması</vt:lpstr>
      <vt:lpstr>Equation</vt:lpstr>
      <vt:lpstr>DERS 9</vt:lpstr>
      <vt:lpstr>Pigouvan Vergilendirme</vt:lpstr>
      <vt:lpstr>PowerPoint Sunusu</vt:lpstr>
      <vt:lpstr>PowerPoint Sunusu</vt:lpstr>
      <vt:lpstr>PowerPoint Sunusu</vt:lpstr>
      <vt:lpstr>Pigouvan Sübvansiyon</vt:lpstr>
      <vt:lpstr>PowerPoint Sunusu</vt:lpstr>
      <vt:lpstr>PowerPoint Sunusu</vt:lpstr>
      <vt:lpstr>PowerPoint Sunusu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8</dc:title>
  <dc:creator>Kadir</dc:creator>
  <cp:lastModifiedBy>kadir dogan</cp:lastModifiedBy>
  <cp:revision>16</cp:revision>
  <dcterms:created xsi:type="dcterms:W3CDTF">2018-12-11T07:36:42Z</dcterms:created>
  <dcterms:modified xsi:type="dcterms:W3CDTF">2018-12-18T10:35:42Z</dcterms:modified>
</cp:coreProperties>
</file>